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4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7F014E2-0F61-4162-9E9D-09C6493FC2E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03AEC58-BACD-42E3-B5E6-196B9F77B7E7}" type="datetimeFigureOut">
              <a:rPr lang="en-US" smtClean="0"/>
              <a:t>11/17/2014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otortrend.com/roadtests/coupes/1311_2014_honda_civic_coupe_and_sedan_first_drive/photo_13.htm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educationcareerarticles.com/education-articles/higher-education-articles/how-much-can-economics-graduates-earn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shellypalmer.com/2011/2011/10/wants-are-more-important-than-need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mufylibrary.wikispaces.com/MUFYEconomic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canopylanduse.co.u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money.howstuffworks.com/labor-union2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livemint.com/Money/JpT2cOey6126BtqGOkNy8H/Capital-goods-at-the-bottom-of-the-cycle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entrepreneurship.org/blogs/policy-forum-blog/2013/october/better-entrepreneurship-research-for-policymakers-worldwide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everything that is needed to create the picture below-</a:t>
            </a:r>
            <a:endParaRPr lang="en-US" dirty="0"/>
          </a:p>
        </p:txBody>
      </p:sp>
      <p:pic>
        <p:nvPicPr>
          <p:cNvPr id="1026" name="Picture 2" descr="http://image.motortrend.com/f/roadtests/coupes/1311_2014_honda_civic_coupe_and_sedan_first_drive/56657921/2014-honda-civic-red-top-view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5715"/>
            <a:ext cx="7772399" cy="516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18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 to Economics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How Economic Systems Work &amp;</a:t>
            </a:r>
            <a:r>
              <a:rPr lang="en-US" sz="3600" dirty="0"/>
              <a:t> </a:t>
            </a:r>
            <a:r>
              <a:rPr lang="en-US" sz="3600" dirty="0" smtClean="0"/>
              <a:t>Factors of Production</a:t>
            </a:r>
          </a:p>
          <a:p>
            <a:endParaRPr lang="en-US" dirty="0"/>
          </a:p>
        </p:txBody>
      </p:sp>
      <p:pic>
        <p:nvPicPr>
          <p:cNvPr id="2050" name="Picture 2" descr="http://educationcareerarticles.com/wp-content/uploads/2014/05/Economic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381000"/>
            <a:ext cx="47148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74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Needs vs. Wants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05000"/>
            <a:ext cx="76200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Needs are things we must have to survive</a:t>
            </a:r>
          </a:p>
          <a:p>
            <a:pPr lvl="1"/>
            <a:r>
              <a:rPr lang="en-US" sz="2800" dirty="0" smtClean="0"/>
              <a:t>Food</a:t>
            </a:r>
          </a:p>
          <a:p>
            <a:pPr lvl="1"/>
            <a:r>
              <a:rPr lang="en-US" sz="2800" dirty="0" smtClean="0"/>
              <a:t>Water</a:t>
            </a:r>
          </a:p>
          <a:p>
            <a:pPr lvl="1"/>
            <a:r>
              <a:rPr lang="en-US" sz="2800" dirty="0" smtClean="0"/>
              <a:t>Shelter</a:t>
            </a:r>
          </a:p>
          <a:p>
            <a:pPr lvl="1"/>
            <a:r>
              <a:rPr lang="en-US" sz="2800" dirty="0" smtClean="0"/>
              <a:t>Clothes</a:t>
            </a:r>
          </a:p>
          <a:p>
            <a:r>
              <a:rPr lang="en-US" sz="2800" dirty="0" smtClean="0"/>
              <a:t>Wants </a:t>
            </a:r>
            <a:r>
              <a:rPr lang="en-US" sz="2800" dirty="0"/>
              <a:t>are things we desire to make life more comfortable and enjoyable</a:t>
            </a:r>
          </a:p>
          <a:p>
            <a:pPr lvl="1"/>
            <a:r>
              <a:rPr lang="en-US" sz="2800" dirty="0"/>
              <a:t>Entertainment</a:t>
            </a:r>
          </a:p>
          <a:p>
            <a:pPr lvl="1"/>
            <a:r>
              <a:rPr lang="en-US" sz="2800" dirty="0"/>
              <a:t>Vacations</a:t>
            </a:r>
          </a:p>
          <a:p>
            <a:pPr lvl="1"/>
            <a:r>
              <a:rPr lang="en-US" sz="2800" dirty="0"/>
              <a:t>Toys</a:t>
            </a:r>
          </a:p>
          <a:p>
            <a:pPr lvl="1"/>
            <a:endParaRPr lang="en-US" dirty="0" smtClean="0"/>
          </a:p>
        </p:txBody>
      </p:sp>
      <p:pic>
        <p:nvPicPr>
          <p:cNvPr id="2050" name="Picture 2" descr="http://static.squarespace.com/static/54022945e4b02005531a9c9e/5408dac7e4b0c780e16eaaeb/5408dce3e4b0c780e16f15e5/1409866979511/wants-vs-needs1.jpg?format=origina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748" y="152400"/>
            <a:ext cx="1988467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5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Economics?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/>
          <a:lstStyle/>
          <a:p>
            <a:r>
              <a:rPr lang="en-US" sz="3200" dirty="0" smtClean="0"/>
              <a:t>Economics is the study of how we make decisions in a world in which resources are limited</a:t>
            </a:r>
          </a:p>
          <a:p>
            <a:pPr lvl="1"/>
            <a:r>
              <a:rPr lang="en-US" sz="3000" dirty="0" smtClean="0"/>
              <a:t>Our wants vs. our needs</a:t>
            </a:r>
          </a:p>
          <a:p>
            <a:r>
              <a:rPr lang="en-US" sz="3200" dirty="0" smtClean="0"/>
              <a:t>Economics also includes how things are made, bought, sold and used</a:t>
            </a:r>
          </a:p>
          <a:p>
            <a:endParaRPr lang="en-US" dirty="0"/>
          </a:p>
        </p:txBody>
      </p:sp>
      <p:pic>
        <p:nvPicPr>
          <p:cNvPr id="1028" name="Picture 4" descr="http://mufylibrary.wikispaces.com/file/view/economics-lrg.jpg/237847351/economics-lr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539521"/>
            <a:ext cx="2380517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5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Micro- and Macroeconomics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Microeconomics- look at the small picture; study the behavior of individuals and businesses</a:t>
            </a:r>
          </a:p>
          <a:p>
            <a:r>
              <a:rPr lang="en-US" sz="3200" dirty="0" smtClean="0"/>
              <a:t>Macroeconomics- look at the big picture; study the economy in whole countries, whole industries, or societies</a:t>
            </a:r>
          </a:p>
          <a:p>
            <a:r>
              <a:rPr lang="en-US" sz="3200" dirty="0" smtClean="0"/>
              <a:t>Economic Model- the theory that tries to explain human economic behavior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997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of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Land (Natural </a:t>
            </a:r>
            <a:r>
              <a:rPr lang="en-US" sz="2800" b="1" dirty="0"/>
              <a:t>R</a:t>
            </a:r>
            <a:r>
              <a:rPr lang="en-US" sz="2800" b="1" dirty="0" smtClean="0"/>
              <a:t>esources)- </a:t>
            </a:r>
            <a:r>
              <a:rPr lang="en-US" sz="2800" dirty="0" smtClean="0"/>
              <a:t>Gifts of Nature; Natural Resources or property</a:t>
            </a:r>
          </a:p>
          <a:p>
            <a:pPr lvl="1"/>
            <a:r>
              <a:rPr lang="en-US" sz="2600" dirty="0" smtClean="0"/>
              <a:t>Renewable- can be replaced</a:t>
            </a:r>
          </a:p>
          <a:p>
            <a:pPr lvl="2"/>
            <a:r>
              <a:rPr lang="en-US" sz="2400" dirty="0" smtClean="0"/>
              <a:t>Crops, solar energy, animals</a:t>
            </a:r>
            <a:endParaRPr lang="en-US" sz="2800" dirty="0" smtClean="0"/>
          </a:p>
          <a:p>
            <a:pPr lvl="1"/>
            <a:r>
              <a:rPr lang="en-US" sz="2600" dirty="0" smtClean="0"/>
              <a:t>Non-renewable- cannot be replaced</a:t>
            </a:r>
          </a:p>
          <a:p>
            <a:pPr lvl="2"/>
            <a:r>
              <a:rPr lang="en-US" sz="2400" dirty="0" smtClean="0"/>
              <a:t>Oil, coal, natural gas, minerals</a:t>
            </a:r>
            <a:endParaRPr lang="en-US" sz="2400" dirty="0"/>
          </a:p>
        </p:txBody>
      </p:sp>
      <p:pic>
        <p:nvPicPr>
          <p:cNvPr id="3074" name="Picture 2" descr="http://www.canopylanduse.co.uk/images/home-image-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32744"/>
            <a:ext cx="3648075" cy="221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6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of </a:t>
            </a:r>
            <a:r>
              <a:rPr lang="en-US" dirty="0" smtClean="0"/>
              <a:t>Production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Labor (Work)- </a:t>
            </a:r>
            <a:r>
              <a:rPr lang="en-US" sz="2800" dirty="0"/>
              <a:t>Any form of human effort exerted in </a:t>
            </a:r>
            <a:r>
              <a:rPr lang="en-US" sz="2800" dirty="0" smtClean="0"/>
              <a:t>production; Also </a:t>
            </a:r>
            <a:r>
              <a:rPr lang="en-US" sz="2800" dirty="0"/>
              <a:t>called human </a:t>
            </a:r>
            <a:r>
              <a:rPr lang="en-US" sz="2800" dirty="0" smtClean="0"/>
              <a:t>resources</a:t>
            </a:r>
          </a:p>
          <a:p>
            <a:pPr lvl="1"/>
            <a:r>
              <a:rPr lang="en-US" sz="2600" dirty="0" smtClean="0"/>
              <a:t>Human Capital- A </a:t>
            </a:r>
            <a:r>
              <a:rPr lang="en-US" sz="2600" dirty="0"/>
              <a:t>person’s potential for economic </a:t>
            </a:r>
            <a:r>
              <a:rPr lang="en-US" sz="2600" dirty="0" smtClean="0"/>
              <a:t>productivity</a:t>
            </a:r>
          </a:p>
          <a:p>
            <a:pPr lvl="1"/>
            <a:r>
              <a:rPr lang="en-US" sz="2600" dirty="0" smtClean="0"/>
              <a:t>Human Capital is developed </a:t>
            </a:r>
            <a:r>
              <a:rPr lang="en-US" sz="2600" dirty="0"/>
              <a:t>by natural talents, education, training, &amp; good </a:t>
            </a:r>
            <a:r>
              <a:rPr lang="en-US" sz="2600" dirty="0" smtClean="0"/>
              <a:t>habits</a:t>
            </a:r>
          </a:p>
          <a:p>
            <a:pPr lvl="2"/>
            <a:r>
              <a:rPr lang="en-US" sz="2400" dirty="0" smtClean="0"/>
              <a:t>Blue </a:t>
            </a:r>
            <a:r>
              <a:rPr lang="en-US" sz="2400" dirty="0"/>
              <a:t>Collar and White Collar</a:t>
            </a:r>
          </a:p>
        </p:txBody>
      </p:sp>
      <p:pic>
        <p:nvPicPr>
          <p:cNvPr id="4098" name="Picture 2" descr="http://s.hswstatic.com/gif/labor-union-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267200"/>
            <a:ext cx="2351088" cy="235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99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of Production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Capital (Goods)- </a:t>
            </a:r>
            <a:r>
              <a:rPr lang="en-US" sz="2800" dirty="0"/>
              <a:t>A man-made factor of production used by labor in making other </a:t>
            </a:r>
            <a:r>
              <a:rPr lang="en-US" sz="2800" dirty="0" smtClean="0"/>
              <a:t>products</a:t>
            </a:r>
          </a:p>
          <a:p>
            <a:pPr lvl="1"/>
            <a:r>
              <a:rPr lang="en-US" sz="2600" dirty="0" smtClean="0"/>
              <a:t>Basic </a:t>
            </a:r>
            <a:r>
              <a:rPr lang="en-US" sz="2600" dirty="0"/>
              <a:t>assets used in </a:t>
            </a:r>
            <a:r>
              <a:rPr lang="en-US" sz="2600" dirty="0" smtClean="0"/>
              <a:t>production</a:t>
            </a:r>
          </a:p>
          <a:p>
            <a:pPr lvl="1"/>
            <a:r>
              <a:rPr lang="en-US" sz="2600" dirty="0" smtClean="0"/>
              <a:t>Capital </a:t>
            </a:r>
            <a:r>
              <a:rPr lang="en-US" sz="2600" dirty="0"/>
              <a:t>goods = products used to produce the final </a:t>
            </a:r>
            <a:r>
              <a:rPr lang="en-US" sz="2600" dirty="0" smtClean="0"/>
              <a:t>product</a:t>
            </a:r>
          </a:p>
          <a:p>
            <a:pPr lvl="2"/>
            <a:r>
              <a:rPr lang="en-US" sz="2400" dirty="0" smtClean="0"/>
              <a:t>Examples include machinery</a:t>
            </a:r>
            <a:r>
              <a:rPr lang="en-US" sz="2400" dirty="0"/>
              <a:t>, tools, buildings, raw materials, </a:t>
            </a:r>
            <a:r>
              <a:rPr lang="en-US" sz="2400" dirty="0" smtClean="0"/>
              <a:t>factories, </a:t>
            </a:r>
            <a:r>
              <a:rPr lang="en-US" sz="2400" dirty="0"/>
              <a:t>company </a:t>
            </a:r>
            <a:r>
              <a:rPr lang="en-US" sz="2400" dirty="0" smtClean="0"/>
              <a:t>car</a:t>
            </a:r>
          </a:p>
          <a:p>
            <a:pPr lvl="1"/>
            <a:r>
              <a:rPr lang="en-US" sz="2600" dirty="0" smtClean="0"/>
              <a:t>Consumer goods </a:t>
            </a:r>
            <a:r>
              <a:rPr lang="en-US" sz="2600" dirty="0"/>
              <a:t>= the final product which is sold to consumers</a:t>
            </a:r>
          </a:p>
          <a:p>
            <a:endParaRPr lang="en-US" dirty="0"/>
          </a:p>
        </p:txBody>
      </p:sp>
      <p:pic>
        <p:nvPicPr>
          <p:cNvPr id="5122" name="Picture 2" descr="http://www.livemint.com/rf/Image-621x414/LiveMint/Period1/2012/01/03/Photos/f4c08688-a423-4562-bc9c-cb49c2bd953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04800"/>
            <a:ext cx="19431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49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of Production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Entrepreneurship- </a:t>
            </a:r>
            <a:r>
              <a:rPr lang="en-US" sz="2800" dirty="0"/>
              <a:t>The individual responsible for combining and organizing natural resources, capital goods, and labor to produce a good or </a:t>
            </a:r>
            <a:r>
              <a:rPr lang="en-US" sz="2800" dirty="0" smtClean="0"/>
              <a:t>service</a:t>
            </a:r>
          </a:p>
          <a:p>
            <a:pPr lvl="1"/>
            <a:r>
              <a:rPr lang="en-US" sz="2600" dirty="0" smtClean="0"/>
              <a:t>Starting</a:t>
            </a:r>
            <a:r>
              <a:rPr lang="en-US" sz="2600" dirty="0"/>
              <a:t>, operating, and expanding a </a:t>
            </a:r>
            <a:r>
              <a:rPr lang="en-US" sz="2600" dirty="0" smtClean="0"/>
              <a:t>business</a:t>
            </a:r>
          </a:p>
          <a:p>
            <a:pPr lvl="1"/>
            <a:r>
              <a:rPr lang="en-US" sz="2600" dirty="0" smtClean="0"/>
              <a:t>Operate </a:t>
            </a:r>
            <a:r>
              <a:rPr lang="en-US" sz="2600" dirty="0"/>
              <a:t>businesses to make a profit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6146" name="Picture 2" descr="http://www.entrepreneurship.org/~/media/Entrepreneurship/Images/Policy%20Forum/B/Better%20Entrepreneurship%20Research%20for%20Policymakers%20Worldwide.jpg?h=214&amp;w=44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495800"/>
            <a:ext cx="421957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31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235</TotalTime>
  <Words>330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Adjacency</vt:lpstr>
      <vt:lpstr>List everything that is needed to create the picture below-</vt:lpstr>
      <vt:lpstr>Intro to Economics</vt:lpstr>
      <vt:lpstr>Needs vs. Wants</vt:lpstr>
      <vt:lpstr>What is Economics?</vt:lpstr>
      <vt:lpstr>Micro- and Macroeconomics</vt:lpstr>
      <vt:lpstr>Factors of Production</vt:lpstr>
      <vt:lpstr>Factors of Production continued…</vt:lpstr>
      <vt:lpstr>Factors of Production continued…</vt:lpstr>
      <vt:lpstr>Factors of Production continued…</vt:lpstr>
    </vt:vector>
  </TitlesOfParts>
  <Company>Cabarrus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Economics</dc:title>
  <dc:creator>Windows User</dc:creator>
  <cp:lastModifiedBy>Windows User</cp:lastModifiedBy>
  <cp:revision>40</cp:revision>
  <dcterms:created xsi:type="dcterms:W3CDTF">2014-11-17T01:26:47Z</dcterms:created>
  <dcterms:modified xsi:type="dcterms:W3CDTF">2014-11-17T18:38:37Z</dcterms:modified>
</cp:coreProperties>
</file>