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59" r:id="rId5"/>
    <p:sldId id="260" r:id="rId6"/>
    <p:sldId id="261" r:id="rId7"/>
    <p:sldId id="262" r:id="rId8"/>
    <p:sldId id="265" r:id="rId9"/>
    <p:sldId id="266" r:id="rId10"/>
    <p:sldId id="267" r:id="rId11"/>
    <p:sldId id="268" r:id="rId12"/>
    <p:sldId id="263" r:id="rId1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E9C2B814-F4D6-49B1-B413-D2AE9A05AAF3}">
          <p14:sldIdLst>
            <p14:sldId id="256"/>
            <p14:sldId id="257"/>
            <p14:sldId id="258"/>
          </p14:sldIdLst>
        </p14:section>
        <p14:section name="Untitled Section" id="{9F0D98E4-337C-4D01-B616-177C25EB6A15}">
          <p14:sldIdLst>
            <p14:sldId id="259"/>
            <p14:sldId id="260"/>
            <p14:sldId id="261"/>
            <p14:sldId id="262"/>
            <p14:sldId id="265"/>
            <p14:sldId id="266"/>
            <p14:sldId id="267"/>
            <p14:sldId id="268"/>
            <p14:sldId id="263"/>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115" d="100"/>
          <a:sy n="115" d="100"/>
        </p:scale>
        <p:origin x="372" y="11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16934" y="0"/>
            <a:ext cx="12231160" cy="6856214"/>
            <a:chOff x="-16934" y="0"/>
            <a:chExt cx="12231160" cy="6856214"/>
          </a:xfrm>
        </p:grpSpPr>
        <p:pic>
          <p:nvPicPr>
            <p:cNvPr id="16" name="Picture 15" descr="HD-PanelTitleR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6" name="Rectangle 25"/>
            <p:cNvSpPr/>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17" name="Picture 16"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16934" y="3147609"/>
              <a:ext cx="2478024" cy="612648"/>
            </a:xfrm>
            <a:prstGeom prst="rect">
              <a:avLst/>
            </a:prstGeom>
          </p:spPr>
        </p:pic>
        <p:pic>
          <p:nvPicPr>
            <p:cNvPr id="20" name="Picture 19"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9736202" y="3147609"/>
              <a:ext cx="2478024" cy="612648"/>
            </a:xfrm>
            <a:prstGeom prst="rect">
              <a:avLst/>
            </a:prstGeom>
          </p:spPr>
        </p:pic>
      </p:grpSp>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a:xfrm>
            <a:off x="7983232" y="5037663"/>
            <a:ext cx="897467" cy="279400"/>
          </a:xfrm>
        </p:spPr>
        <p:txBody>
          <a:bodyPr/>
          <a:lstStyle/>
          <a:p>
            <a:fld id="{B61BEF0D-F0BB-DE4B-95CE-6DB70DBA9567}" type="datetimeFigureOut">
              <a:rPr lang="en-US" dirty="0"/>
              <a:pPr/>
              <a:t>5/24/2022</a:t>
            </a:fld>
            <a:endParaRPr lang="en-US" dirty="0"/>
          </a:p>
        </p:txBody>
      </p:sp>
      <p:sp>
        <p:nvSpPr>
          <p:cNvPr id="5" name="Footer Placeholder 4"/>
          <p:cNvSpPr>
            <a:spLocks noGrp="1"/>
          </p:cNvSpPr>
          <p:nvPr>
            <p:ph type="ftr" sz="quarter" idx="11"/>
          </p:nvPr>
        </p:nvSpPr>
        <p:spPr>
          <a:xfrm>
            <a:off x="2692397" y="5037663"/>
            <a:ext cx="5214635" cy="279400"/>
          </a:xfrm>
        </p:spPr>
        <p:txBody>
          <a:bodyPr/>
          <a:lstStyle/>
          <a:p>
            <a:endParaRPr lang="en-US" dirty="0"/>
          </a:p>
        </p:txBody>
      </p:sp>
      <p:sp>
        <p:nvSpPr>
          <p:cNvPr id="6" name="Slide Number Placeholder 5"/>
          <p:cNvSpPr>
            <a:spLocks noGrp="1"/>
          </p:cNvSpPr>
          <p:nvPr>
            <p:ph type="sldNum" sz="quarter" idx="12"/>
          </p:nvPr>
        </p:nvSpPr>
        <p:spPr>
          <a:xfrm>
            <a:off x="8956900" y="5037663"/>
            <a:ext cx="551167" cy="279400"/>
          </a:xfrm>
        </p:spPr>
        <p:txBody>
          <a:bodyPr/>
          <a:lstStyle/>
          <a:p>
            <a:fld id="{D57F1E4F-1CFF-5643-939E-217C01CDF565}" type="slidenum">
              <a:rPr lang="en-US" dirty="0"/>
              <a:pPr/>
              <a:t>‹#›</a:t>
            </a:fld>
            <a:endParaRPr lang="en-US" dirty="0"/>
          </a:p>
        </p:txBody>
      </p:sp>
      <p:cxnSp>
        <p:nvCxnSpPr>
          <p:cNvPr id="15" name="Straight Connector 14"/>
          <p:cNvCxnSpPr/>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2647F38-B617-4D2F-AE0A-013F0C4D2C57}" type="datetimeFigureOut">
              <a:rPr lang="en-US" dirty="0"/>
              <a:t>5/24/2022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97799C9-84D9-46D2-A11E-BCF8A720529D}"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5/24/2022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6" name="Straight Connector 15"/>
          <p:cNvCxnSpPr/>
          <p:nvPr/>
        </p:nvCxnSpPr>
        <p:spPr>
          <a:xfrm>
            <a:off x="2012723" y="3710585"/>
            <a:ext cx="8163380"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cxnSp>
        <p:nvCxnSpPr>
          <p:cNvPr id="8" name="Straight Connector 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05BFA754-D5C3-4E66-96A6-867B257F58DC}" type="datetimeFigureOut">
              <a:rPr lang="en-US" dirty="0"/>
              <a:t>5/24/2022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D84065D-F351-4B03-BD91-D8A6B8D4B36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18067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80670" y="3243262"/>
            <a:ext cx="4718304" cy="2632605"/>
          </a:xfrm>
        </p:spPr>
        <p:txBody>
          <a:bodyPr anchor="t">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5/24/2022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8" name="Straight Connector 1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5/24/2022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5/24/2022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5/24/2022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6" name="Straight Connector 15"/>
          <p:cNvCxnSpPr/>
          <p:nvPr/>
        </p:nvCxnSpPr>
        <p:spPr>
          <a:xfrm>
            <a:off x="1396169" y="2912533"/>
            <a:ext cx="35144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en-US" smtClean="0"/>
              <a:t>Click to edit Master title style</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5/24/2022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5/24/2022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5/24/2022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5" name="Straight Connector 14"/>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5/24/2022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19" name="Straight Connector 18"/>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5/24/2022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en-US" smtClean="0"/>
              <a:t>Click to edit Master title style</a:t>
            </a:r>
            <a:endParaRPr lang="en-US" dirty="0"/>
          </a:p>
        </p:txBody>
      </p:sp>
      <p:sp>
        <p:nvSpPr>
          <p:cNvPr id="23"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5/24/2022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en-US" smtClean="0"/>
              <a:t>Click to edit Master title style</a:t>
            </a:r>
            <a:endParaRPr lang="en-US" dirty="0"/>
          </a:p>
        </p:txBody>
      </p:sp>
      <p:sp>
        <p:nvSpPr>
          <p:cNvPr id="20"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5/24/2022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5" name="Straight Connector 14"/>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5/24/2022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5/24/2022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4" name="Straight Connector 13"/>
          <p:cNvCxnSpPr/>
          <p:nvPr/>
        </p:nvCxnSpPr>
        <p:spPr>
          <a:xfrm>
            <a:off x="8863890" y="990600"/>
            <a:ext cx="0" cy="487680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15736" y="0"/>
            <a:ext cx="12229962" cy="6856214"/>
            <a:chOff x="-15736" y="0"/>
            <a:chExt cx="12229962" cy="6856214"/>
          </a:xfrm>
        </p:grpSpPr>
        <p:pic>
          <p:nvPicPr>
            <p:cNvPr id="8" name="Picture 7" descr="HD-PanelContent.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9" name="Rectangle 8"/>
            <p:cNvSpPr/>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11" name="Picture 10"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B61BEF0D-F0BB-DE4B-95CE-6DB70DBA9567}" type="datetimeFigureOut">
              <a:rPr lang="en-US" dirty="0"/>
              <a:pPr/>
              <a:t>5/24/2022</a:t>
            </a:fld>
            <a:endParaRPr lang="en-US" dirty="0"/>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dirty="0"/>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68" r:id="rId2"/>
    <p:sldLayoutId id="2147483651" r:id="rId3"/>
    <p:sldLayoutId id="2147483669" r:id="rId4"/>
    <p:sldLayoutId id="2147483653" r:id="rId5"/>
    <p:sldLayoutId id="2147483654" r:id="rId6"/>
    <p:sldLayoutId id="2147483655" r:id="rId7"/>
    <p:sldLayoutId id="2147483656" r:id="rId8"/>
    <p:sldLayoutId id="2147483660" r:id="rId9"/>
    <p:sldLayoutId id="2147483657" r:id="rId10"/>
    <p:sldLayoutId id="2147483663" r:id="rId11"/>
    <p:sldLayoutId id="2147483664" r:id="rId12"/>
    <p:sldLayoutId id="2147483665" r:id="rId13"/>
    <p:sldLayoutId id="2147483666" r:id="rId14"/>
    <p:sldLayoutId id="2147483667" r:id="rId15"/>
    <p:sldLayoutId id="2147483658" r:id="rId16"/>
    <p:sldLayoutId id="2147483659" r:id="rId17"/>
  </p:sldLayoutIdLst>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5.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Dual Enrollment Dual Credit </a:t>
            </a:r>
            <a:endParaRPr lang="en-US" dirty="0"/>
          </a:p>
        </p:txBody>
      </p:sp>
      <p:sp>
        <p:nvSpPr>
          <p:cNvPr id="3" name="Subtitle 2"/>
          <p:cNvSpPr>
            <a:spLocks noGrp="1"/>
          </p:cNvSpPr>
          <p:nvPr>
            <p:ph type="subTitle" idx="1"/>
          </p:nvPr>
        </p:nvSpPr>
        <p:spPr/>
        <p:txBody>
          <a:bodyPr/>
          <a:lstStyle/>
          <a:p>
            <a:r>
              <a:rPr lang="en-US" dirty="0" smtClean="0"/>
              <a:t>Guide to Completing the Process/ Forms Correctly</a:t>
            </a:r>
            <a:endParaRPr lang="en-US" dirty="0"/>
          </a:p>
        </p:txBody>
      </p:sp>
    </p:spTree>
    <p:extLst>
      <p:ext uri="{BB962C8B-B14F-4D97-AF65-F5344CB8AC3E}">
        <p14:creationId xmlns:p14="http://schemas.microsoft.com/office/powerpoint/2010/main" val="247701273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Guidance Packet</a:t>
            </a:r>
            <a:endParaRPr lang="en-US" dirty="0"/>
          </a:p>
        </p:txBody>
      </p:sp>
      <p:sp>
        <p:nvSpPr>
          <p:cNvPr id="3" name="Content Placeholder 2"/>
          <p:cNvSpPr>
            <a:spLocks noGrp="1"/>
          </p:cNvSpPr>
          <p:nvPr>
            <p:ph idx="1"/>
          </p:nvPr>
        </p:nvSpPr>
        <p:spPr/>
        <p:txBody>
          <a:bodyPr/>
          <a:lstStyle/>
          <a:p>
            <a:r>
              <a:rPr lang="en-US" dirty="0" smtClean="0"/>
              <a:t>Read the Guidance Packet in its entirety to ensure understanding of all expectations</a:t>
            </a:r>
          </a:p>
          <a:p>
            <a:pPr marL="0" indent="0">
              <a:buNone/>
            </a:pPr>
            <a:endParaRPr lang="en-US" dirty="0" smtClean="0"/>
          </a:p>
          <a:p>
            <a:r>
              <a:rPr lang="en-US" dirty="0" smtClean="0"/>
              <a:t>By signing the various dual enrollment dual credit documents, understanding is expressed</a:t>
            </a:r>
            <a:endParaRPr lang="en-US" dirty="0"/>
          </a:p>
        </p:txBody>
      </p:sp>
    </p:spTree>
    <p:extLst>
      <p:ext uri="{BB962C8B-B14F-4D97-AF65-F5344CB8AC3E}">
        <p14:creationId xmlns:p14="http://schemas.microsoft.com/office/powerpoint/2010/main" val="307833380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Approved Course Replacement List</a:t>
            </a:r>
            <a:br>
              <a:rPr lang="en-US" dirty="0" smtClean="0"/>
            </a:br>
            <a:r>
              <a:rPr lang="en-US" dirty="0" smtClean="0"/>
              <a:t>Pg. 5</a:t>
            </a:r>
            <a:endParaRPr lang="en-US" dirty="0"/>
          </a:p>
        </p:txBody>
      </p:sp>
      <p:sp>
        <p:nvSpPr>
          <p:cNvPr id="3" name="Content Placeholder 2"/>
          <p:cNvSpPr>
            <a:spLocks noGrp="1"/>
          </p:cNvSpPr>
          <p:nvPr>
            <p:ph idx="1"/>
          </p:nvPr>
        </p:nvSpPr>
        <p:spPr/>
        <p:txBody>
          <a:bodyPr>
            <a:normAutofit/>
          </a:bodyPr>
          <a:lstStyle/>
          <a:p>
            <a:pPr algn="ctr"/>
            <a:r>
              <a:rPr lang="en-US" sz="3600" dirty="0" smtClean="0"/>
              <a:t>These are the only courses approved for dual credit. Utilize this list when looking for courses to take for dual credit.</a:t>
            </a:r>
          </a:p>
          <a:p>
            <a:pPr algn="ctr"/>
            <a:endParaRPr lang="en-US" sz="3600" dirty="0"/>
          </a:p>
        </p:txBody>
      </p:sp>
    </p:spTree>
    <p:extLst>
      <p:ext uri="{BB962C8B-B14F-4D97-AF65-F5344CB8AC3E}">
        <p14:creationId xmlns:p14="http://schemas.microsoft.com/office/powerpoint/2010/main" val="10683747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How to Read the Replacement List</a:t>
            </a:r>
            <a:endParaRPr lang="en-US" dirty="0"/>
          </a:p>
        </p:txBody>
      </p:sp>
      <p:sp>
        <p:nvSpPr>
          <p:cNvPr id="5" name="Text Placeholder 4"/>
          <p:cNvSpPr>
            <a:spLocks noGrp="1"/>
          </p:cNvSpPr>
          <p:nvPr>
            <p:ph type="body" idx="1"/>
          </p:nvPr>
        </p:nvSpPr>
        <p:spPr/>
        <p:txBody>
          <a:bodyPr/>
          <a:lstStyle/>
          <a:p>
            <a:endParaRPr lang="en-US"/>
          </a:p>
        </p:txBody>
      </p:sp>
      <p:pic>
        <p:nvPicPr>
          <p:cNvPr id="9" name="Content Placeholder 8"/>
          <p:cNvPicPr>
            <a:picLocks noGrp="1" noChangeAspect="1"/>
          </p:cNvPicPr>
          <p:nvPr>
            <p:ph sz="half" idx="2"/>
          </p:nvPr>
        </p:nvPicPr>
        <p:blipFill>
          <a:blip r:embed="rId2"/>
          <a:stretch>
            <a:fillRect/>
          </a:stretch>
        </p:blipFill>
        <p:spPr>
          <a:xfrm>
            <a:off x="748144" y="2285999"/>
            <a:ext cx="5336771" cy="3589339"/>
          </a:xfrm>
          <a:prstGeom prst="rect">
            <a:avLst/>
          </a:prstGeom>
        </p:spPr>
      </p:pic>
      <p:sp>
        <p:nvSpPr>
          <p:cNvPr id="7" name="Text Placeholder 6"/>
          <p:cNvSpPr>
            <a:spLocks noGrp="1"/>
          </p:cNvSpPr>
          <p:nvPr>
            <p:ph type="body" sz="quarter" idx="3"/>
          </p:nvPr>
        </p:nvSpPr>
        <p:spPr>
          <a:xfrm>
            <a:off x="6131604" y="2285999"/>
            <a:ext cx="4718304" cy="766762"/>
          </a:xfrm>
        </p:spPr>
        <p:txBody>
          <a:bodyPr/>
          <a:lstStyle/>
          <a:p>
            <a:pPr algn="ctr"/>
            <a:r>
              <a:rPr lang="en-US" b="1" dirty="0" smtClean="0">
                <a:solidFill>
                  <a:srgbClr val="FF0000"/>
                </a:solidFill>
              </a:rPr>
              <a:t>Understanding the Table</a:t>
            </a:r>
            <a:endParaRPr lang="en-US" b="1" dirty="0">
              <a:solidFill>
                <a:srgbClr val="FF0000"/>
              </a:solidFill>
            </a:endParaRPr>
          </a:p>
        </p:txBody>
      </p:sp>
      <p:sp>
        <p:nvSpPr>
          <p:cNvPr id="8" name="Content Placeholder 7"/>
          <p:cNvSpPr>
            <a:spLocks noGrp="1"/>
          </p:cNvSpPr>
          <p:nvPr>
            <p:ph sz="quarter" idx="4"/>
          </p:nvPr>
        </p:nvSpPr>
        <p:spPr/>
        <p:txBody>
          <a:bodyPr>
            <a:normAutofit lnSpcReduction="10000"/>
          </a:bodyPr>
          <a:lstStyle/>
          <a:p>
            <a:r>
              <a:rPr lang="en-US" sz="1100" dirty="0" smtClean="0"/>
              <a:t>Alabama High School Graduation Requirement – This column list the specific courses needed for graduation that has a dual enrollment dual credit course to substitute in place of that specific course. </a:t>
            </a:r>
          </a:p>
          <a:p>
            <a:endParaRPr lang="en-US" sz="1100" dirty="0"/>
          </a:p>
          <a:p>
            <a:r>
              <a:rPr lang="en-US" sz="1100" dirty="0" smtClean="0"/>
              <a:t>   This arrow demonstrates an example of the postsecondary institutions that offer a course to replace the required graduation requirement listed in the row</a:t>
            </a:r>
          </a:p>
          <a:p>
            <a:r>
              <a:rPr lang="en-US" sz="1100" dirty="0" smtClean="0"/>
              <a:t>This number identifies the course number utilized at the specific postsecondary institution.</a:t>
            </a:r>
          </a:p>
          <a:p>
            <a:endParaRPr lang="en-US" sz="1100" dirty="0" smtClean="0"/>
          </a:p>
          <a:p>
            <a:endParaRPr lang="en-US" sz="1100" dirty="0" smtClean="0"/>
          </a:p>
          <a:p>
            <a:r>
              <a:rPr lang="en-US" sz="1100" dirty="0" smtClean="0"/>
              <a:t>This arrow identifies the specific course name that should be recorded on your Approval and Scholarship forms.</a:t>
            </a:r>
            <a:endParaRPr lang="en-US" sz="1100" dirty="0"/>
          </a:p>
        </p:txBody>
      </p:sp>
      <p:sp>
        <p:nvSpPr>
          <p:cNvPr id="10" name="Down Arrow 9"/>
          <p:cNvSpPr/>
          <p:nvPr/>
        </p:nvSpPr>
        <p:spPr>
          <a:xfrm>
            <a:off x="964276" y="1986742"/>
            <a:ext cx="376843" cy="473825"/>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p:cNvPicPr>
            <a:picLocks noChangeAspect="1"/>
          </p:cNvPicPr>
          <p:nvPr/>
        </p:nvPicPr>
        <p:blipFill>
          <a:blip r:embed="rId3"/>
          <a:stretch>
            <a:fillRect/>
          </a:stretch>
        </p:blipFill>
        <p:spPr>
          <a:xfrm>
            <a:off x="6084915" y="3234795"/>
            <a:ext cx="432854" cy="499915"/>
          </a:xfrm>
          <a:prstGeom prst="rect">
            <a:avLst/>
          </a:prstGeom>
        </p:spPr>
      </p:pic>
      <p:sp>
        <p:nvSpPr>
          <p:cNvPr id="12" name="Left-Right Arrow 11"/>
          <p:cNvSpPr/>
          <p:nvPr/>
        </p:nvSpPr>
        <p:spPr>
          <a:xfrm flipV="1">
            <a:off x="2709949" y="3091014"/>
            <a:ext cx="415636" cy="259014"/>
          </a:xfrm>
          <a:prstGeom prst="leftRightArrow">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0000"/>
              </a:solidFill>
            </a:endParaRPr>
          </a:p>
        </p:txBody>
      </p:sp>
      <p:pic>
        <p:nvPicPr>
          <p:cNvPr id="13" name="Picture 12"/>
          <p:cNvPicPr>
            <a:picLocks noChangeAspect="1"/>
          </p:cNvPicPr>
          <p:nvPr/>
        </p:nvPicPr>
        <p:blipFill>
          <a:blip r:embed="rId4"/>
          <a:stretch>
            <a:fillRect/>
          </a:stretch>
        </p:blipFill>
        <p:spPr>
          <a:xfrm>
            <a:off x="6180670" y="4080668"/>
            <a:ext cx="432854" cy="280440"/>
          </a:xfrm>
          <a:prstGeom prst="rect">
            <a:avLst/>
          </a:prstGeom>
        </p:spPr>
      </p:pic>
      <p:sp>
        <p:nvSpPr>
          <p:cNvPr id="15" name="Chevron 14"/>
          <p:cNvSpPr/>
          <p:nvPr/>
        </p:nvSpPr>
        <p:spPr>
          <a:xfrm>
            <a:off x="2917767" y="5128954"/>
            <a:ext cx="207818" cy="166254"/>
          </a:xfrm>
          <a:prstGeom prst="chevron">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pic>
        <p:nvPicPr>
          <p:cNvPr id="18" name="Picture 17"/>
          <p:cNvPicPr>
            <a:picLocks noChangeAspect="1"/>
          </p:cNvPicPr>
          <p:nvPr/>
        </p:nvPicPr>
        <p:blipFill>
          <a:blip r:embed="rId5"/>
          <a:stretch>
            <a:fillRect/>
          </a:stretch>
        </p:blipFill>
        <p:spPr>
          <a:xfrm>
            <a:off x="6267811" y="4690045"/>
            <a:ext cx="249958" cy="188992"/>
          </a:xfrm>
          <a:prstGeom prst="rect">
            <a:avLst/>
          </a:prstGeom>
        </p:spPr>
      </p:pic>
      <p:cxnSp>
        <p:nvCxnSpPr>
          <p:cNvPr id="20" name="Straight Arrow Connector 19"/>
          <p:cNvCxnSpPr/>
          <p:nvPr/>
        </p:nvCxnSpPr>
        <p:spPr>
          <a:xfrm>
            <a:off x="3609384" y="4506170"/>
            <a:ext cx="771423" cy="789038"/>
          </a:xfrm>
          <a:prstGeom prst="straightConnector1">
            <a:avLst/>
          </a:prstGeom>
          <a:ln>
            <a:solidFill>
              <a:srgbClr val="00B0F0"/>
            </a:solidFill>
            <a:headEnd type="triangle"/>
            <a:tailEnd type="triangle"/>
          </a:ln>
        </p:spPr>
        <p:style>
          <a:lnRef idx="1">
            <a:schemeClr val="accent1"/>
          </a:lnRef>
          <a:fillRef idx="0">
            <a:schemeClr val="accent1"/>
          </a:fillRef>
          <a:effectRef idx="0">
            <a:schemeClr val="accent1"/>
          </a:effectRef>
          <a:fontRef idx="minor">
            <a:schemeClr val="tx1"/>
          </a:fontRef>
        </p:style>
      </p:cxnSp>
      <p:pic>
        <p:nvPicPr>
          <p:cNvPr id="23" name="Picture 22"/>
          <p:cNvPicPr>
            <a:picLocks noChangeAspect="1"/>
          </p:cNvPicPr>
          <p:nvPr/>
        </p:nvPicPr>
        <p:blipFill>
          <a:blip r:embed="rId6"/>
          <a:stretch>
            <a:fillRect/>
          </a:stretch>
        </p:blipFill>
        <p:spPr>
          <a:xfrm>
            <a:off x="6235151" y="5069538"/>
            <a:ext cx="282618" cy="724362"/>
          </a:xfrm>
          <a:prstGeom prst="rect">
            <a:avLst/>
          </a:prstGeom>
        </p:spPr>
      </p:pic>
    </p:spTree>
    <p:extLst>
      <p:ext uri="{BB962C8B-B14F-4D97-AF65-F5344CB8AC3E}">
        <p14:creationId xmlns:p14="http://schemas.microsoft.com/office/powerpoint/2010/main" val="329038654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Approval Form</a:t>
            </a:r>
            <a:endParaRPr lang="en-US" dirty="0"/>
          </a:p>
        </p:txBody>
      </p:sp>
      <p:sp>
        <p:nvSpPr>
          <p:cNvPr id="3" name="Text Placeholder 2"/>
          <p:cNvSpPr>
            <a:spLocks noGrp="1"/>
          </p:cNvSpPr>
          <p:nvPr>
            <p:ph type="body" idx="1"/>
          </p:nvPr>
        </p:nvSpPr>
        <p:spPr/>
        <p:txBody>
          <a:bodyPr/>
          <a:lstStyle/>
          <a:p>
            <a:endParaRPr lang="en-US"/>
          </a:p>
        </p:txBody>
      </p:sp>
      <p:pic>
        <p:nvPicPr>
          <p:cNvPr id="7" name="Content Placeholder 6"/>
          <p:cNvPicPr>
            <a:picLocks noGrp="1" noChangeAspect="1"/>
          </p:cNvPicPr>
          <p:nvPr>
            <p:ph sz="half" idx="2"/>
          </p:nvPr>
        </p:nvPicPr>
        <p:blipFill>
          <a:blip r:embed="rId2"/>
          <a:stretch>
            <a:fillRect/>
          </a:stretch>
        </p:blipFill>
        <p:spPr>
          <a:xfrm>
            <a:off x="1295400" y="2718262"/>
            <a:ext cx="4718050" cy="3157605"/>
          </a:xfrm>
          <a:prstGeom prst="rect">
            <a:avLst/>
          </a:prstGeom>
        </p:spPr>
      </p:pic>
      <p:sp>
        <p:nvSpPr>
          <p:cNvPr id="5" name="Text Placeholder 4"/>
          <p:cNvSpPr>
            <a:spLocks noGrp="1"/>
          </p:cNvSpPr>
          <p:nvPr>
            <p:ph type="body" sz="quarter" idx="3"/>
          </p:nvPr>
        </p:nvSpPr>
        <p:spPr/>
        <p:txBody>
          <a:bodyPr/>
          <a:lstStyle/>
          <a:p>
            <a:pPr algn="ctr"/>
            <a:r>
              <a:rPr lang="en-US" b="1" dirty="0" smtClean="0">
                <a:solidFill>
                  <a:srgbClr val="FF0000"/>
                </a:solidFill>
              </a:rPr>
              <a:t>Completion</a:t>
            </a:r>
            <a:endParaRPr lang="en-US" b="1" dirty="0">
              <a:solidFill>
                <a:srgbClr val="FF0000"/>
              </a:solidFill>
            </a:endParaRPr>
          </a:p>
        </p:txBody>
      </p:sp>
      <p:sp>
        <p:nvSpPr>
          <p:cNvPr id="6" name="Content Placeholder 5"/>
          <p:cNvSpPr>
            <a:spLocks noGrp="1"/>
          </p:cNvSpPr>
          <p:nvPr>
            <p:ph sz="quarter" idx="4"/>
          </p:nvPr>
        </p:nvSpPr>
        <p:spPr>
          <a:xfrm>
            <a:off x="6180670" y="3358342"/>
            <a:ext cx="4718304" cy="2517526"/>
          </a:xfrm>
        </p:spPr>
        <p:txBody>
          <a:bodyPr/>
          <a:lstStyle/>
          <a:p>
            <a:pPr marL="0" indent="0">
              <a:buNone/>
            </a:pPr>
            <a:r>
              <a:rPr lang="en-US" sz="1400" b="1" dirty="0" smtClean="0"/>
              <a:t>Semester/ term: Circle One</a:t>
            </a:r>
          </a:p>
          <a:p>
            <a:pPr marL="0" indent="0">
              <a:buNone/>
            </a:pPr>
            <a:r>
              <a:rPr lang="en-US" sz="1200" b="1" dirty="0" smtClean="0">
                <a:solidFill>
                  <a:srgbClr val="FF0000"/>
                </a:solidFill>
              </a:rPr>
              <a:t>Circle the semester or term you will take a dual credit course.</a:t>
            </a:r>
          </a:p>
          <a:p>
            <a:pPr marL="0" indent="0">
              <a:buNone/>
            </a:pPr>
            <a:endParaRPr lang="en-US" sz="1200" b="1" dirty="0">
              <a:solidFill>
                <a:srgbClr val="FF0000"/>
              </a:solidFill>
            </a:endParaRPr>
          </a:p>
          <a:p>
            <a:pPr marL="0" indent="0">
              <a:buNone/>
            </a:pPr>
            <a:r>
              <a:rPr lang="en-US" sz="1200" b="1" dirty="0" smtClean="0">
                <a:solidFill>
                  <a:schemeClr val="tx1"/>
                </a:solidFill>
              </a:rPr>
              <a:t>Student: </a:t>
            </a:r>
            <a:r>
              <a:rPr lang="en-US" sz="1200" u="sng" dirty="0" smtClean="0">
                <a:solidFill>
                  <a:srgbClr val="FF0000"/>
                </a:solidFill>
              </a:rPr>
              <a:t>Complete legal name  </a:t>
            </a:r>
            <a:r>
              <a:rPr lang="en-US" sz="1200" b="1" dirty="0" smtClean="0">
                <a:solidFill>
                  <a:schemeClr val="tx1"/>
                </a:solidFill>
              </a:rPr>
              <a:t>Grade: </a:t>
            </a:r>
            <a:r>
              <a:rPr lang="en-US" sz="1200" u="sng" dirty="0" smtClean="0">
                <a:solidFill>
                  <a:srgbClr val="FF0000"/>
                </a:solidFill>
              </a:rPr>
              <a:t>Grade level   </a:t>
            </a:r>
            <a:r>
              <a:rPr lang="en-US" sz="1200" b="1" dirty="0" smtClean="0">
                <a:solidFill>
                  <a:schemeClr val="tx1"/>
                </a:solidFill>
              </a:rPr>
              <a:t>School: </a:t>
            </a:r>
            <a:r>
              <a:rPr lang="en-US" sz="1200" u="sng" dirty="0" smtClean="0">
                <a:solidFill>
                  <a:srgbClr val="FF0000"/>
                </a:solidFill>
              </a:rPr>
              <a:t>High school</a:t>
            </a:r>
          </a:p>
          <a:p>
            <a:pPr marL="0" indent="0">
              <a:buNone/>
            </a:pPr>
            <a:endParaRPr lang="en-US" sz="1200" u="sng" dirty="0">
              <a:solidFill>
                <a:srgbClr val="FF0000"/>
              </a:solidFill>
            </a:endParaRPr>
          </a:p>
          <a:p>
            <a:pPr marL="0" indent="0">
              <a:buNone/>
            </a:pPr>
            <a:r>
              <a:rPr lang="en-US" sz="1200" b="1" dirty="0" smtClean="0">
                <a:solidFill>
                  <a:schemeClr val="tx1"/>
                </a:solidFill>
              </a:rPr>
              <a:t>Postsecondary Institution: </a:t>
            </a:r>
            <a:r>
              <a:rPr lang="en-US" sz="1200" u="sng" dirty="0" smtClean="0">
                <a:solidFill>
                  <a:srgbClr val="FF0000"/>
                </a:solidFill>
              </a:rPr>
              <a:t>Circle the one postsecondary institution you have been admitted, or in the process of seeking admission.. </a:t>
            </a:r>
            <a:endParaRPr lang="en-US" sz="1200" u="sng" dirty="0">
              <a:solidFill>
                <a:srgbClr val="FF0000"/>
              </a:solidFill>
            </a:endParaRPr>
          </a:p>
        </p:txBody>
      </p:sp>
    </p:spTree>
    <p:extLst>
      <p:ext uri="{BB962C8B-B14F-4D97-AF65-F5344CB8AC3E}">
        <p14:creationId xmlns:p14="http://schemas.microsoft.com/office/powerpoint/2010/main" val="48644007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Approval Form</a:t>
            </a:r>
            <a:endParaRPr lang="en-US" dirty="0"/>
          </a:p>
        </p:txBody>
      </p:sp>
      <p:sp>
        <p:nvSpPr>
          <p:cNvPr id="3" name="Text Placeholder 2"/>
          <p:cNvSpPr>
            <a:spLocks noGrp="1"/>
          </p:cNvSpPr>
          <p:nvPr>
            <p:ph type="body" idx="1"/>
          </p:nvPr>
        </p:nvSpPr>
        <p:spPr/>
        <p:txBody>
          <a:bodyPr/>
          <a:lstStyle/>
          <a:p>
            <a:r>
              <a:rPr lang="en-US" dirty="0" smtClean="0">
                <a:solidFill>
                  <a:schemeClr val="bg1"/>
                </a:solidFill>
              </a:rPr>
              <a:t>.</a:t>
            </a:r>
            <a:endParaRPr lang="en-US" dirty="0">
              <a:solidFill>
                <a:schemeClr val="bg1"/>
              </a:solidFill>
            </a:endParaRPr>
          </a:p>
        </p:txBody>
      </p:sp>
      <p:pic>
        <p:nvPicPr>
          <p:cNvPr id="8" name="Content Placeholder 7"/>
          <p:cNvPicPr>
            <a:picLocks noGrp="1" noChangeAspect="1"/>
          </p:cNvPicPr>
          <p:nvPr>
            <p:ph sz="half" idx="2"/>
          </p:nvPr>
        </p:nvPicPr>
        <p:blipFill>
          <a:blip r:embed="rId2"/>
          <a:stretch>
            <a:fillRect/>
          </a:stretch>
        </p:blipFill>
        <p:spPr>
          <a:xfrm>
            <a:off x="997527" y="2394064"/>
            <a:ext cx="5015923" cy="3707477"/>
          </a:xfrm>
          <a:prstGeom prst="rect">
            <a:avLst/>
          </a:prstGeom>
        </p:spPr>
      </p:pic>
      <p:sp>
        <p:nvSpPr>
          <p:cNvPr id="5" name="Text Placeholder 4"/>
          <p:cNvSpPr>
            <a:spLocks noGrp="1"/>
          </p:cNvSpPr>
          <p:nvPr>
            <p:ph type="body" sz="quarter" idx="3"/>
          </p:nvPr>
        </p:nvSpPr>
        <p:spPr/>
        <p:txBody>
          <a:bodyPr/>
          <a:lstStyle/>
          <a:p>
            <a:pPr algn="ctr"/>
            <a:r>
              <a:rPr lang="en-US" b="1" dirty="0" smtClean="0">
                <a:solidFill>
                  <a:srgbClr val="FF0000"/>
                </a:solidFill>
              </a:rPr>
              <a:t>Completion</a:t>
            </a:r>
            <a:endParaRPr lang="en-US" b="1" dirty="0">
              <a:solidFill>
                <a:srgbClr val="FF0000"/>
              </a:solidFill>
            </a:endParaRPr>
          </a:p>
        </p:txBody>
      </p:sp>
      <p:sp>
        <p:nvSpPr>
          <p:cNvPr id="6" name="Content Placeholder 5"/>
          <p:cNvSpPr>
            <a:spLocks noGrp="1"/>
          </p:cNvSpPr>
          <p:nvPr>
            <p:ph sz="quarter" idx="4"/>
          </p:nvPr>
        </p:nvSpPr>
        <p:spPr/>
        <p:txBody>
          <a:bodyPr>
            <a:normAutofit/>
          </a:bodyPr>
          <a:lstStyle/>
          <a:p>
            <a:r>
              <a:rPr lang="en-US" sz="1200" b="1" dirty="0" smtClean="0">
                <a:solidFill>
                  <a:srgbClr val="C00000"/>
                </a:solidFill>
              </a:rPr>
              <a:t>Requested Postsecondary Course Number </a:t>
            </a:r>
            <a:r>
              <a:rPr lang="en-US" sz="1200" b="1" dirty="0" smtClean="0"/>
              <a:t>– </a:t>
            </a:r>
            <a:r>
              <a:rPr lang="en-US" sz="1200" dirty="0" smtClean="0"/>
              <a:t>Look back at the Approved Course Listing that starts on page 5. Place the NUMBER of the course utilized by the specific postsecondary institution that you are seeking approval.</a:t>
            </a:r>
          </a:p>
          <a:p>
            <a:r>
              <a:rPr lang="en-US" sz="1200" b="1" dirty="0" smtClean="0">
                <a:solidFill>
                  <a:srgbClr val="C00000"/>
                </a:solidFill>
              </a:rPr>
              <a:t>Requested Postsecondary Course </a:t>
            </a:r>
            <a:r>
              <a:rPr lang="en-US" sz="1200" dirty="0" smtClean="0"/>
              <a:t>– Utilize the Approved Course List that starts on page 5 to obtain the exact course NAME listed by the postsecondary institution for the course you are seeking approval.</a:t>
            </a:r>
          </a:p>
          <a:p>
            <a:r>
              <a:rPr lang="en-US" sz="1200" b="1" dirty="0" smtClean="0">
                <a:solidFill>
                  <a:srgbClr val="C00000"/>
                </a:solidFill>
              </a:rPr>
              <a:t>Alabama High School Graduation Course Requirement </a:t>
            </a:r>
            <a:r>
              <a:rPr lang="en-US" sz="1200" dirty="0" smtClean="0"/>
              <a:t>– List the REQUIRED graduation course this dual enrollment course will replace. Example: English 11, math 4, science 3.</a:t>
            </a:r>
          </a:p>
          <a:p>
            <a:r>
              <a:rPr lang="en-US" sz="1200" b="1" dirty="0" smtClean="0">
                <a:solidFill>
                  <a:srgbClr val="C00000"/>
                </a:solidFill>
              </a:rPr>
              <a:t>Principal and counselor’s signature </a:t>
            </a:r>
            <a:r>
              <a:rPr lang="en-US" sz="1200" dirty="0" smtClean="0"/>
              <a:t>is required.</a:t>
            </a:r>
            <a:endParaRPr lang="en-US" sz="1200" dirty="0"/>
          </a:p>
        </p:txBody>
      </p:sp>
    </p:spTree>
    <p:extLst>
      <p:ext uri="{BB962C8B-B14F-4D97-AF65-F5344CB8AC3E}">
        <p14:creationId xmlns:p14="http://schemas.microsoft.com/office/powerpoint/2010/main" val="134700637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Approval Form</a:t>
            </a:r>
            <a:endParaRPr lang="en-US" dirty="0"/>
          </a:p>
        </p:txBody>
      </p:sp>
      <p:sp>
        <p:nvSpPr>
          <p:cNvPr id="3" name="Text Placeholder 2"/>
          <p:cNvSpPr>
            <a:spLocks noGrp="1"/>
          </p:cNvSpPr>
          <p:nvPr>
            <p:ph type="body" idx="1"/>
          </p:nvPr>
        </p:nvSpPr>
        <p:spPr/>
        <p:txBody>
          <a:bodyPr/>
          <a:lstStyle/>
          <a:p>
            <a:r>
              <a:rPr lang="en-US" dirty="0" smtClean="0">
                <a:solidFill>
                  <a:schemeClr val="bg1"/>
                </a:solidFill>
              </a:rPr>
              <a:t>.</a:t>
            </a:r>
            <a:endParaRPr lang="en-US" dirty="0">
              <a:solidFill>
                <a:schemeClr val="bg1"/>
              </a:solidFill>
            </a:endParaRPr>
          </a:p>
        </p:txBody>
      </p:sp>
      <p:pic>
        <p:nvPicPr>
          <p:cNvPr id="7" name="Content Placeholder 6"/>
          <p:cNvPicPr>
            <a:picLocks noGrp="1" noChangeAspect="1"/>
          </p:cNvPicPr>
          <p:nvPr>
            <p:ph sz="half" idx="2"/>
          </p:nvPr>
        </p:nvPicPr>
        <p:blipFill>
          <a:blip r:embed="rId2"/>
          <a:stretch>
            <a:fillRect/>
          </a:stretch>
        </p:blipFill>
        <p:spPr>
          <a:xfrm>
            <a:off x="931025" y="2352502"/>
            <a:ext cx="5082425" cy="3715789"/>
          </a:xfrm>
          <a:prstGeom prst="rect">
            <a:avLst/>
          </a:prstGeom>
        </p:spPr>
      </p:pic>
      <p:sp>
        <p:nvSpPr>
          <p:cNvPr id="5" name="Text Placeholder 4"/>
          <p:cNvSpPr>
            <a:spLocks noGrp="1"/>
          </p:cNvSpPr>
          <p:nvPr>
            <p:ph type="body" sz="quarter" idx="3"/>
          </p:nvPr>
        </p:nvSpPr>
        <p:spPr/>
        <p:txBody>
          <a:bodyPr/>
          <a:lstStyle/>
          <a:p>
            <a:pPr algn="ctr"/>
            <a:r>
              <a:rPr lang="en-US" b="1" dirty="0" smtClean="0">
                <a:solidFill>
                  <a:srgbClr val="FF0000"/>
                </a:solidFill>
              </a:rPr>
              <a:t>Signatures</a:t>
            </a:r>
            <a:endParaRPr lang="en-US" b="1" dirty="0">
              <a:solidFill>
                <a:srgbClr val="FF0000"/>
              </a:solidFill>
            </a:endParaRPr>
          </a:p>
        </p:txBody>
      </p:sp>
      <p:sp>
        <p:nvSpPr>
          <p:cNvPr id="6" name="Content Placeholder 5"/>
          <p:cNvSpPr>
            <a:spLocks noGrp="1"/>
          </p:cNvSpPr>
          <p:nvPr>
            <p:ph sz="quarter" idx="4"/>
          </p:nvPr>
        </p:nvSpPr>
        <p:spPr/>
        <p:txBody>
          <a:bodyPr>
            <a:normAutofit lnSpcReduction="10000"/>
          </a:bodyPr>
          <a:lstStyle/>
          <a:p>
            <a:r>
              <a:rPr lang="en-US" dirty="0" smtClean="0"/>
              <a:t>Signing this document indicates you have read, understand, and agree to the guidelines and expectations that are laid out. You are also releasing grades to MPS that will be utilized for the dual enrollment dual credit course.</a:t>
            </a:r>
            <a:endParaRPr lang="en-US" dirty="0"/>
          </a:p>
        </p:txBody>
      </p:sp>
    </p:spTree>
    <p:extLst>
      <p:ext uri="{BB962C8B-B14F-4D97-AF65-F5344CB8AC3E}">
        <p14:creationId xmlns:p14="http://schemas.microsoft.com/office/powerpoint/2010/main" val="56448507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Follow the Steps!!!</a:t>
            </a:r>
            <a:endParaRPr lang="en-US" dirty="0"/>
          </a:p>
        </p:txBody>
      </p:sp>
      <p:sp>
        <p:nvSpPr>
          <p:cNvPr id="3" name="Content Placeholder 2"/>
          <p:cNvSpPr>
            <a:spLocks noGrp="1"/>
          </p:cNvSpPr>
          <p:nvPr>
            <p:ph idx="1"/>
          </p:nvPr>
        </p:nvSpPr>
        <p:spPr/>
        <p:txBody>
          <a:bodyPr>
            <a:normAutofit fontScale="47500" lnSpcReduction="20000"/>
          </a:bodyPr>
          <a:lstStyle/>
          <a:p>
            <a:pPr marL="0" indent="0">
              <a:buNone/>
            </a:pPr>
            <a:r>
              <a:rPr lang="en-US" b="1" dirty="0" smtClean="0"/>
              <a:t>        Quick Steps</a:t>
            </a:r>
            <a:endParaRPr lang="en-US" dirty="0"/>
          </a:p>
          <a:p>
            <a:pPr lvl="0" fontAlgn="base"/>
            <a:r>
              <a:rPr lang="en-US" dirty="0"/>
              <a:t>Schedule a meeting with high school counselor </a:t>
            </a:r>
            <a:r>
              <a:rPr lang="en-US" u="sng" dirty="0"/>
              <a:t>to discuss eligibility and establish college/course </a:t>
            </a:r>
            <a:r>
              <a:rPr lang="en-US" dirty="0"/>
              <a:t>options from the MPS Academic DEDC Approved Course Replacement List (beginning on page 5 of guidance document)</a:t>
            </a:r>
          </a:p>
          <a:p>
            <a:pPr lvl="0"/>
            <a:r>
              <a:rPr lang="en-US" dirty="0"/>
              <a:t>Research and review postsecondary options, application process, enrollment procedures, available courses and various deadlines for both MPS and the postsecondary institution of choice. </a:t>
            </a:r>
          </a:p>
          <a:p>
            <a:pPr lvl="0" fontAlgn="base"/>
            <a:r>
              <a:rPr lang="en-US" dirty="0"/>
              <a:t>Complete the postsecondary enrollment process.</a:t>
            </a:r>
          </a:p>
          <a:p>
            <a:pPr lvl="0" fontAlgn="base"/>
            <a:r>
              <a:rPr lang="en-US" dirty="0"/>
              <a:t>Complete and submit the MPS academic DEDC approval and scholarship forms to the high school counselor for consideration and principal approval prior to registering for any DEDC course(s). Copies of signed approval and scholarship forms will be given back to students within 7 working days. </a:t>
            </a:r>
          </a:p>
          <a:p>
            <a:pPr lvl="0"/>
            <a:r>
              <a:rPr lang="en-US" b="1" dirty="0">
                <a:solidFill>
                  <a:srgbClr val="FF0000"/>
                </a:solidFill>
              </a:rPr>
              <a:t>Students are to provide copies of their approval and scholarship form to their postsecondary dual enrollment contact. Their postsecondary contact will work with them to complete the enrollment/registration process adhering to MPS scheduling guidelines. (Complete and submit DEDC scholarship and student driver form as needed.) Students will not receive high school credit or scholarship funding for ANY COURSE taken that is not on the approval form.</a:t>
            </a:r>
          </a:p>
          <a:p>
            <a:pPr lvl="0"/>
            <a:r>
              <a:rPr lang="en-US" dirty="0"/>
              <a:t>Students will provide the high school counselor with proof of college course enrollment (e.g. college course schedule) no later than 7 working days after enrolling to ensure that DEDC courses are reflected on student schedules.</a:t>
            </a:r>
          </a:p>
          <a:p>
            <a:pPr lvl="0"/>
            <a:r>
              <a:rPr lang="en-US" dirty="0"/>
              <a:t>Steps 1 and 4-6 should be completed each fall, spring, or summer semester/ term.</a:t>
            </a:r>
          </a:p>
          <a:p>
            <a:pPr marL="0" indent="0" fontAlgn="base">
              <a:buNone/>
            </a:pPr>
            <a:endParaRPr lang="en-US" dirty="0"/>
          </a:p>
          <a:p>
            <a:endParaRPr lang="en-US" dirty="0"/>
          </a:p>
        </p:txBody>
      </p:sp>
    </p:spTree>
    <p:extLst>
      <p:ext uri="{BB962C8B-B14F-4D97-AF65-F5344CB8AC3E}">
        <p14:creationId xmlns:p14="http://schemas.microsoft.com/office/powerpoint/2010/main" val="169127813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Dual Enrollment Postsecondary Contacts</a:t>
            </a: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268731815"/>
              </p:ext>
            </p:extLst>
          </p:nvPr>
        </p:nvGraphicFramePr>
        <p:xfrm>
          <a:off x="1295400" y="2557463"/>
          <a:ext cx="9601200" cy="2103120"/>
        </p:xfrm>
        <a:graphic>
          <a:graphicData uri="http://schemas.openxmlformats.org/drawingml/2006/table">
            <a:tbl>
              <a:tblPr firstRow="1" bandRow="1">
                <a:tableStyleId>{5C22544A-7EE6-4342-B048-85BDC9FD1C3A}</a:tableStyleId>
              </a:tblPr>
              <a:tblGrid>
                <a:gridCol w="4800600">
                  <a:extLst>
                    <a:ext uri="{9D8B030D-6E8A-4147-A177-3AD203B41FA5}">
                      <a16:colId xmlns:a16="http://schemas.microsoft.com/office/drawing/2014/main" val="1785747625"/>
                    </a:ext>
                  </a:extLst>
                </a:gridCol>
                <a:gridCol w="4800600">
                  <a:extLst>
                    <a:ext uri="{9D8B030D-6E8A-4147-A177-3AD203B41FA5}">
                      <a16:colId xmlns:a16="http://schemas.microsoft.com/office/drawing/2014/main" val="1044846228"/>
                    </a:ext>
                  </a:extLst>
                </a:gridCol>
              </a:tblGrid>
              <a:tr h="370840">
                <a:tc>
                  <a:txBody>
                    <a:bodyPr/>
                    <a:lstStyle/>
                    <a:p>
                      <a:pPr algn="ctr"/>
                      <a:r>
                        <a:rPr lang="en-US" sz="1800" b="1" i="0" u="none" strike="noStrike" kern="1200" dirty="0" smtClean="0">
                          <a:solidFill>
                            <a:schemeClr val="dk1"/>
                          </a:solidFill>
                          <a:effectLst/>
                          <a:latin typeface="+mn-lt"/>
                          <a:ea typeface="+mn-ea"/>
                          <a:cs typeface="+mn-cs"/>
                        </a:rPr>
                        <a:t>Alabama State University</a:t>
                      </a:r>
                      <a:endParaRPr lang="en-US" dirty="0"/>
                    </a:p>
                  </a:txBody>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1800" b="1" i="0" u="none" strike="noStrike" kern="1200" dirty="0" smtClean="0">
                          <a:solidFill>
                            <a:schemeClr val="dk1"/>
                          </a:solidFill>
                          <a:effectLst/>
                          <a:latin typeface="+mn-lt"/>
                          <a:ea typeface="+mn-ea"/>
                          <a:cs typeface="+mn-cs"/>
                        </a:rPr>
                        <a:t>Auburn University</a:t>
                      </a:r>
                      <a:endParaRPr lang="en-US" b="0" dirty="0" smtClean="0">
                        <a:effectLst/>
                      </a:endParaRPr>
                    </a:p>
                    <a:p>
                      <a:endParaRPr lang="en-US" dirty="0"/>
                    </a:p>
                  </a:txBody>
                  <a:tcPr/>
                </a:tc>
                <a:extLst>
                  <a:ext uri="{0D108BD9-81ED-4DB2-BD59-A6C34878D82A}">
                    <a16:rowId xmlns:a16="http://schemas.microsoft.com/office/drawing/2014/main" val="1859002225"/>
                  </a:ext>
                </a:extLst>
              </a:tr>
              <a:tr h="370840">
                <a:tc>
                  <a:txBody>
                    <a:bodyPr/>
                    <a:lstStyle/>
                    <a:p>
                      <a:pPr rtl="0"/>
                      <a:r>
                        <a:rPr lang="en-US" sz="1800" b="1" i="0" u="none" strike="noStrike" kern="1200" dirty="0" smtClean="0">
                          <a:solidFill>
                            <a:schemeClr val="dk1"/>
                          </a:solidFill>
                          <a:effectLst/>
                          <a:latin typeface="+mn-lt"/>
                          <a:ea typeface="+mn-ea"/>
                          <a:cs typeface="+mn-cs"/>
                        </a:rPr>
                        <a:t> </a:t>
                      </a:r>
                      <a:endParaRPr lang="en-US" b="0" dirty="0" smtClean="0">
                        <a:effectLst/>
                      </a:endParaRPr>
                    </a:p>
                    <a:p>
                      <a:pPr algn="ctr" rtl="0"/>
                      <a:r>
                        <a:rPr lang="en-US" sz="1800" b="1" i="0" u="none" strike="noStrike" kern="1200" dirty="0" smtClean="0">
                          <a:solidFill>
                            <a:schemeClr val="dk1"/>
                          </a:solidFill>
                          <a:effectLst/>
                          <a:latin typeface="+mn-lt"/>
                          <a:ea typeface="+mn-ea"/>
                          <a:cs typeface="+mn-cs"/>
                        </a:rPr>
                        <a:t> Shannon Burton Dual Enrollment Coordinator</a:t>
                      </a:r>
                      <a:endParaRPr lang="en-US" b="0" dirty="0" smtClean="0">
                        <a:effectLst/>
                      </a:endParaRPr>
                    </a:p>
                    <a:p>
                      <a:pPr algn="ctr" rtl="0"/>
                      <a:r>
                        <a:rPr lang="en-US" sz="1800" b="1" i="0" u="none" strike="noStrike" kern="1200" dirty="0" smtClean="0">
                          <a:solidFill>
                            <a:schemeClr val="dk1"/>
                          </a:solidFill>
                          <a:effectLst/>
                          <a:latin typeface="+mn-lt"/>
                          <a:ea typeface="+mn-ea"/>
                          <a:cs typeface="+mn-cs"/>
                        </a:rPr>
                        <a:t>334-229-4808 </a:t>
                      </a:r>
                      <a:r>
                        <a:rPr lang="en-US" sz="1800" b="1" i="0" u="sng" kern="1200" dirty="0" smtClean="0">
                          <a:solidFill>
                            <a:schemeClr val="dk1"/>
                          </a:solidFill>
                          <a:effectLst/>
                          <a:latin typeface="+mn-lt"/>
                          <a:ea typeface="+mn-ea"/>
                          <a:cs typeface="+mn-cs"/>
                        </a:rPr>
                        <a:t>sburton@alasu.edu</a:t>
                      </a:r>
                      <a:endParaRPr lang="en-US" b="0" dirty="0" smtClean="0">
                        <a:effectLst/>
                      </a:endParaRPr>
                    </a:p>
                    <a:p>
                      <a:r>
                        <a:rPr lang="en-US" dirty="0" smtClean="0"/>
                        <a:t/>
                      </a:r>
                      <a:br>
                        <a:rPr lang="en-US" dirty="0" smtClean="0"/>
                      </a:br>
                      <a:endParaRPr lang="en-US" dirty="0"/>
                    </a:p>
                  </a:txBody>
                  <a:tcPr/>
                </a:tc>
                <a:tc>
                  <a:txBody>
                    <a:bodyPr/>
                    <a:lstStyle/>
                    <a:p>
                      <a:pPr algn="ctr" rtl="0"/>
                      <a:r>
                        <a:rPr lang="en-US" sz="1800" b="1" i="0" u="none" strike="noStrike" kern="1200" dirty="0" smtClean="0">
                          <a:solidFill>
                            <a:schemeClr val="dk1"/>
                          </a:solidFill>
                          <a:effectLst/>
                          <a:latin typeface="+mn-lt"/>
                          <a:ea typeface="+mn-ea"/>
                          <a:cs typeface="+mn-cs"/>
                        </a:rPr>
                        <a:t> </a:t>
                      </a:r>
                    </a:p>
                    <a:p>
                      <a:pPr algn="ctr" rtl="0"/>
                      <a:r>
                        <a:rPr lang="en-US" sz="1800" b="1" i="0" u="none" strike="noStrike" kern="1200" dirty="0" smtClean="0">
                          <a:solidFill>
                            <a:schemeClr val="dk1"/>
                          </a:solidFill>
                          <a:effectLst/>
                          <a:latin typeface="+mn-lt"/>
                          <a:ea typeface="+mn-ea"/>
                          <a:cs typeface="+mn-cs"/>
                        </a:rPr>
                        <a:t> </a:t>
                      </a:r>
                      <a:r>
                        <a:rPr lang="en-US" sz="1800" b="1" i="0" u="none" strike="noStrike" kern="1200" dirty="0" err="1" smtClean="0">
                          <a:solidFill>
                            <a:schemeClr val="dk1"/>
                          </a:solidFill>
                          <a:effectLst/>
                          <a:latin typeface="+mn-lt"/>
                          <a:ea typeface="+mn-ea"/>
                          <a:cs typeface="+mn-cs"/>
                        </a:rPr>
                        <a:t>Alli</a:t>
                      </a:r>
                      <a:r>
                        <a:rPr lang="en-US" sz="1800" b="1" i="0" u="none" strike="noStrike" kern="1200" dirty="0" smtClean="0">
                          <a:solidFill>
                            <a:schemeClr val="dk1"/>
                          </a:solidFill>
                          <a:effectLst/>
                          <a:latin typeface="+mn-lt"/>
                          <a:ea typeface="+mn-ea"/>
                          <a:cs typeface="+mn-cs"/>
                        </a:rPr>
                        <a:t> Bracewell Auburn Online</a:t>
                      </a:r>
                      <a:endParaRPr lang="en-US" b="0" dirty="0" smtClean="0">
                        <a:effectLst/>
                      </a:endParaRPr>
                    </a:p>
                    <a:p>
                      <a:pPr algn="ctr" rtl="0"/>
                      <a:r>
                        <a:rPr lang="en-US" sz="1800" b="1" i="0" u="none" strike="noStrike" kern="1200" dirty="0" smtClean="0">
                          <a:solidFill>
                            <a:schemeClr val="dk1"/>
                          </a:solidFill>
                          <a:effectLst/>
                          <a:latin typeface="+mn-lt"/>
                          <a:ea typeface="+mn-ea"/>
                          <a:cs typeface="+mn-cs"/>
                        </a:rPr>
                        <a:t>334.844.8732 smallaj@auburn.edu</a:t>
                      </a:r>
                      <a:endParaRPr lang="en-US" b="0" dirty="0" smtClean="0">
                        <a:effectLst/>
                      </a:endParaRPr>
                    </a:p>
                    <a:p>
                      <a:pPr algn="ctr"/>
                      <a:r>
                        <a:rPr lang="en-US" dirty="0" smtClean="0"/>
                        <a:t/>
                      </a:r>
                      <a:br>
                        <a:rPr lang="en-US" dirty="0" smtClean="0"/>
                      </a:br>
                      <a:endParaRPr lang="en-US" dirty="0"/>
                    </a:p>
                  </a:txBody>
                  <a:tcPr/>
                </a:tc>
                <a:extLst>
                  <a:ext uri="{0D108BD9-81ED-4DB2-BD59-A6C34878D82A}">
                    <a16:rowId xmlns:a16="http://schemas.microsoft.com/office/drawing/2014/main" val="3291802919"/>
                  </a:ext>
                </a:extLst>
              </a:tr>
            </a:tbl>
          </a:graphicData>
        </a:graphic>
      </p:graphicFrame>
    </p:spTree>
    <p:extLst>
      <p:ext uri="{BB962C8B-B14F-4D97-AF65-F5344CB8AC3E}">
        <p14:creationId xmlns:p14="http://schemas.microsoft.com/office/powerpoint/2010/main" val="166318541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Dual Enrollment Postsecondary Contacts</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3775455"/>
              </p:ext>
            </p:extLst>
          </p:nvPr>
        </p:nvGraphicFramePr>
        <p:xfrm>
          <a:off x="1295400" y="2557463"/>
          <a:ext cx="9601200" cy="1828800"/>
        </p:xfrm>
        <a:graphic>
          <a:graphicData uri="http://schemas.openxmlformats.org/drawingml/2006/table">
            <a:tbl>
              <a:tblPr firstRow="1" bandRow="1">
                <a:tableStyleId>{F5AB1C69-6EDB-4FF4-983F-18BD219EF322}</a:tableStyleId>
              </a:tblPr>
              <a:tblGrid>
                <a:gridCol w="4800600">
                  <a:extLst>
                    <a:ext uri="{9D8B030D-6E8A-4147-A177-3AD203B41FA5}">
                      <a16:colId xmlns:a16="http://schemas.microsoft.com/office/drawing/2014/main" val="2719355825"/>
                    </a:ext>
                  </a:extLst>
                </a:gridCol>
                <a:gridCol w="4800600">
                  <a:extLst>
                    <a:ext uri="{9D8B030D-6E8A-4147-A177-3AD203B41FA5}">
                      <a16:colId xmlns:a16="http://schemas.microsoft.com/office/drawing/2014/main" val="2339235139"/>
                    </a:ext>
                  </a:extLst>
                </a:gridCol>
              </a:tblGrid>
              <a:tr h="370840">
                <a:tc>
                  <a:txBody>
                    <a:bodyPr/>
                    <a:lstStyle/>
                    <a:p>
                      <a:pPr algn="ctr" rtl="0"/>
                      <a:r>
                        <a:rPr lang="en-US" sz="1800" u="none" strike="noStrike" kern="1200" dirty="0" smtClean="0">
                          <a:effectLst/>
                        </a:rPr>
                        <a:t>Auburn University Montgomery</a:t>
                      </a:r>
                      <a:endParaRPr lang="en-US" b="0" dirty="0" smtClean="0">
                        <a:effectLst/>
                      </a:endParaRPr>
                    </a:p>
                  </a:txBody>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1800" u="none" strike="noStrike" kern="1200" dirty="0" smtClean="0">
                          <a:effectLst/>
                        </a:rPr>
                        <a:t>University of Alabama</a:t>
                      </a:r>
                      <a:endParaRPr lang="en-US" dirty="0" smtClean="0">
                        <a:effectLst/>
                      </a:endParaRPr>
                    </a:p>
                    <a:p>
                      <a:pPr algn="ctr"/>
                      <a:endParaRPr lang="en-US" dirty="0"/>
                    </a:p>
                  </a:txBody>
                  <a:tcPr/>
                </a:tc>
                <a:extLst>
                  <a:ext uri="{0D108BD9-81ED-4DB2-BD59-A6C34878D82A}">
                    <a16:rowId xmlns:a16="http://schemas.microsoft.com/office/drawing/2014/main" val="3204062729"/>
                  </a:ext>
                </a:extLst>
              </a:tr>
              <a:tr h="370840">
                <a:tc>
                  <a:txBody>
                    <a:bodyPr/>
                    <a:lstStyle/>
                    <a:p>
                      <a:pPr algn="ctr" rtl="0"/>
                      <a:r>
                        <a:rPr lang="en-US" sz="1800" u="none" strike="noStrike" kern="1200" dirty="0" smtClean="0">
                          <a:effectLst/>
                        </a:rPr>
                        <a:t>Lucas Carroll, Admissions Counselor</a:t>
                      </a:r>
                      <a:endParaRPr lang="en-US" dirty="0" smtClean="0">
                        <a:effectLst/>
                      </a:endParaRPr>
                    </a:p>
                    <a:p>
                      <a:pPr algn="ctr" rtl="0"/>
                      <a:r>
                        <a:rPr lang="en-US" sz="1800" u="none" strike="noStrike" kern="1200" dirty="0" smtClean="0">
                          <a:effectLst/>
                        </a:rPr>
                        <a:t>334-394-5657 – </a:t>
                      </a:r>
                      <a:r>
                        <a:rPr lang="en-US" sz="1800" u="sng" kern="1200" dirty="0" smtClean="0">
                          <a:effectLst/>
                        </a:rPr>
                        <a:t>lcarrol3@aum.edu</a:t>
                      </a:r>
                      <a:endParaRPr lang="en-US" dirty="0" smtClean="0">
                        <a:effectLst/>
                      </a:endParaRPr>
                    </a:p>
                    <a:p>
                      <a:r>
                        <a:rPr lang="en-US" dirty="0" smtClean="0"/>
                        <a:t/>
                      </a:r>
                      <a:br>
                        <a:rPr lang="en-US" dirty="0" smtClean="0"/>
                      </a:br>
                      <a:endParaRPr lang="en-US" dirty="0"/>
                    </a:p>
                  </a:txBody>
                  <a:tcPr/>
                </a:tc>
                <a:tc>
                  <a:txBody>
                    <a:bodyPr/>
                    <a:lstStyle/>
                    <a:p>
                      <a:pPr algn="ctr" rtl="0"/>
                      <a:r>
                        <a:rPr lang="en-US" sz="1800" u="none" strike="noStrike" kern="1200" dirty="0" smtClean="0">
                          <a:effectLst/>
                        </a:rPr>
                        <a:t>  </a:t>
                      </a:r>
                      <a:r>
                        <a:rPr lang="en-US" sz="1800" u="none" strike="noStrike" kern="1200" dirty="0" err="1" smtClean="0">
                          <a:effectLst/>
                        </a:rPr>
                        <a:t>Leslee</a:t>
                      </a:r>
                      <a:r>
                        <a:rPr lang="en-US" sz="1800" u="none" strike="noStrike" kern="1200" dirty="0" smtClean="0">
                          <a:effectLst/>
                        </a:rPr>
                        <a:t> </a:t>
                      </a:r>
                      <a:r>
                        <a:rPr lang="en-US" sz="1800" u="none" strike="noStrike" kern="1200" dirty="0" err="1" smtClean="0">
                          <a:effectLst/>
                        </a:rPr>
                        <a:t>Griggers</a:t>
                      </a:r>
                      <a:r>
                        <a:rPr lang="en-US" sz="1800" u="none" strike="noStrike" kern="1200" dirty="0" smtClean="0">
                          <a:effectLst/>
                        </a:rPr>
                        <a:t> | Academic Advisor</a:t>
                      </a:r>
                      <a:endParaRPr lang="en-US" dirty="0" smtClean="0">
                        <a:effectLst/>
                      </a:endParaRPr>
                    </a:p>
                    <a:p>
                      <a:pPr algn="ctr" rtl="0"/>
                      <a:r>
                        <a:rPr lang="en-US" sz="1800" u="none" strike="noStrike" kern="1200" dirty="0" smtClean="0">
                          <a:effectLst/>
                        </a:rPr>
                        <a:t>Phone 205-348-7083 lagriggers@ua.edu</a:t>
                      </a:r>
                      <a:endParaRPr lang="en-US" dirty="0" smtClean="0">
                        <a:effectLst/>
                      </a:endParaRPr>
                    </a:p>
                    <a:p>
                      <a:r>
                        <a:rPr lang="en-US" dirty="0" smtClean="0"/>
                        <a:t/>
                      </a:r>
                      <a:br>
                        <a:rPr lang="en-US" dirty="0" smtClean="0"/>
                      </a:br>
                      <a:endParaRPr lang="en-US" dirty="0"/>
                    </a:p>
                  </a:txBody>
                  <a:tcPr/>
                </a:tc>
                <a:extLst>
                  <a:ext uri="{0D108BD9-81ED-4DB2-BD59-A6C34878D82A}">
                    <a16:rowId xmlns:a16="http://schemas.microsoft.com/office/drawing/2014/main" val="1155107990"/>
                  </a:ext>
                </a:extLst>
              </a:tr>
            </a:tbl>
          </a:graphicData>
        </a:graphic>
      </p:graphicFrame>
    </p:spTree>
    <p:extLst>
      <p:ext uri="{BB962C8B-B14F-4D97-AF65-F5344CB8AC3E}">
        <p14:creationId xmlns:p14="http://schemas.microsoft.com/office/powerpoint/2010/main" val="274419035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Dual Enrollment Postsecondary Contacts</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375310516"/>
              </p:ext>
            </p:extLst>
          </p:nvPr>
        </p:nvGraphicFramePr>
        <p:xfrm>
          <a:off x="1295400" y="2557463"/>
          <a:ext cx="9601200" cy="2377440"/>
        </p:xfrm>
        <a:graphic>
          <a:graphicData uri="http://schemas.openxmlformats.org/drawingml/2006/table">
            <a:tbl>
              <a:tblPr firstRow="1" bandRow="1">
                <a:tableStyleId>{5C22544A-7EE6-4342-B048-85BDC9FD1C3A}</a:tableStyleId>
              </a:tblPr>
              <a:tblGrid>
                <a:gridCol w="4800600">
                  <a:extLst>
                    <a:ext uri="{9D8B030D-6E8A-4147-A177-3AD203B41FA5}">
                      <a16:colId xmlns:a16="http://schemas.microsoft.com/office/drawing/2014/main" val="1410109786"/>
                    </a:ext>
                  </a:extLst>
                </a:gridCol>
                <a:gridCol w="4800600">
                  <a:extLst>
                    <a:ext uri="{9D8B030D-6E8A-4147-A177-3AD203B41FA5}">
                      <a16:colId xmlns:a16="http://schemas.microsoft.com/office/drawing/2014/main" val="4275770971"/>
                    </a:ext>
                  </a:extLst>
                </a:gridCol>
              </a:tblGrid>
              <a:tr h="370840">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1800" b="1" i="0" u="none" strike="noStrike" kern="1200" dirty="0" smtClean="0">
                          <a:solidFill>
                            <a:schemeClr val="dk1"/>
                          </a:solidFill>
                          <a:effectLst/>
                          <a:latin typeface="+mn-lt"/>
                          <a:ea typeface="+mn-ea"/>
                          <a:cs typeface="+mn-cs"/>
                        </a:rPr>
                        <a:t>South University</a:t>
                      </a:r>
                      <a:endParaRPr lang="en-US" b="0" dirty="0" smtClean="0">
                        <a:effectLst/>
                      </a:endParaRPr>
                    </a:p>
                    <a:p>
                      <a:endParaRPr lang="en-US" dirty="0"/>
                    </a:p>
                  </a:txBody>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1800" b="1" i="0" u="none" strike="noStrike" kern="1200" dirty="0" smtClean="0">
                          <a:solidFill>
                            <a:schemeClr val="dk1"/>
                          </a:solidFill>
                          <a:effectLst/>
                          <a:latin typeface="+mn-lt"/>
                          <a:ea typeface="+mn-ea"/>
                          <a:cs typeface="+mn-cs"/>
                        </a:rPr>
                        <a:t>Troy University</a:t>
                      </a:r>
                      <a:endParaRPr lang="en-US" b="0" dirty="0" smtClean="0">
                        <a:effectLst/>
                      </a:endParaRPr>
                    </a:p>
                    <a:p>
                      <a:endParaRPr lang="en-US" dirty="0"/>
                    </a:p>
                  </a:txBody>
                  <a:tcPr/>
                </a:tc>
                <a:extLst>
                  <a:ext uri="{0D108BD9-81ED-4DB2-BD59-A6C34878D82A}">
                    <a16:rowId xmlns:a16="http://schemas.microsoft.com/office/drawing/2014/main" val="3671927641"/>
                  </a:ext>
                </a:extLst>
              </a:tr>
              <a:tr h="370840">
                <a:tc>
                  <a:txBody>
                    <a:bodyPr/>
                    <a:lstStyle/>
                    <a:p>
                      <a:pPr algn="ctr" rtl="0"/>
                      <a:r>
                        <a:rPr lang="en-US" sz="1800" b="1" i="0" u="none" strike="noStrike" kern="1200" dirty="0" smtClean="0">
                          <a:solidFill>
                            <a:schemeClr val="dk1"/>
                          </a:solidFill>
                          <a:effectLst/>
                          <a:latin typeface="+mn-lt"/>
                          <a:ea typeface="+mn-ea"/>
                          <a:cs typeface="+mn-cs"/>
                        </a:rPr>
                        <a:t> Steele, PhD Campus Director and Dean of Academic Affairs &amp; Operations</a:t>
                      </a:r>
                      <a:endParaRPr lang="en-US" b="0" dirty="0" smtClean="0">
                        <a:effectLst/>
                      </a:endParaRPr>
                    </a:p>
                    <a:p>
                      <a:pPr algn="ctr" rtl="0"/>
                      <a:r>
                        <a:rPr lang="en-US" sz="1800" b="1" i="0" u="none" strike="noStrike" kern="1200" dirty="0" smtClean="0">
                          <a:solidFill>
                            <a:schemeClr val="dk1"/>
                          </a:solidFill>
                          <a:effectLst/>
                          <a:latin typeface="+mn-lt"/>
                          <a:ea typeface="+mn-ea"/>
                          <a:cs typeface="+mn-cs"/>
                        </a:rPr>
                        <a:t>Office: 334-395-8817 ksteele@southuniversity.edu</a:t>
                      </a:r>
                      <a:endParaRPr lang="en-US" b="0" dirty="0" smtClean="0">
                        <a:effectLst/>
                      </a:endParaRPr>
                    </a:p>
                    <a:p>
                      <a:r>
                        <a:rPr lang="en-US" b="0" dirty="0" smtClean="0">
                          <a:effectLst/>
                        </a:rPr>
                        <a:t/>
                      </a:r>
                      <a:br>
                        <a:rPr lang="en-US" b="0" dirty="0" smtClean="0">
                          <a:effectLst/>
                        </a:rPr>
                      </a:br>
                      <a:endParaRPr lang="en-US" dirty="0"/>
                    </a:p>
                  </a:txBody>
                  <a:tcPr/>
                </a:tc>
                <a:tc>
                  <a:txBody>
                    <a:bodyPr/>
                    <a:lstStyle/>
                    <a:p>
                      <a:pPr algn="ctr" rtl="0"/>
                      <a:r>
                        <a:rPr lang="en-US" sz="1800" b="1" i="0" u="none" strike="noStrike" kern="1200" dirty="0" smtClean="0">
                          <a:solidFill>
                            <a:schemeClr val="dk1"/>
                          </a:solidFill>
                          <a:effectLst/>
                          <a:latin typeface="+mn-lt"/>
                          <a:ea typeface="+mn-ea"/>
                          <a:cs typeface="+mn-cs"/>
                        </a:rPr>
                        <a:t>  </a:t>
                      </a:r>
                      <a:r>
                        <a:rPr lang="en-US" sz="1800" b="1" i="0" u="none" strike="noStrike" kern="1200" dirty="0" err="1" smtClean="0">
                          <a:solidFill>
                            <a:schemeClr val="dk1"/>
                          </a:solidFill>
                          <a:effectLst/>
                          <a:latin typeface="+mn-lt"/>
                          <a:ea typeface="+mn-ea"/>
                          <a:cs typeface="+mn-cs"/>
                        </a:rPr>
                        <a:t>Korrie</a:t>
                      </a:r>
                      <a:r>
                        <a:rPr lang="en-US" sz="1800" b="1" i="0" u="none" strike="noStrike" kern="1200" dirty="0" smtClean="0">
                          <a:solidFill>
                            <a:schemeClr val="dk1"/>
                          </a:solidFill>
                          <a:effectLst/>
                          <a:latin typeface="+mn-lt"/>
                          <a:ea typeface="+mn-ea"/>
                          <a:cs typeface="+mn-cs"/>
                        </a:rPr>
                        <a:t> Lynn James Coordinator of Dual Enrollment</a:t>
                      </a:r>
                      <a:endParaRPr lang="en-US" b="0" dirty="0" smtClean="0">
                        <a:effectLst/>
                      </a:endParaRPr>
                    </a:p>
                    <a:p>
                      <a:pPr algn="ctr" rtl="0"/>
                      <a:r>
                        <a:rPr lang="en-US" sz="1800" b="1" i="0" u="none" strike="noStrike" kern="1200" dirty="0" smtClean="0">
                          <a:solidFill>
                            <a:schemeClr val="dk1"/>
                          </a:solidFill>
                          <a:effectLst/>
                          <a:latin typeface="+mn-lt"/>
                          <a:ea typeface="+mn-ea"/>
                          <a:cs typeface="+mn-cs"/>
                        </a:rPr>
                        <a:t>Office: (334) 808 – 6707 kljames@troy.edu</a:t>
                      </a:r>
                      <a:endParaRPr lang="en-US" b="0" dirty="0" smtClean="0">
                        <a:effectLst/>
                      </a:endParaRPr>
                    </a:p>
                    <a:p>
                      <a:pPr algn="ctr" rtl="0"/>
                      <a:r>
                        <a:rPr lang="en-US" sz="1800" b="1" i="0" u="none" strike="noStrike" kern="1200" dirty="0" smtClean="0">
                          <a:solidFill>
                            <a:schemeClr val="dk1"/>
                          </a:solidFill>
                          <a:effectLst/>
                          <a:latin typeface="+mn-lt"/>
                          <a:ea typeface="+mn-ea"/>
                          <a:cs typeface="+mn-cs"/>
                        </a:rPr>
                        <a:t> </a:t>
                      </a:r>
                      <a:endParaRPr lang="en-US" b="0" dirty="0" smtClean="0">
                        <a:effectLst/>
                      </a:endParaRPr>
                    </a:p>
                    <a:p>
                      <a:r>
                        <a:rPr lang="en-US" dirty="0" smtClean="0"/>
                        <a:t/>
                      </a:r>
                      <a:br>
                        <a:rPr lang="en-US" dirty="0" smtClean="0"/>
                      </a:br>
                      <a:endParaRPr lang="en-US" dirty="0"/>
                    </a:p>
                  </a:txBody>
                  <a:tcPr/>
                </a:tc>
                <a:extLst>
                  <a:ext uri="{0D108BD9-81ED-4DB2-BD59-A6C34878D82A}">
                    <a16:rowId xmlns:a16="http://schemas.microsoft.com/office/drawing/2014/main" val="2968975793"/>
                  </a:ext>
                </a:extLst>
              </a:tr>
            </a:tbl>
          </a:graphicData>
        </a:graphic>
      </p:graphicFrame>
    </p:spTree>
    <p:extLst>
      <p:ext uri="{BB962C8B-B14F-4D97-AF65-F5344CB8AC3E}">
        <p14:creationId xmlns:p14="http://schemas.microsoft.com/office/powerpoint/2010/main" val="233644260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smtClean="0"/>
              <a:t>Questions</a:t>
            </a:r>
            <a:endParaRPr lang="en-US" dirty="0"/>
          </a:p>
        </p:txBody>
      </p:sp>
      <p:sp>
        <p:nvSpPr>
          <p:cNvPr id="8" name="Content Placeholder 7"/>
          <p:cNvSpPr>
            <a:spLocks noGrp="1"/>
          </p:cNvSpPr>
          <p:nvPr>
            <p:ph idx="1"/>
          </p:nvPr>
        </p:nvSpPr>
        <p:spPr/>
        <p:txBody>
          <a:bodyPr/>
          <a:lstStyle/>
          <a:p>
            <a:r>
              <a:rPr lang="en-US" dirty="0" smtClean="0"/>
              <a:t>Contact your school counselor</a:t>
            </a:r>
          </a:p>
          <a:p>
            <a:r>
              <a:rPr lang="en-US" dirty="0" smtClean="0"/>
              <a:t>Contact your school principal</a:t>
            </a:r>
            <a:endParaRPr lang="en-US" dirty="0"/>
          </a:p>
        </p:txBody>
      </p:sp>
    </p:spTree>
    <p:extLst>
      <p:ext uri="{BB962C8B-B14F-4D97-AF65-F5344CB8AC3E}">
        <p14:creationId xmlns:p14="http://schemas.microsoft.com/office/powerpoint/2010/main" val="3635543189"/>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rganic">
  <a:themeElements>
    <a:clrScheme name="Organic">
      <a:dk1>
        <a:sysClr val="windowText" lastClr="000000"/>
      </a:dk1>
      <a:lt1>
        <a:sysClr val="window" lastClr="FFFFFF"/>
      </a:lt1>
      <a:dk2>
        <a:srgbClr val="212121"/>
      </a:dk2>
      <a:lt2>
        <a:srgbClr val="DADADA"/>
      </a:lt2>
      <a:accent1>
        <a:srgbClr val="83992A"/>
      </a:accent1>
      <a:accent2>
        <a:srgbClr val="3C9770"/>
      </a:accent2>
      <a:accent3>
        <a:srgbClr val="44709D"/>
      </a:accent3>
      <a:accent4>
        <a:srgbClr val="A23C33"/>
      </a:accent4>
      <a:accent5>
        <a:srgbClr val="D97828"/>
      </a:accent5>
      <a:accent6>
        <a:srgbClr val="DEB340"/>
      </a:accent6>
      <a:hlink>
        <a:srgbClr val="A8BF4D"/>
      </a:hlink>
      <a:folHlink>
        <a:srgbClr val="B4CA80"/>
      </a:folHlink>
    </a:clrScheme>
    <a:fontScheme name="Organic">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c">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7DAC20F1-423D-49E2-BD0B-50532748BAD0}"/>
    </a:ext>
  </a:extLst>
</a:theme>
</file>

<file path=docProps/app.xml><?xml version="1.0" encoding="utf-8"?>
<Properties xmlns="http://schemas.openxmlformats.org/officeDocument/2006/extended-properties" xmlns:vt="http://schemas.openxmlformats.org/officeDocument/2006/docPropsVTypes">
  <Template>Organic</Template>
  <TotalTime>142</TotalTime>
  <Words>484</Words>
  <Application>Microsoft Office PowerPoint</Application>
  <PresentationFormat>Widescreen</PresentationFormat>
  <Paragraphs>78</Paragraphs>
  <Slides>12</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12</vt:i4>
      </vt:variant>
    </vt:vector>
  </HeadingPairs>
  <TitlesOfParts>
    <vt:vector size="15" baseType="lpstr">
      <vt:lpstr>Arial</vt:lpstr>
      <vt:lpstr>Garamond</vt:lpstr>
      <vt:lpstr>Organic</vt:lpstr>
      <vt:lpstr>Dual Enrollment Dual Credit </vt:lpstr>
      <vt:lpstr>Guidance Packet</vt:lpstr>
      <vt:lpstr>Approved Course Replacement List Pg. 5</vt:lpstr>
      <vt:lpstr>How to Read the Replacement List</vt:lpstr>
      <vt:lpstr>Approval Form</vt:lpstr>
      <vt:lpstr>Approval Form</vt:lpstr>
      <vt:lpstr>Approval Form</vt:lpstr>
      <vt:lpstr>Follow the Steps!!!</vt:lpstr>
      <vt:lpstr>Dual Enrollment Postsecondary Contacts</vt:lpstr>
      <vt:lpstr>Dual Enrollment Postsecondary Contacts</vt:lpstr>
      <vt:lpstr>Dual Enrollment Postsecondary Contacts</vt:lpstr>
      <vt:lpstr>Questions</vt:lpstr>
    </vt:vector>
  </TitlesOfParts>
  <Company>Montgomery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Dual Enrollment Dual</dc:title>
  <dc:creator>Glenn-Foster, Kimberly</dc:creator>
  <cp:lastModifiedBy>Glenn-Foster, Kimberly</cp:lastModifiedBy>
  <cp:revision>11</cp:revision>
  <dcterms:created xsi:type="dcterms:W3CDTF">2022-05-03T14:26:17Z</dcterms:created>
  <dcterms:modified xsi:type="dcterms:W3CDTF">2022-05-24T18:35:12Z</dcterms:modified>
</cp:coreProperties>
</file>