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Lst>
  <p:sldSz cx="7543800" cy="9829800"/>
  <p:notesSz cx="6858000" cy="9144000"/>
  <p:defaultTextStyle>
    <a:defPPr>
      <a:defRPr lang="en-US"/>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96">
          <p15:clr>
            <a:srgbClr val="A4A3A4"/>
          </p15:clr>
        </p15:guide>
        <p15:guide id="2" pos="237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varScale="1">
        <p:scale>
          <a:sx n="72" d="100"/>
          <a:sy n="72" d="100"/>
        </p:scale>
        <p:origin x="978" y="144"/>
      </p:cViewPr>
      <p:guideLst>
        <p:guide orient="horz" pos="3096"/>
        <p:guide pos="237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5785" y="3053611"/>
            <a:ext cx="6412230" cy="2107035"/>
          </a:xfrm>
        </p:spPr>
        <p:txBody>
          <a:bodyPr/>
          <a:lstStyle/>
          <a:p>
            <a:r>
              <a:rPr lang="en-US" smtClean="0"/>
              <a:t>Click to edit Master title style</a:t>
            </a:r>
            <a:endParaRPr lang="en-US"/>
          </a:p>
        </p:txBody>
      </p:sp>
      <p:sp>
        <p:nvSpPr>
          <p:cNvPr id="3" name="Subtitle 2"/>
          <p:cNvSpPr>
            <a:spLocks noGrp="1"/>
          </p:cNvSpPr>
          <p:nvPr>
            <p:ph type="subTitle" idx="1"/>
          </p:nvPr>
        </p:nvSpPr>
        <p:spPr>
          <a:xfrm>
            <a:off x="1131570" y="5570220"/>
            <a:ext cx="5280660" cy="2512060"/>
          </a:xfrm>
        </p:spPr>
        <p:txBody>
          <a:bodyPr/>
          <a:lstStyle>
            <a:lvl1pPr marL="0" indent="0" algn="ctr">
              <a:buNone/>
              <a:defRPr>
                <a:solidFill>
                  <a:schemeClr val="tx1">
                    <a:tint val="75000"/>
                  </a:schemeClr>
                </a:solidFill>
              </a:defRPr>
            </a:lvl1pPr>
            <a:lvl2pPr marL="496382" indent="0" algn="ctr">
              <a:buNone/>
              <a:defRPr>
                <a:solidFill>
                  <a:schemeClr val="tx1">
                    <a:tint val="75000"/>
                  </a:schemeClr>
                </a:solidFill>
              </a:defRPr>
            </a:lvl2pPr>
            <a:lvl3pPr marL="992764" indent="0" algn="ctr">
              <a:buNone/>
              <a:defRPr>
                <a:solidFill>
                  <a:schemeClr val="tx1">
                    <a:tint val="75000"/>
                  </a:schemeClr>
                </a:solidFill>
              </a:defRPr>
            </a:lvl3pPr>
            <a:lvl4pPr marL="1489146" indent="0" algn="ctr">
              <a:buNone/>
              <a:defRPr>
                <a:solidFill>
                  <a:schemeClr val="tx1">
                    <a:tint val="75000"/>
                  </a:schemeClr>
                </a:solidFill>
              </a:defRPr>
            </a:lvl4pPr>
            <a:lvl5pPr marL="1985528" indent="0" algn="ctr">
              <a:buNone/>
              <a:defRPr>
                <a:solidFill>
                  <a:schemeClr val="tx1">
                    <a:tint val="75000"/>
                  </a:schemeClr>
                </a:solidFill>
              </a:defRPr>
            </a:lvl5pPr>
            <a:lvl6pPr marL="2481910" indent="0" algn="ctr">
              <a:buNone/>
              <a:defRPr>
                <a:solidFill>
                  <a:schemeClr val="tx1">
                    <a:tint val="75000"/>
                  </a:schemeClr>
                </a:solidFill>
              </a:defRPr>
            </a:lvl6pPr>
            <a:lvl7pPr marL="2978292" indent="0" algn="ctr">
              <a:buNone/>
              <a:defRPr>
                <a:solidFill>
                  <a:schemeClr val="tx1">
                    <a:tint val="75000"/>
                  </a:schemeClr>
                </a:solidFill>
              </a:defRPr>
            </a:lvl7pPr>
            <a:lvl8pPr marL="3474674" indent="0" algn="ctr">
              <a:buNone/>
              <a:defRPr>
                <a:solidFill>
                  <a:schemeClr val="tx1">
                    <a:tint val="75000"/>
                  </a:schemeClr>
                </a:solidFill>
              </a:defRPr>
            </a:lvl8pPr>
            <a:lvl9pPr marL="3971056"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pPr/>
              <a:t>2/23/2018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3509978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pPr/>
              <a:t>2/23/2018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566462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95909" y="6316557"/>
            <a:ext cx="6412230" cy="1952308"/>
          </a:xfrm>
        </p:spPr>
        <p:txBody>
          <a:bodyPr anchor="t"/>
          <a:lstStyle>
            <a:lvl1pPr algn="l">
              <a:defRPr sz="4300" b="1" cap="all"/>
            </a:lvl1pPr>
          </a:lstStyle>
          <a:p>
            <a:r>
              <a:rPr lang="en-US" smtClean="0"/>
              <a:t>Click to edit Master title style</a:t>
            </a:r>
            <a:endParaRPr lang="en-US"/>
          </a:p>
        </p:txBody>
      </p:sp>
      <p:sp>
        <p:nvSpPr>
          <p:cNvPr id="3" name="Text Placeholder 2"/>
          <p:cNvSpPr>
            <a:spLocks noGrp="1"/>
          </p:cNvSpPr>
          <p:nvPr>
            <p:ph type="body" idx="1"/>
          </p:nvPr>
        </p:nvSpPr>
        <p:spPr>
          <a:xfrm>
            <a:off x="595909" y="4166290"/>
            <a:ext cx="6412230" cy="2150268"/>
          </a:xfrm>
        </p:spPr>
        <p:txBody>
          <a:bodyPr anchor="b"/>
          <a:lstStyle>
            <a:lvl1pPr marL="0" indent="0">
              <a:buNone/>
              <a:defRPr sz="2200">
                <a:solidFill>
                  <a:schemeClr val="tx1">
                    <a:tint val="75000"/>
                  </a:schemeClr>
                </a:solidFill>
              </a:defRPr>
            </a:lvl1pPr>
            <a:lvl2pPr marL="496382" indent="0">
              <a:buNone/>
              <a:defRPr sz="2000">
                <a:solidFill>
                  <a:schemeClr val="tx1">
                    <a:tint val="75000"/>
                  </a:schemeClr>
                </a:solidFill>
              </a:defRPr>
            </a:lvl2pPr>
            <a:lvl3pPr marL="992764" indent="0">
              <a:buNone/>
              <a:defRPr sz="1700">
                <a:solidFill>
                  <a:schemeClr val="tx1">
                    <a:tint val="75000"/>
                  </a:schemeClr>
                </a:solidFill>
              </a:defRPr>
            </a:lvl3pPr>
            <a:lvl4pPr marL="1489146" indent="0">
              <a:buNone/>
              <a:defRPr sz="1500">
                <a:solidFill>
                  <a:schemeClr val="tx1">
                    <a:tint val="75000"/>
                  </a:schemeClr>
                </a:solidFill>
              </a:defRPr>
            </a:lvl4pPr>
            <a:lvl5pPr marL="1985528" indent="0">
              <a:buNone/>
              <a:defRPr sz="1500">
                <a:solidFill>
                  <a:schemeClr val="tx1">
                    <a:tint val="75000"/>
                  </a:schemeClr>
                </a:solidFill>
              </a:defRPr>
            </a:lvl5pPr>
            <a:lvl6pPr marL="2481910" indent="0">
              <a:buNone/>
              <a:defRPr sz="1500">
                <a:solidFill>
                  <a:schemeClr val="tx1">
                    <a:tint val="75000"/>
                  </a:schemeClr>
                </a:solidFill>
              </a:defRPr>
            </a:lvl6pPr>
            <a:lvl7pPr marL="2978292" indent="0">
              <a:buNone/>
              <a:defRPr sz="1500">
                <a:solidFill>
                  <a:schemeClr val="tx1">
                    <a:tint val="75000"/>
                  </a:schemeClr>
                </a:solidFill>
              </a:defRPr>
            </a:lvl7pPr>
            <a:lvl8pPr marL="3474674" indent="0">
              <a:buNone/>
              <a:defRPr sz="1500">
                <a:solidFill>
                  <a:schemeClr val="tx1">
                    <a:tint val="75000"/>
                  </a:schemeClr>
                </a:solidFill>
              </a:defRPr>
            </a:lvl8pPr>
            <a:lvl9pPr marL="3971056" indent="0">
              <a:buNone/>
              <a:defRPr sz="15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8D93DD-1ADC-4EF8-806C-0A01CCBE6D82}" type="datetimeFigureOut">
              <a:rPr lang="en-US" smtClean="0"/>
              <a:pPr/>
              <a:t>2/23/2018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809776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77190" y="2293622"/>
            <a:ext cx="3331845" cy="6487213"/>
          </a:xfrm>
        </p:spPr>
        <p:txBody>
          <a:bodyPr/>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34765" y="2293622"/>
            <a:ext cx="3331845" cy="6487213"/>
          </a:xfrm>
        </p:spPr>
        <p:txBody>
          <a:bodyPr/>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F8D93DD-1ADC-4EF8-806C-0A01CCBE6D82}" type="datetimeFigureOut">
              <a:rPr lang="en-US" smtClean="0"/>
              <a:pPr/>
              <a:t>2/23/2018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353167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77191" y="2200328"/>
            <a:ext cx="3333155" cy="916992"/>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4" name="Content Placeholder 3"/>
          <p:cNvSpPr>
            <a:spLocks noGrp="1"/>
          </p:cNvSpPr>
          <p:nvPr>
            <p:ph sz="half" idx="2"/>
          </p:nvPr>
        </p:nvSpPr>
        <p:spPr>
          <a:xfrm>
            <a:off x="377191" y="3117320"/>
            <a:ext cx="3333155" cy="5663513"/>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832147" y="2200328"/>
            <a:ext cx="3334464" cy="916992"/>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6" name="Content Placeholder 5"/>
          <p:cNvSpPr>
            <a:spLocks noGrp="1"/>
          </p:cNvSpPr>
          <p:nvPr>
            <p:ph sz="quarter" idx="4"/>
          </p:nvPr>
        </p:nvSpPr>
        <p:spPr>
          <a:xfrm>
            <a:off x="3832147" y="3117320"/>
            <a:ext cx="3334464" cy="5663513"/>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F8D93DD-1ADC-4EF8-806C-0A01CCBE6D82}" type="datetimeFigureOut">
              <a:rPr lang="en-US" smtClean="0"/>
              <a:pPr/>
              <a:t>2/23/2018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2998303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F8D93DD-1ADC-4EF8-806C-0A01CCBE6D82}" type="datetimeFigureOut">
              <a:rPr lang="en-US" smtClean="0"/>
              <a:pPr/>
              <a:t>2/23/2018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1064185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8D93DD-1ADC-4EF8-806C-0A01CCBE6D82}" type="datetimeFigureOut">
              <a:rPr lang="en-US" smtClean="0"/>
              <a:pPr/>
              <a:t>2/23/2018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877548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7190" y="391372"/>
            <a:ext cx="2481859" cy="1665605"/>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2949416" y="391373"/>
            <a:ext cx="4217194" cy="8389462"/>
          </a:xfrm>
        </p:spPr>
        <p:txBody>
          <a:bodyPr/>
          <a:lstStyle>
            <a:lvl1pPr>
              <a:defRPr sz="3500"/>
            </a:lvl1pPr>
            <a:lvl2pPr>
              <a:defRPr sz="30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77190" y="2056978"/>
            <a:ext cx="2481859" cy="6723857"/>
          </a:xfrm>
        </p:spPr>
        <p:txBody>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8D93DD-1ADC-4EF8-806C-0A01CCBE6D82}" type="datetimeFigureOut">
              <a:rPr lang="en-US" smtClean="0"/>
              <a:pPr/>
              <a:t>2/23/2018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2902562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78638" y="6880860"/>
            <a:ext cx="4526280" cy="812325"/>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478638" y="878310"/>
            <a:ext cx="4526280" cy="5897880"/>
          </a:xfrm>
        </p:spPr>
        <p:txBody>
          <a:bodyPr/>
          <a:lstStyle>
            <a:lvl1pPr marL="0" indent="0">
              <a:buNone/>
              <a:defRPr sz="35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endParaRPr lang="en-US"/>
          </a:p>
        </p:txBody>
      </p:sp>
      <p:sp>
        <p:nvSpPr>
          <p:cNvPr id="4" name="Text Placeholder 3"/>
          <p:cNvSpPr>
            <a:spLocks noGrp="1"/>
          </p:cNvSpPr>
          <p:nvPr>
            <p:ph type="body" sz="half" idx="2"/>
          </p:nvPr>
        </p:nvSpPr>
        <p:spPr>
          <a:xfrm>
            <a:off x="1478638" y="7693185"/>
            <a:ext cx="4526280" cy="1153635"/>
          </a:xfrm>
        </p:spPr>
        <p:txBody>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8D93DD-1ADC-4EF8-806C-0A01CCBE6D82}" type="datetimeFigureOut">
              <a:rPr lang="en-US" smtClean="0"/>
              <a:pPr/>
              <a:t>2/23/2018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789567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pPr/>
              <a:t>2/23/2018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2458717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69255" y="393650"/>
            <a:ext cx="1697355" cy="838718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77190" y="393650"/>
            <a:ext cx="4966335" cy="838718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pPr/>
              <a:t>2/23/2018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26CAB-122C-438B-B4E5-D9999C72ADDE}" type="slidenum">
              <a:rPr lang="en-US" smtClean="0"/>
              <a:pPr/>
              <a:t>‹#›</a:t>
            </a:fld>
            <a:endParaRPr lang="en-US"/>
          </a:p>
        </p:txBody>
      </p:sp>
    </p:spTree>
    <p:extLst>
      <p:ext uri="{BB962C8B-B14F-4D97-AF65-F5344CB8AC3E}">
        <p14:creationId xmlns:p14="http://schemas.microsoft.com/office/powerpoint/2010/main" val="3525958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7190" y="393648"/>
            <a:ext cx="6789420" cy="1638300"/>
          </a:xfrm>
          <a:prstGeom prst="rect">
            <a:avLst/>
          </a:prstGeom>
        </p:spPr>
        <p:txBody>
          <a:bodyPr vert="horz" lIns="99276" tIns="49638" rIns="99276" bIns="4963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77190" y="2293622"/>
            <a:ext cx="6789420" cy="6487213"/>
          </a:xfrm>
          <a:prstGeom prst="rect">
            <a:avLst/>
          </a:prstGeom>
        </p:spPr>
        <p:txBody>
          <a:bodyPr vert="horz" lIns="99276" tIns="49638" rIns="99276" bIns="4963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77190" y="9110770"/>
            <a:ext cx="1760220" cy="523345"/>
          </a:xfrm>
          <a:prstGeom prst="rect">
            <a:avLst/>
          </a:prstGeom>
        </p:spPr>
        <p:txBody>
          <a:bodyPr vert="horz" lIns="99276" tIns="49638" rIns="99276" bIns="49638" rtlCol="0" anchor="ctr"/>
          <a:lstStyle>
            <a:lvl1pPr algn="l">
              <a:defRPr sz="1300">
                <a:solidFill>
                  <a:schemeClr val="tx1">
                    <a:tint val="75000"/>
                  </a:schemeClr>
                </a:solidFill>
              </a:defRPr>
            </a:lvl1pPr>
          </a:lstStyle>
          <a:p>
            <a:fld id="{EF8D93DD-1ADC-4EF8-806C-0A01CCBE6D82}" type="datetimeFigureOut">
              <a:rPr lang="en-US" smtClean="0"/>
              <a:pPr/>
              <a:t>2/23/2018</a:t>
            </a:fld>
            <a:endParaRPr lang="en-US"/>
          </a:p>
        </p:txBody>
      </p:sp>
      <p:sp>
        <p:nvSpPr>
          <p:cNvPr id="5" name="Footer Placeholder 4"/>
          <p:cNvSpPr>
            <a:spLocks noGrp="1"/>
          </p:cNvSpPr>
          <p:nvPr>
            <p:ph type="ftr" sz="quarter" idx="3"/>
          </p:nvPr>
        </p:nvSpPr>
        <p:spPr>
          <a:xfrm>
            <a:off x="2577465" y="9110770"/>
            <a:ext cx="2388870" cy="523345"/>
          </a:xfrm>
          <a:prstGeom prst="rect">
            <a:avLst/>
          </a:prstGeom>
        </p:spPr>
        <p:txBody>
          <a:bodyPr vert="horz" lIns="99276" tIns="49638" rIns="99276" bIns="49638" rtlCol="0" anchor="ctr"/>
          <a:lstStyle>
            <a:lvl1pPr algn="ctr">
              <a:defRPr sz="13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06390" y="9110770"/>
            <a:ext cx="1760220" cy="523345"/>
          </a:xfrm>
          <a:prstGeom prst="rect">
            <a:avLst/>
          </a:prstGeom>
        </p:spPr>
        <p:txBody>
          <a:bodyPr vert="horz" lIns="99276" tIns="49638" rIns="99276" bIns="49638" rtlCol="0" anchor="ctr"/>
          <a:lstStyle>
            <a:lvl1pPr algn="r">
              <a:defRPr sz="1300">
                <a:solidFill>
                  <a:schemeClr val="tx1">
                    <a:tint val="75000"/>
                  </a:schemeClr>
                </a:solidFill>
              </a:defRPr>
            </a:lvl1pPr>
          </a:lstStyle>
          <a:p>
            <a:fld id="{4D226CAB-122C-438B-B4E5-D9999C72ADDE}" type="slidenum">
              <a:rPr lang="en-US" smtClean="0"/>
              <a:pPr/>
              <a:t>‹#›</a:t>
            </a:fld>
            <a:endParaRPr lang="en-US"/>
          </a:p>
        </p:txBody>
      </p:sp>
    </p:spTree>
    <p:extLst>
      <p:ext uri="{BB962C8B-B14F-4D97-AF65-F5344CB8AC3E}">
        <p14:creationId xmlns:p14="http://schemas.microsoft.com/office/powerpoint/2010/main" val="42847116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92764" rtl="0" eaLnBrk="1" latinLnBrk="0" hangingPunct="1">
        <a:spcBef>
          <a:spcPct val="0"/>
        </a:spcBef>
        <a:buNone/>
        <a:defRPr sz="4800" kern="1200">
          <a:solidFill>
            <a:schemeClr val="tx1"/>
          </a:solidFill>
          <a:latin typeface="+mj-lt"/>
          <a:ea typeface="+mj-ea"/>
          <a:cs typeface="+mj-cs"/>
        </a:defRPr>
      </a:lvl1pPr>
    </p:titleStyle>
    <p:bodyStyle>
      <a:lvl1pPr marL="372287" indent="-372287" algn="l" defTabSz="992764" rtl="0" eaLnBrk="1" latinLnBrk="0" hangingPunct="1">
        <a:spcBef>
          <a:spcPct val="20000"/>
        </a:spcBef>
        <a:buFont typeface="Arial" pitchFamily="34" charset="0"/>
        <a:buChar char="•"/>
        <a:defRPr sz="3500" kern="1200">
          <a:solidFill>
            <a:schemeClr val="tx1"/>
          </a:solidFill>
          <a:latin typeface="+mn-lt"/>
          <a:ea typeface="+mn-ea"/>
          <a:cs typeface="+mn-cs"/>
        </a:defRPr>
      </a:lvl1pPr>
      <a:lvl2pPr marL="806621" indent="-310239" algn="l" defTabSz="992764"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240955" indent="-248191" algn="l" defTabSz="992764"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37337"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4pPr>
      <a:lvl5pPr marL="2233719"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5pPr>
      <a:lvl6pPr marL="2730101"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26483"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22865"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19247"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en-US"/>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96860"/>
            <a:ext cx="8001000" cy="10026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Table 3"/>
          <p:cNvGraphicFramePr>
            <a:graphicFrameLocks noGrp="1"/>
          </p:cNvGraphicFramePr>
          <p:nvPr>
            <p:extLst>
              <p:ext uri="{D42A27DB-BD31-4B8C-83A1-F6EECF244321}">
                <p14:modId xmlns:p14="http://schemas.microsoft.com/office/powerpoint/2010/main" val="1801649807"/>
              </p:ext>
            </p:extLst>
          </p:nvPr>
        </p:nvGraphicFramePr>
        <p:xfrm>
          <a:off x="419100" y="1181100"/>
          <a:ext cx="6705600" cy="3886200"/>
        </p:xfrm>
        <a:graphic>
          <a:graphicData uri="http://schemas.openxmlformats.org/drawingml/2006/table">
            <a:tbl>
              <a:tblPr firstRow="1" bandRow="1">
                <a:tableStyleId>{5940675A-B579-460E-94D1-54222C63F5DA}</a:tableStyleId>
              </a:tblPr>
              <a:tblGrid>
                <a:gridCol w="3352800">
                  <a:extLst>
                    <a:ext uri="{9D8B030D-6E8A-4147-A177-3AD203B41FA5}">
                      <a16:colId xmlns:a16="http://schemas.microsoft.com/office/drawing/2014/main" val="20000"/>
                    </a:ext>
                  </a:extLst>
                </a:gridCol>
                <a:gridCol w="3352800">
                  <a:extLst>
                    <a:ext uri="{9D8B030D-6E8A-4147-A177-3AD203B41FA5}">
                      <a16:colId xmlns:a16="http://schemas.microsoft.com/office/drawing/2014/main" val="20001"/>
                    </a:ext>
                  </a:extLst>
                </a:gridCol>
              </a:tblGrid>
              <a:tr h="1943100">
                <a:tc>
                  <a:txBody>
                    <a:bodyPr/>
                    <a:lstStyle/>
                    <a:p>
                      <a:pPr marL="0" marR="0" indent="0" algn="l" defTabSz="992764" rtl="0" eaLnBrk="1" fontAlgn="auto" latinLnBrk="0" hangingPunct="1">
                        <a:lnSpc>
                          <a:spcPct val="100000"/>
                        </a:lnSpc>
                        <a:spcBef>
                          <a:spcPts val="0"/>
                        </a:spcBef>
                        <a:spcAft>
                          <a:spcPts val="0"/>
                        </a:spcAft>
                        <a:buClrTx/>
                        <a:buSzTx/>
                        <a:buFontTx/>
                        <a:buNone/>
                        <a:tabLst/>
                        <a:defRPr/>
                      </a:pPr>
                      <a:r>
                        <a:rPr lang="en-US" sz="1000" dirty="0" smtClean="0">
                          <a:latin typeface="Comic Sans MS" pitchFamily="66" charset="0"/>
                        </a:rPr>
                        <a:t>1) Which has a greater perimeter?  A square with a 96 inch perimeter, or a 21 by 32 inch rectangle?  Show</a:t>
                      </a:r>
                      <a:r>
                        <a:rPr lang="en-US" sz="1000" baseline="0" dirty="0" smtClean="0">
                          <a:latin typeface="Comic Sans MS" pitchFamily="66" charset="0"/>
                        </a:rPr>
                        <a:t> your thinking.</a:t>
                      </a:r>
                      <a:endParaRPr lang="en-US" sz="1000" dirty="0">
                        <a:latin typeface="Comic Sans MS" pitchFamily="66" charset="0"/>
                      </a:endParaRPr>
                    </a:p>
                  </a:txBody>
                  <a:tcPr/>
                </a:tc>
                <a:tc>
                  <a:txBody>
                    <a:bodyPr/>
                    <a:lstStyle/>
                    <a:p>
                      <a:r>
                        <a:rPr lang="en-US" sz="1000" dirty="0" smtClean="0">
                          <a:latin typeface="Comic Sans MS" pitchFamily="66" charset="0"/>
                        </a:rPr>
                        <a:t>2</a:t>
                      </a:r>
                      <a:r>
                        <a:rPr lang="en-US" sz="1000" dirty="0" smtClean="0">
                          <a:latin typeface="Comic Sans MS" pitchFamily="66" charset="0"/>
                        </a:rPr>
                        <a:t>) Which of the</a:t>
                      </a:r>
                      <a:r>
                        <a:rPr lang="en-US" sz="1000" baseline="0" dirty="0" smtClean="0">
                          <a:latin typeface="Comic Sans MS" pitchFamily="66" charset="0"/>
                        </a:rPr>
                        <a:t> following fractions are equivalent to ½? Circle all that apply. </a:t>
                      </a:r>
                    </a:p>
                    <a:p>
                      <a:endParaRPr lang="en-US" sz="1000" baseline="0" dirty="0" smtClean="0">
                        <a:latin typeface="Comic Sans MS" pitchFamily="66" charset="0"/>
                      </a:endParaRPr>
                    </a:p>
                    <a:p>
                      <a:r>
                        <a:rPr lang="en-US" sz="1000" baseline="0" dirty="0" smtClean="0">
                          <a:latin typeface="Comic Sans MS" pitchFamily="66" charset="0"/>
                        </a:rPr>
                        <a:t>a) 2/4</a:t>
                      </a:r>
                    </a:p>
                    <a:p>
                      <a:endParaRPr lang="en-US" sz="1000" baseline="0" dirty="0" smtClean="0">
                        <a:latin typeface="Comic Sans MS" pitchFamily="66" charset="0"/>
                      </a:endParaRPr>
                    </a:p>
                    <a:p>
                      <a:r>
                        <a:rPr lang="en-US" sz="1000" baseline="0" dirty="0" smtClean="0">
                          <a:latin typeface="Comic Sans MS" pitchFamily="66" charset="0"/>
                        </a:rPr>
                        <a:t>b) 22/42</a:t>
                      </a:r>
                    </a:p>
                    <a:p>
                      <a:endParaRPr lang="en-US" sz="1000" baseline="0" dirty="0" smtClean="0">
                        <a:latin typeface="Comic Sans MS" pitchFamily="66" charset="0"/>
                      </a:endParaRPr>
                    </a:p>
                    <a:p>
                      <a:r>
                        <a:rPr lang="en-US" sz="1000" baseline="0" dirty="0" smtClean="0">
                          <a:latin typeface="Comic Sans MS" pitchFamily="66" charset="0"/>
                        </a:rPr>
                        <a:t>c) 5/10</a:t>
                      </a:r>
                    </a:p>
                    <a:p>
                      <a:endParaRPr lang="en-US" sz="1000" baseline="0" dirty="0" smtClean="0">
                        <a:latin typeface="Comic Sans MS" pitchFamily="66" charset="0"/>
                      </a:endParaRPr>
                    </a:p>
                    <a:p>
                      <a:r>
                        <a:rPr lang="en-US" sz="1000" baseline="0" dirty="0" smtClean="0">
                          <a:latin typeface="Comic Sans MS" pitchFamily="66" charset="0"/>
                        </a:rPr>
                        <a:t>d) 2/5</a:t>
                      </a:r>
                    </a:p>
                    <a:p>
                      <a:endParaRPr lang="en-US" sz="1000" baseline="0" dirty="0" smtClean="0">
                        <a:latin typeface="Comic Sans MS" pitchFamily="66" charset="0"/>
                      </a:endParaRPr>
                    </a:p>
                    <a:p>
                      <a:r>
                        <a:rPr lang="en-US" sz="1000" baseline="0" dirty="0" smtClean="0">
                          <a:latin typeface="Comic Sans MS" pitchFamily="66" charset="0"/>
                        </a:rPr>
                        <a:t>e) 32/64</a:t>
                      </a:r>
                      <a:endParaRPr lang="en-US" sz="1000" dirty="0">
                        <a:latin typeface="Comic Sans MS" pitchFamily="66" charset="0"/>
                      </a:endParaRPr>
                    </a:p>
                  </a:txBody>
                  <a:tcPr/>
                </a:tc>
                <a:extLst>
                  <a:ext uri="{0D108BD9-81ED-4DB2-BD59-A6C34878D82A}">
                    <a16:rowId xmlns:a16="http://schemas.microsoft.com/office/drawing/2014/main" val="10000"/>
                  </a:ext>
                </a:extLst>
              </a:tr>
              <a:tr h="1943100">
                <a:tc>
                  <a:txBody>
                    <a:bodyPr/>
                    <a:lstStyle/>
                    <a:p>
                      <a:r>
                        <a:rPr lang="en-US" sz="1000" dirty="0" smtClean="0">
                          <a:latin typeface="Comic Sans MS" pitchFamily="66" charset="0"/>
                        </a:rPr>
                        <a:t>3) 304 people are invited to the girl scout banquet dinner.  At dinner,</a:t>
                      </a:r>
                      <a:r>
                        <a:rPr lang="en-US" sz="1000" baseline="0" dirty="0" smtClean="0">
                          <a:latin typeface="Comic Sans MS" pitchFamily="66" charset="0"/>
                        </a:rPr>
                        <a:t> 8 people will sit at each table.  How many tables are there?</a:t>
                      </a:r>
                      <a:endParaRPr lang="en-US" sz="1000" dirty="0">
                        <a:latin typeface="Comic Sans MS" pitchFamily="66" charset="0"/>
                      </a:endParaRPr>
                    </a:p>
                  </a:txBody>
                  <a:tcPr/>
                </a:tc>
                <a:tc>
                  <a:txBody>
                    <a:bodyPr/>
                    <a:lstStyle/>
                    <a:p>
                      <a:r>
                        <a:rPr lang="en-US" sz="1000" dirty="0" smtClean="0">
                          <a:latin typeface="Comic Sans MS" pitchFamily="66" charset="0"/>
                        </a:rPr>
                        <a:t>4) Show two strategies</a:t>
                      </a:r>
                      <a:r>
                        <a:rPr lang="en-US" sz="1000" baseline="0" dirty="0" smtClean="0">
                          <a:latin typeface="Comic Sans MS" pitchFamily="66" charset="0"/>
                        </a:rPr>
                        <a:t> for the following problem.</a:t>
                      </a:r>
                    </a:p>
                    <a:p>
                      <a:r>
                        <a:rPr lang="en-US" sz="1000" baseline="0" dirty="0" smtClean="0">
                          <a:latin typeface="Comic Sans MS" pitchFamily="66" charset="0"/>
                        </a:rPr>
                        <a:t>                    </a:t>
                      </a:r>
                      <a:r>
                        <a:rPr lang="en-US" sz="1000" baseline="0" dirty="0" smtClean="0">
                          <a:latin typeface="Comic Sans MS" pitchFamily="66" charset="0"/>
                        </a:rPr>
                        <a:t>42,508– 28,949 </a:t>
                      </a:r>
                      <a:r>
                        <a:rPr lang="en-US" sz="1000" baseline="0" dirty="0" smtClean="0">
                          <a:latin typeface="Comic Sans MS" pitchFamily="66" charset="0"/>
                        </a:rPr>
                        <a:t>= _________</a:t>
                      </a:r>
                      <a:endParaRPr lang="en-US" sz="1000" dirty="0">
                        <a:latin typeface="Comic Sans MS" pitchFamily="66" charset="0"/>
                      </a:endParaRPr>
                    </a:p>
                  </a:txBody>
                  <a:tcPr/>
                </a:tc>
                <a:extLst>
                  <a:ext uri="{0D108BD9-81ED-4DB2-BD59-A6C34878D82A}">
                    <a16:rowId xmlns:a16="http://schemas.microsoft.com/office/drawing/2014/main" val="10001"/>
                  </a:ext>
                </a:extLst>
              </a:tr>
            </a:tbl>
          </a:graphicData>
        </a:graphic>
      </p:graphicFrame>
      <p:sp>
        <p:nvSpPr>
          <p:cNvPr id="5" name="Rounded Rectangle 4"/>
          <p:cNvSpPr/>
          <p:nvPr/>
        </p:nvSpPr>
        <p:spPr>
          <a:xfrm>
            <a:off x="5372100" y="419100"/>
            <a:ext cx="1752600" cy="3810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500" dirty="0" smtClean="0">
                <a:latin typeface="Comic Sans MS" pitchFamily="66" charset="0"/>
              </a:rPr>
              <a:t>Week 22</a:t>
            </a:r>
            <a:endParaRPr lang="en-US" sz="2500" dirty="0">
              <a:latin typeface="Comic Sans MS" pitchFamily="66" charset="0"/>
            </a:endParaRPr>
          </a:p>
        </p:txBody>
      </p:sp>
      <p:sp>
        <p:nvSpPr>
          <p:cNvPr id="7" name="TextBox 6"/>
          <p:cNvSpPr txBox="1"/>
          <p:nvPr/>
        </p:nvSpPr>
        <p:spPr>
          <a:xfrm>
            <a:off x="342900" y="419100"/>
            <a:ext cx="4114800" cy="400110"/>
          </a:xfrm>
          <a:prstGeom prst="rect">
            <a:avLst/>
          </a:prstGeom>
          <a:noFill/>
        </p:spPr>
        <p:txBody>
          <a:bodyPr wrap="square" rtlCol="0">
            <a:spAutoFit/>
          </a:bodyPr>
          <a:lstStyle/>
          <a:p>
            <a:r>
              <a:rPr lang="en-US" dirty="0" smtClean="0">
                <a:latin typeface="Comic Sans MS" pitchFamily="66" charset="0"/>
              </a:rPr>
              <a:t>Name ____________________</a:t>
            </a:r>
            <a:endParaRPr lang="en-US" dirty="0">
              <a:latin typeface="Comic Sans MS" pitchFamily="66" charset="0"/>
            </a:endParaRPr>
          </a:p>
        </p:txBody>
      </p:sp>
      <p:sp>
        <p:nvSpPr>
          <p:cNvPr id="10" name="Rounded Rectangle 9"/>
          <p:cNvSpPr/>
          <p:nvPr/>
        </p:nvSpPr>
        <p:spPr>
          <a:xfrm>
            <a:off x="419100" y="81921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1</a:t>
            </a:r>
            <a:endParaRPr lang="en-US" sz="1600" b="1" dirty="0">
              <a:latin typeface="Comic Sans MS" pitchFamily="66" charset="0"/>
            </a:endParaRPr>
          </a:p>
        </p:txBody>
      </p:sp>
      <p:graphicFrame>
        <p:nvGraphicFramePr>
          <p:cNvPr id="16" name="Table 15"/>
          <p:cNvGraphicFramePr>
            <a:graphicFrameLocks noGrp="1"/>
          </p:cNvGraphicFramePr>
          <p:nvPr>
            <p:extLst>
              <p:ext uri="{D42A27DB-BD31-4B8C-83A1-F6EECF244321}">
                <p14:modId xmlns:p14="http://schemas.microsoft.com/office/powerpoint/2010/main" val="3210119880"/>
              </p:ext>
            </p:extLst>
          </p:nvPr>
        </p:nvGraphicFramePr>
        <p:xfrm>
          <a:off x="427383" y="5524500"/>
          <a:ext cx="6705600" cy="3886200"/>
        </p:xfrm>
        <a:graphic>
          <a:graphicData uri="http://schemas.openxmlformats.org/drawingml/2006/table">
            <a:tbl>
              <a:tblPr firstRow="1" bandRow="1">
                <a:tableStyleId>{5940675A-B579-460E-94D1-54222C63F5DA}</a:tableStyleId>
              </a:tblPr>
              <a:tblGrid>
                <a:gridCol w="3352800">
                  <a:extLst>
                    <a:ext uri="{9D8B030D-6E8A-4147-A177-3AD203B41FA5}">
                      <a16:colId xmlns:a16="http://schemas.microsoft.com/office/drawing/2014/main" val="20000"/>
                    </a:ext>
                  </a:extLst>
                </a:gridCol>
                <a:gridCol w="3352800">
                  <a:extLst>
                    <a:ext uri="{9D8B030D-6E8A-4147-A177-3AD203B41FA5}">
                      <a16:colId xmlns:a16="http://schemas.microsoft.com/office/drawing/2014/main" val="20001"/>
                    </a:ext>
                  </a:extLst>
                </a:gridCol>
              </a:tblGrid>
              <a:tr h="1943100">
                <a:tc>
                  <a:txBody>
                    <a:bodyPr/>
                    <a:lstStyle/>
                    <a:p>
                      <a:r>
                        <a:rPr lang="en-US" sz="1000" dirty="0" smtClean="0">
                          <a:latin typeface="Comic Sans MS" pitchFamily="66" charset="0"/>
                        </a:rPr>
                        <a:t>1)</a:t>
                      </a:r>
                      <a:r>
                        <a:rPr lang="en-US" sz="1000" baseline="0" dirty="0" smtClean="0">
                          <a:latin typeface="Comic Sans MS" pitchFamily="66" charset="0"/>
                        </a:rPr>
                        <a:t> Solve to find the quotient:  4,525 -:- 5 =</a:t>
                      </a:r>
                      <a:endParaRPr lang="en-US" sz="1000" dirty="0">
                        <a:latin typeface="Comic Sans MS" pitchFamily="66" charset="0"/>
                      </a:endParaRPr>
                    </a:p>
                  </a:txBody>
                  <a:tcPr/>
                </a:tc>
                <a:tc>
                  <a:txBody>
                    <a:bodyPr/>
                    <a:lstStyle/>
                    <a:p>
                      <a:r>
                        <a:rPr lang="en-US" sz="1000" dirty="0" smtClean="0">
                          <a:latin typeface="Comic Sans MS" pitchFamily="66" charset="0"/>
                        </a:rPr>
                        <a:t>2) Margaret’s garden is 12</a:t>
                      </a:r>
                      <a:r>
                        <a:rPr lang="en-US" sz="1000" baseline="0" dirty="0" smtClean="0">
                          <a:latin typeface="Comic Sans MS" pitchFamily="66" charset="0"/>
                        </a:rPr>
                        <a:t> feet wide and has an area of 132 square feet.  What is the length of Margaret’s garden?</a:t>
                      </a:r>
                      <a:endParaRPr lang="en-US" sz="1000" dirty="0">
                        <a:latin typeface="Comic Sans MS" pitchFamily="66" charset="0"/>
                      </a:endParaRPr>
                    </a:p>
                  </a:txBody>
                  <a:tcPr/>
                </a:tc>
                <a:extLst>
                  <a:ext uri="{0D108BD9-81ED-4DB2-BD59-A6C34878D82A}">
                    <a16:rowId xmlns:a16="http://schemas.microsoft.com/office/drawing/2014/main" val="10000"/>
                  </a:ext>
                </a:extLst>
              </a:tr>
              <a:tr h="1943100">
                <a:tc>
                  <a:txBody>
                    <a:bodyPr/>
                    <a:lstStyle/>
                    <a:p>
                      <a:pPr marL="0" marR="0" lvl="0" indent="0" algn="l" defTabSz="992764" rtl="0" eaLnBrk="1" fontAlgn="auto" latinLnBrk="0" hangingPunct="1">
                        <a:lnSpc>
                          <a:spcPct val="100000"/>
                        </a:lnSpc>
                        <a:spcBef>
                          <a:spcPts val="0"/>
                        </a:spcBef>
                        <a:spcAft>
                          <a:spcPts val="0"/>
                        </a:spcAft>
                        <a:buClrTx/>
                        <a:buSzTx/>
                        <a:buFontTx/>
                        <a:buNone/>
                        <a:tabLst/>
                        <a:defRPr/>
                      </a:pPr>
                      <a:r>
                        <a:rPr lang="en-US" sz="1000" dirty="0" smtClean="0">
                          <a:latin typeface="Comic Sans MS" pitchFamily="66" charset="0"/>
                        </a:rPr>
                        <a:t>3</a:t>
                      </a:r>
                      <a:r>
                        <a:rPr lang="en-US" sz="1000" dirty="0" smtClean="0">
                          <a:latin typeface="Comic Sans MS" pitchFamily="66" charset="0"/>
                        </a:rPr>
                        <a:t>) Carson explained to the class that the fraction 20/100 is the</a:t>
                      </a:r>
                      <a:r>
                        <a:rPr lang="en-US" sz="1000" baseline="0" dirty="0" smtClean="0">
                          <a:latin typeface="Comic Sans MS" pitchFamily="66" charset="0"/>
                        </a:rPr>
                        <a:t> same as the fraction 2/10.  Is he correct?  Explain your thinking.</a:t>
                      </a:r>
                      <a:endParaRPr lang="en-US" sz="1000" dirty="0" smtClean="0">
                        <a:latin typeface="Comic Sans MS" pitchFamily="66" charset="0"/>
                      </a:endParaRPr>
                    </a:p>
                    <a:p>
                      <a:endParaRPr lang="en-US" sz="1000" dirty="0">
                        <a:latin typeface="Comic Sans MS" pitchFamily="66" charset="0"/>
                      </a:endParaRPr>
                    </a:p>
                  </a:txBody>
                  <a:tcPr/>
                </a:tc>
                <a:tc>
                  <a:txBody>
                    <a:bodyPr/>
                    <a:lstStyle/>
                    <a:p>
                      <a:pPr marL="228600" indent="-228600">
                        <a:buNone/>
                      </a:pPr>
                      <a:r>
                        <a:rPr lang="en-US" sz="1000" baseline="0" dirty="0" smtClean="0">
                          <a:latin typeface="Comic Sans MS" pitchFamily="66" charset="0"/>
                        </a:rPr>
                        <a:t>4) Round the following number to the nearest hundreds place:  568,148</a:t>
                      </a:r>
                    </a:p>
                  </a:txBody>
                  <a:tcPr/>
                </a:tc>
                <a:extLst>
                  <a:ext uri="{0D108BD9-81ED-4DB2-BD59-A6C34878D82A}">
                    <a16:rowId xmlns:a16="http://schemas.microsoft.com/office/drawing/2014/main" val="10001"/>
                  </a:ext>
                </a:extLst>
              </a:tr>
            </a:tbl>
          </a:graphicData>
        </a:graphic>
      </p:graphicFrame>
      <p:sp>
        <p:nvSpPr>
          <p:cNvPr id="17" name="Rounded Rectangle 16"/>
          <p:cNvSpPr/>
          <p:nvPr/>
        </p:nvSpPr>
        <p:spPr>
          <a:xfrm>
            <a:off x="427383" y="516261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2</a:t>
            </a:r>
            <a:endParaRPr lang="en-US" sz="1600" b="1" dirty="0">
              <a:latin typeface="Comic Sans MS" pitchFamily="66" charset="0"/>
            </a:endParaRPr>
          </a:p>
        </p:txBody>
      </p:sp>
    </p:spTree>
    <p:extLst>
      <p:ext uri="{BB962C8B-B14F-4D97-AF65-F5344CB8AC3E}">
        <p14:creationId xmlns:p14="http://schemas.microsoft.com/office/powerpoint/2010/main" val="1422832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96860"/>
            <a:ext cx="8001000" cy="10026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Table 3"/>
          <p:cNvGraphicFramePr>
            <a:graphicFrameLocks noGrp="1"/>
          </p:cNvGraphicFramePr>
          <p:nvPr>
            <p:extLst>
              <p:ext uri="{D42A27DB-BD31-4B8C-83A1-F6EECF244321}">
                <p14:modId xmlns:p14="http://schemas.microsoft.com/office/powerpoint/2010/main" val="1584653972"/>
              </p:ext>
            </p:extLst>
          </p:nvPr>
        </p:nvGraphicFramePr>
        <p:xfrm>
          <a:off x="419100" y="800100"/>
          <a:ext cx="6705600" cy="4016370"/>
        </p:xfrm>
        <a:graphic>
          <a:graphicData uri="http://schemas.openxmlformats.org/drawingml/2006/table">
            <a:tbl>
              <a:tblPr firstRow="1" bandRow="1">
                <a:tableStyleId>{5940675A-B579-460E-94D1-54222C63F5DA}</a:tableStyleId>
              </a:tblPr>
              <a:tblGrid>
                <a:gridCol w="3352800">
                  <a:extLst>
                    <a:ext uri="{9D8B030D-6E8A-4147-A177-3AD203B41FA5}">
                      <a16:colId xmlns:a16="http://schemas.microsoft.com/office/drawing/2014/main" val="20000"/>
                    </a:ext>
                  </a:extLst>
                </a:gridCol>
                <a:gridCol w="3352800">
                  <a:extLst>
                    <a:ext uri="{9D8B030D-6E8A-4147-A177-3AD203B41FA5}">
                      <a16:colId xmlns:a16="http://schemas.microsoft.com/office/drawing/2014/main" val="20001"/>
                    </a:ext>
                  </a:extLst>
                </a:gridCol>
              </a:tblGrid>
              <a:tr h="2008185">
                <a:tc>
                  <a:txBody>
                    <a:bodyPr/>
                    <a:lstStyle/>
                    <a:p>
                      <a:pPr marL="228600" indent="-228600">
                        <a:buAutoNum type="arabicParenR"/>
                      </a:pPr>
                      <a:r>
                        <a:rPr lang="en-US" sz="1000" dirty="0" smtClean="0">
                          <a:latin typeface="Comic Sans MS" pitchFamily="66" charset="0"/>
                        </a:rPr>
                        <a:t>Are the following fractions more,</a:t>
                      </a:r>
                      <a:r>
                        <a:rPr lang="en-US" sz="1000" baseline="0" dirty="0" smtClean="0">
                          <a:latin typeface="Comic Sans MS" pitchFamily="66" charset="0"/>
                        </a:rPr>
                        <a:t> less, or equal </a:t>
                      </a:r>
                      <a:r>
                        <a:rPr lang="en-US" sz="1000" dirty="0" smtClean="0">
                          <a:latin typeface="Comic Sans MS" pitchFamily="66" charset="0"/>
                        </a:rPr>
                        <a:t>to half?</a:t>
                      </a:r>
                    </a:p>
                    <a:p>
                      <a:pPr marL="228600" indent="-228600">
                        <a:buAutoNum type="arabicParenR"/>
                      </a:pPr>
                      <a:endParaRPr lang="en-US" sz="1000" dirty="0" smtClean="0">
                        <a:latin typeface="Comic Sans MS" pitchFamily="66" charset="0"/>
                      </a:endParaRPr>
                    </a:p>
                    <a:p>
                      <a:pPr marL="228600" indent="-228600">
                        <a:buAutoNum type="alphaLcParenR"/>
                      </a:pPr>
                      <a:r>
                        <a:rPr lang="en-US" sz="1000" baseline="0" dirty="0" smtClean="0">
                          <a:latin typeface="Comic Sans MS" pitchFamily="66" charset="0"/>
                        </a:rPr>
                        <a:t>2/6     _____________</a:t>
                      </a:r>
                    </a:p>
                    <a:p>
                      <a:pPr marL="228600" indent="-228600">
                        <a:buAutoNum type="alphaLcParenR"/>
                      </a:pPr>
                      <a:endParaRPr lang="en-US" sz="1000" baseline="0" dirty="0" smtClean="0">
                        <a:latin typeface="Comic Sans MS" pitchFamily="66" charset="0"/>
                      </a:endParaRPr>
                    </a:p>
                    <a:p>
                      <a:pPr marL="228600" indent="-228600">
                        <a:buAutoNum type="alphaLcParenR"/>
                      </a:pPr>
                      <a:r>
                        <a:rPr lang="en-US" sz="1000" baseline="0" dirty="0" smtClean="0">
                          <a:latin typeface="Comic Sans MS" pitchFamily="66" charset="0"/>
                        </a:rPr>
                        <a:t>1/4      _____________</a:t>
                      </a:r>
                    </a:p>
                    <a:p>
                      <a:pPr marL="228600" indent="-228600">
                        <a:buAutoNum type="alphaLcParenR"/>
                      </a:pPr>
                      <a:endParaRPr lang="en-US" sz="1000" baseline="0" dirty="0" smtClean="0">
                        <a:latin typeface="Comic Sans MS" pitchFamily="66" charset="0"/>
                      </a:endParaRPr>
                    </a:p>
                    <a:p>
                      <a:pPr marL="228600" indent="-228600">
                        <a:buAutoNum type="alphaLcParenR"/>
                      </a:pPr>
                      <a:r>
                        <a:rPr lang="en-US" sz="1000" dirty="0" smtClean="0">
                          <a:latin typeface="Comic Sans MS" pitchFamily="66" charset="0"/>
                        </a:rPr>
                        <a:t>3/6    </a:t>
                      </a:r>
                      <a:r>
                        <a:rPr lang="en-US" sz="1000" baseline="0" dirty="0" smtClean="0">
                          <a:latin typeface="Comic Sans MS" pitchFamily="66" charset="0"/>
                        </a:rPr>
                        <a:t>  _____________</a:t>
                      </a:r>
                      <a:endParaRPr lang="en-US" sz="1000" dirty="0" smtClean="0">
                        <a:latin typeface="Comic Sans MS" pitchFamily="66" charset="0"/>
                      </a:endParaRPr>
                    </a:p>
                    <a:p>
                      <a:pPr marL="228600" indent="-228600">
                        <a:buAutoNum type="alphaLcParenR"/>
                      </a:pPr>
                      <a:endParaRPr lang="en-US" sz="1000" dirty="0" smtClean="0">
                        <a:latin typeface="Comic Sans MS" pitchFamily="66" charset="0"/>
                      </a:endParaRPr>
                    </a:p>
                    <a:p>
                      <a:pPr marL="228600" indent="-228600">
                        <a:buAutoNum type="alphaLcParenR"/>
                      </a:pPr>
                      <a:r>
                        <a:rPr lang="en-US" sz="1000" dirty="0" smtClean="0">
                          <a:latin typeface="Comic Sans MS" pitchFamily="66" charset="0"/>
                        </a:rPr>
                        <a:t>8/10     _____________</a:t>
                      </a:r>
                      <a:endParaRPr lang="en-US" sz="1000" dirty="0">
                        <a:latin typeface="Comic Sans MS" pitchFamily="66" charset="0"/>
                      </a:endParaRPr>
                    </a:p>
                  </a:txBody>
                  <a:tcPr/>
                </a:tc>
                <a:tc>
                  <a:txBody>
                    <a:bodyPr/>
                    <a:lstStyle/>
                    <a:p>
                      <a:r>
                        <a:rPr lang="en-US" sz="1000" dirty="0" smtClean="0">
                          <a:latin typeface="Comic Sans MS" pitchFamily="66" charset="0"/>
                        </a:rPr>
                        <a:t>2) Is 72 prime or composite?  Write to explain your thinking.</a:t>
                      </a:r>
                      <a:endParaRPr lang="en-US" sz="1000" dirty="0">
                        <a:latin typeface="Comic Sans MS" pitchFamily="66" charset="0"/>
                      </a:endParaRPr>
                    </a:p>
                  </a:txBody>
                  <a:tcPr/>
                </a:tc>
                <a:extLst>
                  <a:ext uri="{0D108BD9-81ED-4DB2-BD59-A6C34878D82A}">
                    <a16:rowId xmlns:a16="http://schemas.microsoft.com/office/drawing/2014/main" val="10000"/>
                  </a:ext>
                </a:extLst>
              </a:tr>
              <a:tr h="2008185">
                <a:tc>
                  <a:txBody>
                    <a:bodyPr/>
                    <a:lstStyle/>
                    <a:p>
                      <a:r>
                        <a:rPr lang="en-US" sz="1000" dirty="0" smtClean="0">
                          <a:latin typeface="Comic Sans MS" pitchFamily="66" charset="0"/>
                        </a:rPr>
                        <a:t>3) Multiply</a:t>
                      </a:r>
                      <a:r>
                        <a:rPr lang="en-US" sz="1000" baseline="0" dirty="0" smtClean="0">
                          <a:latin typeface="Comic Sans MS" pitchFamily="66" charset="0"/>
                        </a:rPr>
                        <a:t> to find the product:  7,639 </a:t>
                      </a:r>
                      <a:r>
                        <a:rPr lang="en-US" sz="1000" baseline="0" dirty="0" err="1" smtClean="0">
                          <a:latin typeface="Comic Sans MS" pitchFamily="66" charset="0"/>
                        </a:rPr>
                        <a:t>x</a:t>
                      </a:r>
                      <a:r>
                        <a:rPr lang="en-US" sz="1000" baseline="0" dirty="0" smtClean="0">
                          <a:latin typeface="Comic Sans MS" pitchFamily="66" charset="0"/>
                        </a:rPr>
                        <a:t> 8 = ______</a:t>
                      </a:r>
                      <a:endParaRPr lang="en-US" sz="1000" dirty="0">
                        <a:latin typeface="Comic Sans MS" pitchFamily="66" charset="0"/>
                      </a:endParaRPr>
                    </a:p>
                  </a:txBody>
                  <a:tcPr/>
                </a:tc>
                <a:tc>
                  <a:txBody>
                    <a:bodyPr/>
                    <a:lstStyle/>
                    <a:p>
                      <a:r>
                        <a:rPr lang="en-US" sz="1000" dirty="0" smtClean="0">
                          <a:latin typeface="Comic Sans MS" pitchFamily="66" charset="0"/>
                        </a:rPr>
                        <a:t>4) Last week 13,578 movie tickets were sold.  This week 9,682 have been sold.  How many more tickets need to be sold to reach the total from last week?  </a:t>
                      </a:r>
                      <a:endParaRPr lang="en-US" sz="1000" dirty="0">
                        <a:latin typeface="Comic Sans MS" pitchFamily="66" charset="0"/>
                      </a:endParaRPr>
                    </a:p>
                  </a:txBody>
                  <a:tcPr/>
                </a:tc>
                <a:extLst>
                  <a:ext uri="{0D108BD9-81ED-4DB2-BD59-A6C34878D82A}">
                    <a16:rowId xmlns:a16="http://schemas.microsoft.com/office/drawing/2014/main" val="10001"/>
                  </a:ext>
                </a:extLst>
              </a:tr>
            </a:tbl>
          </a:graphicData>
        </a:graphic>
      </p:graphicFrame>
      <p:sp>
        <p:nvSpPr>
          <p:cNvPr id="10" name="Rounded Rectangle 9"/>
          <p:cNvSpPr/>
          <p:nvPr/>
        </p:nvSpPr>
        <p:spPr>
          <a:xfrm>
            <a:off x="419100" y="41910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3</a:t>
            </a:r>
            <a:endParaRPr lang="en-US" sz="1600" b="1" dirty="0">
              <a:latin typeface="Comic Sans MS" pitchFamily="66" charset="0"/>
            </a:endParaRPr>
          </a:p>
        </p:txBody>
      </p:sp>
      <p:graphicFrame>
        <p:nvGraphicFramePr>
          <p:cNvPr id="14" name="Table 13"/>
          <p:cNvGraphicFramePr>
            <a:graphicFrameLocks noGrp="1"/>
          </p:cNvGraphicFramePr>
          <p:nvPr>
            <p:extLst>
              <p:ext uri="{D42A27DB-BD31-4B8C-83A1-F6EECF244321}">
                <p14:modId xmlns:p14="http://schemas.microsoft.com/office/powerpoint/2010/main" val="216453471"/>
              </p:ext>
            </p:extLst>
          </p:nvPr>
        </p:nvGraphicFramePr>
        <p:xfrm>
          <a:off x="419100" y="5318130"/>
          <a:ext cx="6705600" cy="4016370"/>
        </p:xfrm>
        <a:graphic>
          <a:graphicData uri="http://schemas.openxmlformats.org/drawingml/2006/table">
            <a:tbl>
              <a:tblPr firstRow="1" bandRow="1">
                <a:tableStyleId>{5940675A-B579-460E-94D1-54222C63F5DA}</a:tableStyleId>
              </a:tblPr>
              <a:tblGrid>
                <a:gridCol w="3352800">
                  <a:extLst>
                    <a:ext uri="{9D8B030D-6E8A-4147-A177-3AD203B41FA5}">
                      <a16:colId xmlns:a16="http://schemas.microsoft.com/office/drawing/2014/main" val="20000"/>
                    </a:ext>
                  </a:extLst>
                </a:gridCol>
                <a:gridCol w="3352800">
                  <a:extLst>
                    <a:ext uri="{9D8B030D-6E8A-4147-A177-3AD203B41FA5}">
                      <a16:colId xmlns:a16="http://schemas.microsoft.com/office/drawing/2014/main" val="20001"/>
                    </a:ext>
                  </a:extLst>
                </a:gridCol>
              </a:tblGrid>
              <a:tr h="2008185">
                <a:tc>
                  <a:txBody>
                    <a:bodyPr/>
                    <a:lstStyle/>
                    <a:p>
                      <a:pPr marL="228600" indent="-228600">
                        <a:buNone/>
                      </a:pPr>
                      <a:r>
                        <a:rPr lang="en-US" sz="1000" baseline="0" dirty="0" smtClean="0">
                          <a:latin typeface="Comic Sans MS" pitchFamily="66" charset="0"/>
                        </a:rPr>
                        <a:t>1) The local mall keeps track of the number of people that shop there during the weekend.  If 15,859 people shopped there on Friday, 27,993 people shopped on Saturday, and 19,584 people shopped on Sunday, how many people shopped at the mall on all three days?</a:t>
                      </a:r>
                    </a:p>
                  </a:txBody>
                  <a:tcPr/>
                </a:tc>
                <a:tc>
                  <a:txBody>
                    <a:bodyPr/>
                    <a:lstStyle/>
                    <a:p>
                      <a:r>
                        <a:rPr lang="en-US" sz="1000" dirty="0" smtClean="0">
                          <a:latin typeface="Comic Sans MS" pitchFamily="66" charset="0"/>
                        </a:rPr>
                        <a:t>2) Write the number 25,476 in word form and in expanded form.</a:t>
                      </a:r>
                      <a:endParaRPr lang="en-US" sz="1000" dirty="0">
                        <a:latin typeface="Comic Sans MS" pitchFamily="66" charset="0"/>
                      </a:endParaRPr>
                    </a:p>
                  </a:txBody>
                  <a:tcPr/>
                </a:tc>
                <a:extLst>
                  <a:ext uri="{0D108BD9-81ED-4DB2-BD59-A6C34878D82A}">
                    <a16:rowId xmlns:a16="http://schemas.microsoft.com/office/drawing/2014/main" val="10000"/>
                  </a:ext>
                </a:extLst>
              </a:tr>
              <a:tr h="2008185">
                <a:tc>
                  <a:txBody>
                    <a:bodyPr/>
                    <a:lstStyle/>
                    <a:p>
                      <a:r>
                        <a:rPr lang="en-US" sz="1000" dirty="0" smtClean="0">
                          <a:latin typeface="Comic Sans MS" pitchFamily="66" charset="0"/>
                        </a:rPr>
                        <a:t>3) Write a six-digit number</a:t>
                      </a:r>
                      <a:r>
                        <a:rPr lang="en-US" sz="1000" baseline="0" dirty="0" smtClean="0">
                          <a:latin typeface="Comic Sans MS" pitchFamily="66" charset="0"/>
                        </a:rPr>
                        <a:t> with a 9 in the ten thousands place, 6 in the hundreds place, 8 in the hundred thousands place, 2 in the ones place and 0 in the remaining places.</a:t>
                      </a:r>
                      <a:endParaRPr lang="en-US" sz="1000" dirty="0">
                        <a:latin typeface="Comic Sans MS" pitchFamily="66" charset="0"/>
                      </a:endParaRPr>
                    </a:p>
                  </a:txBody>
                  <a:tcPr/>
                </a:tc>
                <a:tc>
                  <a:txBody>
                    <a:bodyPr/>
                    <a:lstStyle/>
                    <a:p>
                      <a:r>
                        <a:rPr lang="en-US" sz="1000" dirty="0" smtClean="0">
                          <a:latin typeface="Comic Sans MS" pitchFamily="66" charset="0"/>
                        </a:rPr>
                        <a:t>4) </a:t>
                      </a:r>
                      <a:r>
                        <a:rPr lang="en-US" sz="1000" baseline="0" dirty="0" smtClean="0">
                          <a:latin typeface="Comic Sans MS" pitchFamily="66" charset="0"/>
                        </a:rPr>
                        <a:t>A group of 4</a:t>
                      </a:r>
                      <a:r>
                        <a:rPr lang="en-US" sz="1000" baseline="30000" dirty="0" smtClean="0">
                          <a:latin typeface="Comic Sans MS" pitchFamily="66" charset="0"/>
                        </a:rPr>
                        <a:t>th</a:t>
                      </a:r>
                      <a:r>
                        <a:rPr lang="en-US" sz="1000" baseline="0" dirty="0" smtClean="0">
                          <a:latin typeface="Comic Sans MS" pitchFamily="66" charset="0"/>
                        </a:rPr>
                        <a:t> graders went on a field trip.  They took 4 buses and 3 vans.  There were 7 people in each van and 56 people on each school bus.  How many people went on the field trip?</a:t>
                      </a:r>
                      <a:endParaRPr lang="en-US" sz="1000" dirty="0">
                        <a:latin typeface="Comic Sans MS" pitchFamily="66" charset="0"/>
                      </a:endParaRPr>
                    </a:p>
                  </a:txBody>
                  <a:tcPr/>
                </a:tc>
                <a:extLst>
                  <a:ext uri="{0D108BD9-81ED-4DB2-BD59-A6C34878D82A}">
                    <a16:rowId xmlns:a16="http://schemas.microsoft.com/office/drawing/2014/main" val="10001"/>
                  </a:ext>
                </a:extLst>
              </a:tr>
            </a:tbl>
          </a:graphicData>
        </a:graphic>
      </p:graphicFrame>
      <p:sp>
        <p:nvSpPr>
          <p:cNvPr id="15" name="Rounded Rectangle 14"/>
          <p:cNvSpPr/>
          <p:nvPr/>
        </p:nvSpPr>
        <p:spPr>
          <a:xfrm>
            <a:off x="419100" y="493713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4</a:t>
            </a:r>
            <a:endParaRPr lang="en-US" sz="1600" b="1" dirty="0">
              <a:latin typeface="Comic Sans MS" pitchFamily="66" charset="0"/>
            </a:endParaRPr>
          </a:p>
        </p:txBody>
      </p:sp>
    </p:spTree>
    <p:extLst>
      <p:ext uri="{BB962C8B-B14F-4D97-AF65-F5344CB8AC3E}">
        <p14:creationId xmlns:p14="http://schemas.microsoft.com/office/powerpoint/2010/main" val="590403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358</TotalTime>
  <Words>426</Words>
  <Application>Microsoft Office PowerPoint</Application>
  <PresentationFormat>Custom</PresentationFormat>
  <Paragraphs>41</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Comic Sans MS</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MARGARITIS, ASHLEY</cp:lastModifiedBy>
  <cp:revision>23</cp:revision>
  <cp:lastPrinted>2018-02-23T14:47:20Z</cp:lastPrinted>
  <dcterms:created xsi:type="dcterms:W3CDTF">2015-02-13T11:58:37Z</dcterms:created>
  <dcterms:modified xsi:type="dcterms:W3CDTF">2018-02-23T18:19:47Z</dcterms:modified>
</cp:coreProperties>
</file>