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F9B4-B7F9-4A2C-93FA-AC0833FBDF44}" type="datetimeFigureOut">
              <a:rPr lang="en-US" smtClean="0"/>
              <a:t>10/13/2011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E869-E638-4DA0-91DA-FD30F17AE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670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F9B4-B7F9-4A2C-93FA-AC0833FBDF44}" type="datetimeFigureOut">
              <a:rPr lang="en-US" smtClean="0"/>
              <a:t>10/13/2011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E869-E638-4DA0-91DA-FD30F17AE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214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F9B4-B7F9-4A2C-93FA-AC0833FBDF44}" type="datetimeFigureOut">
              <a:rPr lang="en-US" smtClean="0"/>
              <a:t>10/13/2011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E869-E638-4DA0-91DA-FD30F17AE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70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F9B4-B7F9-4A2C-93FA-AC0833FBDF44}" type="datetimeFigureOut">
              <a:rPr lang="en-US" smtClean="0"/>
              <a:t>10/13/2011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E869-E638-4DA0-91DA-FD30F17AE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758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F9B4-B7F9-4A2C-93FA-AC0833FBDF44}" type="datetimeFigureOut">
              <a:rPr lang="en-US" smtClean="0"/>
              <a:t>10/13/2011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E869-E638-4DA0-91DA-FD30F17AE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807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F9B4-B7F9-4A2C-93FA-AC0833FBDF44}" type="datetimeFigureOut">
              <a:rPr lang="en-US" smtClean="0"/>
              <a:t>10/13/2011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E869-E638-4DA0-91DA-FD30F17AE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25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F9B4-B7F9-4A2C-93FA-AC0833FBDF44}" type="datetimeFigureOut">
              <a:rPr lang="en-US" smtClean="0"/>
              <a:t>10/13/2011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E869-E638-4DA0-91DA-FD30F17AE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998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F9B4-B7F9-4A2C-93FA-AC0833FBDF44}" type="datetimeFigureOut">
              <a:rPr lang="en-US" smtClean="0"/>
              <a:t>10/13/2011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E869-E638-4DA0-91DA-FD30F17AE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587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F9B4-B7F9-4A2C-93FA-AC0833FBDF44}" type="datetimeFigureOut">
              <a:rPr lang="en-US" smtClean="0"/>
              <a:t>10/13/2011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E869-E638-4DA0-91DA-FD30F17AE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789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F9B4-B7F9-4A2C-93FA-AC0833FBDF44}" type="datetimeFigureOut">
              <a:rPr lang="en-US" smtClean="0"/>
              <a:t>10/13/2011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E869-E638-4DA0-91DA-FD30F17AE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60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F9B4-B7F9-4A2C-93FA-AC0833FBDF44}" type="datetimeFigureOut">
              <a:rPr lang="en-US" smtClean="0"/>
              <a:t>10/13/2011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E869-E638-4DA0-91DA-FD30F17AE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627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EF9B4-B7F9-4A2C-93FA-AC0833FBDF44}" type="datetimeFigureOut">
              <a:rPr lang="en-US" smtClean="0"/>
              <a:t>10/13/2011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BE869-E638-4DA0-91DA-FD30F17AE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439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685800"/>
            <a:ext cx="8991600" cy="5638800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5 Point Rubric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5 = A  Comprehensive / analytical Essay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      </a:t>
            </a:r>
            <a:r>
              <a:rPr lang="en-US" sz="2400" dirty="0" smtClean="0">
                <a:solidFill>
                  <a:schemeClr val="tx1"/>
                </a:solidFill>
              </a:rPr>
              <a:t>(uses all documents, strong thesis, extensive outside information)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4 = B  well written / includes some analysis</a:t>
            </a:r>
          </a:p>
          <a:p>
            <a:pPr algn="l"/>
            <a:r>
              <a:rPr lang="en-US" sz="2400" b="1" dirty="0" smtClean="0">
                <a:solidFill>
                  <a:schemeClr val="tx1"/>
                </a:solidFill>
              </a:rPr>
              <a:t>          </a:t>
            </a:r>
            <a:r>
              <a:rPr lang="en-US" sz="2400" dirty="0" smtClean="0">
                <a:solidFill>
                  <a:schemeClr val="tx1"/>
                </a:solidFill>
              </a:rPr>
              <a:t>(uses 6-8 docs, good thesis, strong outside information)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3 = C  Well written but lacks balance / lacks analysis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     </a:t>
            </a:r>
            <a:r>
              <a:rPr lang="en-US" sz="2400" dirty="0" smtClean="0">
                <a:solidFill>
                  <a:schemeClr val="tx1"/>
                </a:solidFill>
              </a:rPr>
              <a:t>(</a:t>
            </a:r>
            <a:r>
              <a:rPr lang="en-US" sz="2400" dirty="0" smtClean="0">
                <a:solidFill>
                  <a:srgbClr val="FF0000"/>
                </a:solidFill>
              </a:rPr>
              <a:t>uses  5 to 6 docs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acceptable thesis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limited outside info</a:t>
            </a:r>
            <a:r>
              <a:rPr lang="en-US" sz="2400" dirty="0" smtClean="0">
                <a:solidFill>
                  <a:schemeClr val="tx1"/>
                </a:solidFill>
              </a:rPr>
              <a:t>.)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2 = D  Weak Essay / lacks organization / no analysis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     </a:t>
            </a:r>
            <a:r>
              <a:rPr lang="en-US" sz="2400" dirty="0" smtClean="0">
                <a:solidFill>
                  <a:schemeClr val="tx1"/>
                </a:solidFill>
              </a:rPr>
              <a:t>(uses at least 5 docs, simple thesis, little outside information)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1 = F  Poorly written / barely addresses question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     </a:t>
            </a:r>
            <a:r>
              <a:rPr lang="en-US" sz="2400" dirty="0" smtClean="0">
                <a:solidFill>
                  <a:schemeClr val="tx1"/>
                </a:solidFill>
              </a:rPr>
              <a:t>(less than 5 docs, no thesis, no outside info, factual errors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422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248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5+ = 50/50 points   	100%</a:t>
            </a:r>
          </a:p>
          <a:p>
            <a:pPr marL="0" indent="0">
              <a:buNone/>
            </a:pPr>
            <a:r>
              <a:rPr lang="en-US" sz="2800" dirty="0" smtClean="0"/>
              <a:t>5 = 47/50 points      	94%</a:t>
            </a:r>
          </a:p>
          <a:p>
            <a:pPr marL="0" indent="0">
              <a:buNone/>
            </a:pPr>
            <a:r>
              <a:rPr lang="en-US" sz="2800" dirty="0" smtClean="0"/>
              <a:t>5- = 45/50 points		90%</a:t>
            </a:r>
          </a:p>
          <a:p>
            <a:pPr marL="0" indent="0">
              <a:buNone/>
            </a:pPr>
            <a:r>
              <a:rPr lang="en-US" sz="2800" dirty="0" smtClean="0"/>
              <a:t>4+ = 44/50 points		88%</a:t>
            </a:r>
          </a:p>
          <a:p>
            <a:pPr marL="0" indent="0">
              <a:buNone/>
            </a:pPr>
            <a:r>
              <a:rPr lang="en-US" sz="2800" dirty="0" smtClean="0"/>
              <a:t>4 = 42/50 points		84%</a:t>
            </a:r>
          </a:p>
          <a:p>
            <a:pPr marL="0" indent="0">
              <a:buNone/>
            </a:pPr>
            <a:r>
              <a:rPr lang="en-US" sz="2800" dirty="0" smtClean="0"/>
              <a:t>4- = 40/50 points		80%</a:t>
            </a:r>
          </a:p>
          <a:p>
            <a:pPr marL="0" indent="0">
              <a:buNone/>
            </a:pPr>
            <a:r>
              <a:rPr lang="en-US" sz="2800" dirty="0" smtClean="0"/>
              <a:t>3+ = 39/50 points		78%</a:t>
            </a:r>
          </a:p>
          <a:p>
            <a:pPr marL="0" indent="0">
              <a:buNone/>
            </a:pPr>
            <a:r>
              <a:rPr lang="en-US" sz="2800" dirty="0" smtClean="0"/>
              <a:t>3 = 37/50 points		74%</a:t>
            </a:r>
          </a:p>
          <a:p>
            <a:pPr marL="0" indent="0">
              <a:buNone/>
            </a:pPr>
            <a:r>
              <a:rPr lang="en-US" sz="2800" dirty="0" smtClean="0"/>
              <a:t>3- = 35/50 points		70%</a:t>
            </a:r>
          </a:p>
          <a:p>
            <a:pPr marL="0" indent="0">
              <a:buNone/>
            </a:pPr>
            <a:r>
              <a:rPr lang="en-US" sz="2800" dirty="0" smtClean="0"/>
              <a:t>2+ = 34/50 points		68%</a:t>
            </a:r>
          </a:p>
          <a:p>
            <a:pPr marL="0" indent="0">
              <a:buNone/>
            </a:pPr>
            <a:r>
              <a:rPr lang="en-US" sz="2800" dirty="0" smtClean="0"/>
              <a:t>2 = 32/50 points		64%</a:t>
            </a:r>
          </a:p>
          <a:p>
            <a:pPr marL="0" indent="0">
              <a:buNone/>
            </a:pPr>
            <a:r>
              <a:rPr lang="en-US" sz="2800" dirty="0" smtClean="0"/>
              <a:t>2- = 30 points		60%</a:t>
            </a:r>
          </a:p>
          <a:p>
            <a:pPr marL="0" indent="0">
              <a:buNone/>
            </a:pPr>
            <a:r>
              <a:rPr lang="en-US" sz="2800" dirty="0" smtClean="0"/>
              <a:t>1 = 28 points		58%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7362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u="sng" dirty="0"/>
              <a:t>Question: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To </a:t>
            </a:r>
            <a:r>
              <a:rPr lang="en-US" b="1" dirty="0"/>
              <a:t>what extent is it justified to characterize the industrial leaders of the 1865-1900 era as either “robber barons” or “industrial statesmen”? </a:t>
            </a:r>
            <a:endParaRPr lang="en-US" b="1" dirty="0" smtClean="0"/>
          </a:p>
          <a:p>
            <a:pPr marL="0" indent="0">
              <a:buNone/>
            </a:pPr>
            <a:endParaRPr lang="en-US" sz="35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3500" dirty="0" smtClean="0">
                <a:solidFill>
                  <a:srgbClr val="FF0000"/>
                </a:solidFill>
              </a:rPr>
              <a:t>An </a:t>
            </a:r>
            <a:r>
              <a:rPr lang="en-US" sz="3500" b="1" dirty="0" smtClean="0">
                <a:solidFill>
                  <a:srgbClr val="FF0000"/>
                </a:solidFill>
              </a:rPr>
              <a:t>argumentative</a:t>
            </a:r>
            <a:r>
              <a:rPr lang="en-US" sz="3500" dirty="0" smtClean="0">
                <a:solidFill>
                  <a:srgbClr val="FF0000"/>
                </a:solidFill>
              </a:rPr>
              <a:t> paper </a:t>
            </a:r>
            <a:r>
              <a:rPr lang="en-US" sz="3500" u="sng" dirty="0" smtClean="0">
                <a:solidFill>
                  <a:srgbClr val="FF0000"/>
                </a:solidFill>
              </a:rPr>
              <a:t>makes a claim about a topic </a:t>
            </a:r>
            <a:r>
              <a:rPr lang="en-US" sz="3500" dirty="0" smtClean="0">
                <a:solidFill>
                  <a:srgbClr val="FF0000"/>
                </a:solidFill>
              </a:rPr>
              <a:t>and justifies this claim with </a:t>
            </a:r>
            <a:r>
              <a:rPr lang="en-US" sz="3500" u="sng" dirty="0" smtClean="0">
                <a:solidFill>
                  <a:srgbClr val="FF0000"/>
                </a:solidFill>
              </a:rPr>
              <a:t>specific evidence</a:t>
            </a:r>
            <a:r>
              <a:rPr lang="en-US" sz="3500" dirty="0" smtClean="0">
                <a:solidFill>
                  <a:srgbClr val="FF0000"/>
                </a:solidFill>
              </a:rPr>
              <a:t>. The claim could be an opinion, a policy proposal, an evaluation, a cause-and-effect statement, or an interpretation. </a:t>
            </a:r>
            <a:r>
              <a:rPr lang="en-US" sz="3500" u="sng" dirty="0" smtClean="0">
                <a:solidFill>
                  <a:srgbClr val="FF0000"/>
                </a:solidFill>
              </a:rPr>
              <a:t>The goal of the argumentative paper is to convince the audience that the claim is true based on the evidence provided</a:t>
            </a:r>
            <a:r>
              <a:rPr lang="en-US" sz="3500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41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r>
              <a:rPr lang="en-US" dirty="0" smtClean="0"/>
              <a:t>Introduction Paragraph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* background information about the industrial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revolution &amp; rise of the industrial statesman</a:t>
            </a:r>
          </a:p>
          <a:p>
            <a:pPr marL="0" indent="0">
              <a:buNone/>
            </a:pPr>
            <a:r>
              <a:rPr lang="en-US" dirty="0" smtClean="0"/>
              <a:t>       </a:t>
            </a:r>
            <a:r>
              <a:rPr lang="en-US" sz="2800" dirty="0" smtClean="0">
                <a:solidFill>
                  <a:srgbClr val="FF0000"/>
                </a:solidFill>
              </a:rPr>
              <a:t>Age of new industry: later 1800’s, new technology,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       methods of manufacturing, establishment of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       corporations (Trusts), Industrialist: Vanderbilt,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       Morgan, Rockefeller, Carnegie, Edison</a:t>
            </a:r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08040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Your thesis statement should be </a:t>
            </a:r>
            <a:r>
              <a:rPr lang="en-US" b="1" dirty="0" smtClean="0"/>
              <a:t>specific</a:t>
            </a:r>
            <a:r>
              <a:rPr lang="en-US" dirty="0" smtClean="0"/>
              <a:t>—it should </a:t>
            </a:r>
            <a:r>
              <a:rPr lang="en-US" b="1" dirty="0" smtClean="0"/>
              <a:t>cover only what you will discuss in your paper</a:t>
            </a:r>
            <a:r>
              <a:rPr lang="en-US" dirty="0" smtClean="0"/>
              <a:t> and </a:t>
            </a:r>
            <a:r>
              <a:rPr lang="en-US" b="1" dirty="0" smtClean="0"/>
              <a:t>should be supported with specific evidence</a:t>
            </a:r>
            <a:r>
              <a:rPr lang="en-US" dirty="0" smtClean="0"/>
              <a:t>.</a:t>
            </a:r>
          </a:p>
          <a:p>
            <a:r>
              <a:rPr lang="en-US" dirty="0"/>
              <a:t>A thesis is a </a:t>
            </a:r>
            <a:r>
              <a:rPr lang="en-US" b="1" dirty="0"/>
              <a:t>statement that reflects what you have concluded about the topic</a:t>
            </a:r>
            <a:r>
              <a:rPr lang="en-US" dirty="0"/>
              <a:t> of your paper, </a:t>
            </a:r>
            <a:r>
              <a:rPr lang="en-US" b="1" dirty="0"/>
              <a:t>based on a critical analysis </a:t>
            </a:r>
            <a:r>
              <a:rPr lang="en-US" dirty="0"/>
              <a:t>and </a:t>
            </a:r>
            <a:r>
              <a:rPr lang="en-US" b="1" dirty="0"/>
              <a:t>interpretation of the source materials </a:t>
            </a:r>
            <a:r>
              <a:rPr lang="en-US" dirty="0"/>
              <a:t>you have examined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16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Identify issues raised by the growth of Manchester in the 19</a:t>
            </a:r>
            <a:r>
              <a:rPr lang="en-US" b="1" baseline="30000" dirty="0" smtClean="0"/>
              <a:t>th</a:t>
            </a:r>
            <a:r>
              <a:rPr lang="en-US" b="1" dirty="0" smtClean="0"/>
              <a:t> century.</a:t>
            </a:r>
          </a:p>
          <a:p>
            <a:endParaRPr lang="en-US" b="1" dirty="0"/>
          </a:p>
          <a:p>
            <a:r>
              <a:rPr lang="en-US" b="1" dirty="0" smtClean="0"/>
              <a:t>Thesis: </a:t>
            </a:r>
            <a:r>
              <a:rPr lang="en-US" sz="2800" dirty="0" smtClean="0">
                <a:solidFill>
                  <a:schemeClr val="bg1"/>
                </a:solidFill>
              </a:rPr>
              <a:t>“</a:t>
            </a:r>
            <a:r>
              <a:rPr lang="en-US" i="1" dirty="0"/>
              <a:t>Over the course of the 19</a:t>
            </a:r>
            <a:r>
              <a:rPr lang="en-US" i="1" baseline="30000" dirty="0"/>
              <a:t>th</a:t>
            </a:r>
            <a:r>
              <a:rPr lang="en-US" i="1" dirty="0"/>
              <a:t> century the growth of Manchester raised provocative issues of public health, political unrest, and concerns over the beauty of the city.  </a:t>
            </a:r>
            <a:endParaRPr lang="en-US" sz="2400" b="1" i="1" dirty="0" smtClean="0"/>
          </a:p>
          <a:p>
            <a:pPr marL="0" indent="0">
              <a:buNone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95869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Introductory sentence</a:t>
            </a:r>
            <a:r>
              <a:rPr lang="en-US" dirty="0" smtClean="0"/>
              <a:t>: identify the topic of the paragraph (address thesis)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Paragraph should provide a comprehensive analysis of the topic with outside information </a:t>
            </a:r>
            <a:r>
              <a:rPr lang="en-US" dirty="0" smtClean="0"/>
              <a:t>(information not included in the documents) and the documents.</a:t>
            </a:r>
          </a:p>
          <a:p>
            <a:r>
              <a:rPr lang="en-US" dirty="0" smtClean="0"/>
              <a:t>Focus on addressing your thesis by providing </a:t>
            </a:r>
            <a:r>
              <a:rPr lang="en-US" dirty="0" smtClean="0">
                <a:solidFill>
                  <a:srgbClr val="FF0000"/>
                </a:solidFill>
              </a:rPr>
              <a:t>supporting evidence</a:t>
            </a:r>
            <a:r>
              <a:rPr lang="en-US" dirty="0" smtClean="0"/>
              <a:t>!</a:t>
            </a:r>
          </a:p>
          <a:p>
            <a:r>
              <a:rPr lang="en-US" dirty="0" smtClean="0"/>
              <a:t>When a document is used by referring to the content of the document, paraphrasing, and or quoting – end the sentence. </a:t>
            </a:r>
            <a:r>
              <a:rPr lang="en-US" dirty="0" smtClean="0">
                <a:solidFill>
                  <a:srgbClr val="FF0000"/>
                </a:solidFill>
              </a:rPr>
              <a:t>(Doc A)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24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John D. Rockefeller was depicted as a “robber baron” in political cartoons which illustrated the greedy, cut throat tactics he used to build Standard Oil into a monopoly. </a:t>
            </a:r>
            <a:r>
              <a:rPr lang="en-US" dirty="0" smtClean="0">
                <a:solidFill>
                  <a:srgbClr val="FF0000"/>
                </a:solidFill>
              </a:rPr>
              <a:t>(Doc. F)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96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Summary of your essay</a:t>
            </a:r>
          </a:p>
          <a:p>
            <a:r>
              <a:rPr lang="en-US" dirty="0" smtClean="0"/>
              <a:t>Focus on restating your thesis statement </a:t>
            </a:r>
          </a:p>
          <a:p>
            <a:r>
              <a:rPr lang="en-US" dirty="0" smtClean="0"/>
              <a:t>DO NOT introduce new information in the conclusion!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56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Intro Paragraph </a:t>
            </a:r>
          </a:p>
          <a:p>
            <a:pPr marL="0" indent="0">
              <a:buNone/>
            </a:pPr>
            <a:r>
              <a:rPr lang="en-US" dirty="0" smtClean="0"/>
              <a:t>      * Background / Thesis</a:t>
            </a:r>
          </a:p>
          <a:p>
            <a:r>
              <a:rPr lang="en-US" dirty="0" smtClean="0"/>
              <a:t>Body Paragraph: Robber Baron</a:t>
            </a:r>
          </a:p>
          <a:p>
            <a:pPr marL="0" indent="0">
              <a:buNone/>
            </a:pPr>
            <a:r>
              <a:rPr lang="en-US" dirty="0" smtClean="0"/>
              <a:t>      * Outside info / documents</a:t>
            </a:r>
          </a:p>
          <a:p>
            <a:r>
              <a:rPr lang="en-US" dirty="0" smtClean="0"/>
              <a:t>Body Paragraph: Industrial Statesmen</a:t>
            </a:r>
          </a:p>
          <a:p>
            <a:pPr marL="0" indent="0">
              <a:buNone/>
            </a:pPr>
            <a:r>
              <a:rPr lang="en-US" dirty="0" smtClean="0"/>
              <a:t>      * Outside info / documents</a:t>
            </a:r>
          </a:p>
          <a:p>
            <a:r>
              <a:rPr lang="en-US" dirty="0" smtClean="0"/>
              <a:t>Conclusion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* summary / restate 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35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04800"/>
            <a:ext cx="9067800" cy="6324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                                5 Point Rubric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5 = A  Comprehensive / analytical Essay</a:t>
            </a:r>
          </a:p>
          <a:p>
            <a:pPr marL="0" indent="0"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     </a:t>
            </a:r>
            <a:r>
              <a:rPr lang="en-US" sz="2400" dirty="0" smtClean="0">
                <a:solidFill>
                  <a:schemeClr val="tx1"/>
                </a:solidFill>
              </a:rPr>
              <a:t>(uses all documents, strong thesis, extensive outside information)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4 = B  well written / includes some analysis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      </a:t>
            </a:r>
            <a:r>
              <a:rPr lang="en-US" sz="2400" dirty="0" smtClean="0">
                <a:solidFill>
                  <a:schemeClr val="tx1"/>
                </a:solidFill>
              </a:rPr>
              <a:t>(uses 6-8 docs, good thesis, strong outside information)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3 = C  Well written but lacks balance / lacks analysis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</a:t>
            </a:r>
            <a:r>
              <a:rPr lang="en-US" sz="2400" b="1" dirty="0" smtClean="0">
                <a:solidFill>
                  <a:schemeClr val="tx1"/>
                </a:solidFill>
              </a:rPr>
              <a:t>   </a:t>
            </a:r>
            <a:r>
              <a:rPr lang="en-US" sz="2400" dirty="0" smtClean="0">
                <a:solidFill>
                  <a:schemeClr val="tx1"/>
                </a:solidFill>
              </a:rPr>
              <a:t>(</a:t>
            </a:r>
            <a:r>
              <a:rPr lang="en-US" sz="2400" dirty="0" smtClean="0">
                <a:solidFill>
                  <a:srgbClr val="FF0000"/>
                </a:solidFill>
              </a:rPr>
              <a:t>uses  5 to 6 docs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acceptable thesis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limited outside info</a:t>
            </a:r>
            <a:r>
              <a:rPr lang="en-US" sz="2400" dirty="0" smtClean="0">
                <a:solidFill>
                  <a:schemeClr val="tx1"/>
                </a:solidFill>
              </a:rPr>
              <a:t>.)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2 = D  Weak Essay / lacks organization / no analysis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      </a:t>
            </a:r>
            <a:r>
              <a:rPr lang="en-US" sz="2400" dirty="0" smtClean="0">
                <a:solidFill>
                  <a:schemeClr val="tx1"/>
                </a:solidFill>
              </a:rPr>
              <a:t>(uses at least 5 docs, simple thesis, little outside information)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1 = F  Poorly written / barely addresses question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       </a:t>
            </a:r>
            <a:r>
              <a:rPr lang="en-US" sz="2400" dirty="0" smtClean="0">
                <a:solidFill>
                  <a:schemeClr val="tx1"/>
                </a:solidFill>
              </a:rPr>
              <a:t>(less than 5 docs, no thesis, no outside info, factual errors</a:t>
            </a:r>
            <a:r>
              <a:rPr lang="en-US" sz="2400" b="1" dirty="0" smtClean="0">
                <a:solidFill>
                  <a:schemeClr val="tx1"/>
                </a:solidFill>
              </a:rPr>
              <a:t> 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14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672</Words>
  <Application>Microsoft Office PowerPoint</Application>
  <PresentationFormat>On-screen Show (4:3)</PresentationFormat>
  <Paragraphs>75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Question</vt:lpstr>
      <vt:lpstr>Outline</vt:lpstr>
      <vt:lpstr>Thesis</vt:lpstr>
      <vt:lpstr>sample</vt:lpstr>
      <vt:lpstr>Body</vt:lpstr>
      <vt:lpstr>sample</vt:lpstr>
      <vt:lpstr>Conclusion</vt:lpstr>
      <vt:lpstr>Outline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Quinn, Corey</dc:creator>
  <cp:lastModifiedBy>Quinn, Corey</cp:lastModifiedBy>
  <cp:revision>13</cp:revision>
  <dcterms:created xsi:type="dcterms:W3CDTF">2011-10-13T18:09:07Z</dcterms:created>
  <dcterms:modified xsi:type="dcterms:W3CDTF">2011-10-13T21:29:10Z</dcterms:modified>
</cp:coreProperties>
</file>