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2964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470" y="120"/>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t>9/22/2016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t>9/22/2016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t>9/22/2016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t>9/22/2016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t>9/22/2016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9/22/2016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9/22/2016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t>9/22/2016</a:t>
            </a:fld>
            <a:endParaRPr lang="en-US"/>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t>‹#›</a:t>
            </a:fld>
            <a:endParaRPr lang="en-US"/>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762924387"/>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pPr marL="0" marR="0" indent="0" algn="l" defTabSz="992764" rtl="0" eaLnBrk="1" fontAlgn="auto" latinLnBrk="0" hangingPunct="1">
                        <a:lnSpc>
                          <a:spcPct val="100000"/>
                        </a:lnSpc>
                        <a:spcBef>
                          <a:spcPts val="0"/>
                        </a:spcBef>
                        <a:spcAft>
                          <a:spcPts val="0"/>
                        </a:spcAft>
                        <a:buClrTx/>
                        <a:buSzTx/>
                        <a:buFontTx/>
                        <a:buNone/>
                        <a:tabLst/>
                        <a:defRPr/>
                      </a:pPr>
                      <a:r>
                        <a:rPr lang="en-US" sz="1000" dirty="0" smtClean="0">
                          <a:latin typeface="Comic Sans MS" pitchFamily="66" charset="0"/>
                        </a:rPr>
                        <a:t>1) While organizing the books at the library, Eric put 4 books in the first pile, 8 books in the second pile, 16 books in the third pile,</a:t>
                      </a:r>
                      <a:r>
                        <a:rPr lang="en-US" sz="1000" baseline="0" dirty="0" smtClean="0">
                          <a:latin typeface="Comic Sans MS" pitchFamily="66" charset="0"/>
                        </a:rPr>
                        <a:t> and 32 books in the fourth pile.  If this pattern continues, how many books will Eric put in the fifth pile?</a:t>
                      </a:r>
                      <a:endParaRPr lang="en-US" sz="1000" dirty="0" smtClean="0">
                        <a:latin typeface="Comic Sans MS" pitchFamily="66" charset="0"/>
                      </a:endParaRPr>
                    </a:p>
                    <a:p>
                      <a:endParaRPr lang="en-US" sz="1000" dirty="0" smtClean="0">
                        <a:latin typeface="Comic Sans MS" pitchFamily="66" charset="0"/>
                      </a:endParaRPr>
                    </a:p>
                  </a:txBody>
                  <a:tcPr/>
                </a:tc>
                <a:tc>
                  <a:txBody>
                    <a:bodyPr/>
                    <a:lstStyle/>
                    <a:p>
                      <a:r>
                        <a:rPr lang="en-US" sz="1000" dirty="0" smtClean="0">
                          <a:latin typeface="Comic Sans MS" pitchFamily="66" charset="0"/>
                        </a:rPr>
                        <a:t>2.  Carrie’s mom needs 94 multi-colored balloons for her birthday party.  She already</a:t>
                      </a:r>
                      <a:r>
                        <a:rPr lang="en-US" sz="1000" baseline="0" dirty="0" smtClean="0">
                          <a:latin typeface="Comic Sans MS" pitchFamily="66" charset="0"/>
                        </a:rPr>
                        <a:t> has 19 orange balloons and 21 green balloons.  How many more balloons should Carrie’s mom buy?</a:t>
                      </a:r>
                    </a:p>
                    <a:p>
                      <a:endParaRPr lang="en-US" sz="1000" dirty="0" smtClean="0">
                        <a:latin typeface="Comic Sans MS" pitchFamily="66" charset="0"/>
                      </a:endParaRPr>
                    </a:p>
                    <a:p>
                      <a:endParaRPr lang="en-US" sz="1000" dirty="0" smtClean="0">
                        <a:latin typeface="Comic Sans MS" pitchFamily="66" charset="0"/>
                      </a:endParaRPr>
                    </a:p>
                    <a:p>
                      <a:pPr algn="ctr"/>
                      <a:endParaRPr lang="en-US" sz="1000" dirty="0">
                        <a:latin typeface="Comic Sans MS" pitchFamily="66" charset="0"/>
                      </a:endParaRPr>
                    </a:p>
                  </a:txBody>
                  <a:tcPr/>
                </a:tc>
              </a:tr>
              <a:tr h="1943100">
                <a:tc>
                  <a:txBody>
                    <a:bodyPr/>
                    <a:lstStyle/>
                    <a:p>
                      <a:r>
                        <a:rPr lang="en-US" sz="1000" dirty="0" smtClean="0">
                          <a:latin typeface="Comic Sans MS" pitchFamily="66" charset="0"/>
                        </a:rPr>
                        <a:t>3.  List the factors for 8, 12 and 16.  What is the greatest common factor?</a:t>
                      </a:r>
                    </a:p>
                    <a:p>
                      <a:endParaRPr lang="en-US" sz="1000" dirty="0" smtClean="0">
                        <a:latin typeface="Comic Sans MS" pitchFamily="66" charset="0"/>
                      </a:endParaRPr>
                    </a:p>
                    <a:p>
                      <a:endParaRPr lang="en-US" sz="1000" dirty="0" smtClean="0">
                        <a:latin typeface="Comic Sans MS" pitchFamily="66" charset="0"/>
                      </a:endParaRPr>
                    </a:p>
                    <a:p>
                      <a:endParaRPr lang="en-US" sz="1000" dirty="0" smtClean="0">
                        <a:latin typeface="Comic Sans MS" pitchFamily="66" charset="0"/>
                      </a:endParaRPr>
                    </a:p>
                  </a:txBody>
                  <a:tcPr/>
                </a:tc>
                <a:tc>
                  <a:txBody>
                    <a:bodyPr/>
                    <a:lstStyle/>
                    <a:p>
                      <a:r>
                        <a:rPr lang="en-US" sz="1000" dirty="0" smtClean="0">
                          <a:latin typeface="Comic Sans MS" pitchFamily="66" charset="0"/>
                        </a:rPr>
                        <a:t>4.  Multiply</a:t>
                      </a:r>
                      <a:r>
                        <a:rPr lang="en-US" sz="1000" baseline="0" dirty="0" smtClean="0">
                          <a:latin typeface="Comic Sans MS" pitchFamily="66" charset="0"/>
                        </a:rPr>
                        <a:t>  to find the product of 43 X 5.  </a:t>
                      </a:r>
                      <a:endParaRPr lang="en-US" sz="1000" dirty="0">
                        <a:latin typeface="Comic Sans MS" pitchFamily="66" charset="0"/>
                      </a:endParaRPr>
                    </a:p>
                  </a:txBody>
                  <a:tcPr/>
                </a:tc>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9</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723339264"/>
              </p:ext>
            </p:extLst>
          </p:nvPr>
        </p:nvGraphicFramePr>
        <p:xfrm>
          <a:off x="427383" y="5524500"/>
          <a:ext cx="6705600" cy="58293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000" dirty="0" smtClean="0">
                          <a:latin typeface="Comic Sans MS" pitchFamily="66" charset="0"/>
                        </a:rPr>
                        <a:t>1.  Is 145,989,242 divisible by 2?  What digit can you look at to quickly tell you the answer?</a:t>
                      </a:r>
                      <a:endParaRPr lang="en-US" sz="1000" dirty="0">
                        <a:latin typeface="Comic Sans MS" pitchFamily="66" charset="0"/>
                      </a:endParaRPr>
                    </a:p>
                  </a:txBody>
                  <a:tcPr/>
                </a:tc>
                <a:tc>
                  <a:txBody>
                    <a:bodyPr/>
                    <a:lstStyle/>
                    <a:p>
                      <a:r>
                        <a:rPr lang="en-US" sz="1000" dirty="0" smtClean="0">
                          <a:latin typeface="Comic Sans MS" pitchFamily="66" charset="0"/>
                        </a:rPr>
                        <a:t>2. The fourth grade class has a pet guinea pig and a pet ferret.</a:t>
                      </a:r>
                      <a:r>
                        <a:rPr lang="en-US" sz="1000" baseline="0" dirty="0" smtClean="0">
                          <a:latin typeface="Comic Sans MS" pitchFamily="66" charset="0"/>
                        </a:rPr>
                        <a:t>  The pet guinea pig weighs 4 times as much as the pet ferret.  The pet ferret weighs 9 ounces.  How much does the pet guinea pig weigh?</a:t>
                      </a:r>
                      <a:endParaRPr lang="en-US" sz="1000" dirty="0">
                        <a:latin typeface="Comic Sans MS" pitchFamily="66" charset="0"/>
                      </a:endParaRPr>
                    </a:p>
                  </a:txBody>
                  <a:tcPr/>
                </a:tc>
              </a:tr>
              <a:tr h="1943100">
                <a:tc>
                  <a:txBody>
                    <a:bodyPr/>
                    <a:lstStyle/>
                    <a:p>
                      <a:r>
                        <a:rPr lang="en-US" sz="1000" dirty="0" smtClean="0">
                          <a:latin typeface="Comic Sans MS" pitchFamily="66" charset="0"/>
                        </a:rPr>
                        <a:t>3.  Find the first 4 multiples of 6.</a:t>
                      </a:r>
                    </a:p>
                    <a:p>
                      <a:endParaRPr lang="en-US" sz="1000" dirty="0" smtClean="0">
                        <a:latin typeface="Comic Sans MS" pitchFamily="66" charset="0"/>
                      </a:endParaRPr>
                    </a:p>
                    <a:p>
                      <a:endParaRPr lang="en-US" sz="1000" dirty="0" smtClean="0">
                        <a:latin typeface="Comic Sans MS" pitchFamily="66" charset="0"/>
                      </a:endParaRPr>
                    </a:p>
                    <a:p>
                      <a:r>
                        <a:rPr lang="en-US" sz="1000" dirty="0" smtClean="0">
                          <a:latin typeface="Comic Sans MS" pitchFamily="66" charset="0"/>
                        </a:rPr>
                        <a:t>6,</a:t>
                      </a:r>
                      <a:r>
                        <a:rPr lang="en-US" sz="1000" baseline="0" dirty="0" smtClean="0">
                          <a:latin typeface="Comic Sans MS" pitchFamily="66" charset="0"/>
                        </a:rPr>
                        <a:t> _____, _____, _____, _____</a:t>
                      </a:r>
                      <a:endParaRPr lang="en-US" sz="1000" dirty="0">
                        <a:latin typeface="Comic Sans MS" pitchFamily="66" charset="0"/>
                      </a:endParaRPr>
                    </a:p>
                  </a:txBody>
                  <a:tcPr/>
                </a:tc>
                <a:tc>
                  <a:txBody>
                    <a:bodyPr/>
                    <a:lstStyle/>
                    <a:p>
                      <a:r>
                        <a:rPr lang="en-US" sz="1000" dirty="0" smtClean="0">
                          <a:latin typeface="Comic Sans MS" pitchFamily="66" charset="0"/>
                        </a:rPr>
                        <a:t>4.  Look at</a:t>
                      </a:r>
                      <a:r>
                        <a:rPr lang="en-US" sz="1000" baseline="0" dirty="0" smtClean="0">
                          <a:latin typeface="Comic Sans MS" pitchFamily="66" charset="0"/>
                        </a:rPr>
                        <a:t> the numbers below.  Which two numbers can be multiplied together to get the product 63?</a:t>
                      </a:r>
                    </a:p>
                    <a:p>
                      <a:endParaRPr lang="en-US" sz="1000" dirty="0" smtClean="0">
                        <a:latin typeface="Comic Sans MS" pitchFamily="66" charset="0"/>
                      </a:endParaRPr>
                    </a:p>
                    <a:p>
                      <a:r>
                        <a:rPr lang="en-US" sz="1000" dirty="0" smtClean="0">
                          <a:latin typeface="Comic Sans MS" pitchFamily="66" charset="0"/>
                        </a:rPr>
                        <a:t>                   10,  7,  9,  5</a:t>
                      </a:r>
                      <a:endParaRPr lang="en-US" sz="1000" dirty="0">
                        <a:latin typeface="Comic Sans MS" pitchFamily="66" charset="0"/>
                      </a:endParaRPr>
                    </a:p>
                  </a:txBody>
                  <a:tcPr/>
                </a:tc>
              </a:tr>
              <a:tr h="1943100">
                <a:tc>
                  <a:txBody>
                    <a:bodyPr/>
                    <a:lstStyle/>
                    <a:p>
                      <a:endParaRPr lang="en-US" sz="1000" dirty="0">
                        <a:latin typeface="Comic Sans MS" pitchFamily="66" charset="0"/>
                      </a:endParaRPr>
                    </a:p>
                  </a:txBody>
                  <a:tcPr/>
                </a:tc>
                <a:tc>
                  <a:txBody>
                    <a:bodyPr/>
                    <a:lstStyle/>
                    <a:p>
                      <a:endParaRPr lang="en-US" sz="1000" dirty="0">
                        <a:latin typeface="Comic Sans MS" pitchFamily="66" charset="0"/>
                      </a:endParaRPr>
                    </a:p>
                  </a:txBody>
                  <a:tcPr/>
                </a:tc>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693724598"/>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000" dirty="0" smtClean="0">
                          <a:latin typeface="Comic Sans MS" pitchFamily="66" charset="0"/>
                        </a:rPr>
                        <a:t>1.  Danielle had $125 in her piggy bank.  Then she made $42 from babysitting</a:t>
                      </a:r>
                      <a:r>
                        <a:rPr lang="en-US" sz="1000" baseline="0" dirty="0" smtClean="0">
                          <a:latin typeface="Comic Sans MS" pitchFamily="66" charset="0"/>
                        </a:rPr>
                        <a:t> and spent $6 on a magazine and $19 on a board game.  How much does Danielle have left?</a:t>
                      </a:r>
                      <a:endParaRPr lang="en-US" sz="1000" dirty="0">
                        <a:latin typeface="Comic Sans MS" pitchFamily="66" charset="0"/>
                      </a:endParaRPr>
                    </a:p>
                  </a:txBody>
                  <a:tcPr/>
                </a:tc>
                <a:tc>
                  <a:txBody>
                    <a:bodyPr/>
                    <a:lstStyle/>
                    <a:p>
                      <a:r>
                        <a:rPr lang="en-US" sz="1000" dirty="0" smtClean="0">
                          <a:latin typeface="Comic Sans MS" pitchFamily="66" charset="0"/>
                        </a:rPr>
                        <a:t>2.  On Friday Pat’s Pastries sold 210 pounds of bread dough.  On Saturday they sold twice that amount.  On Sunday they only</a:t>
                      </a:r>
                      <a:r>
                        <a:rPr lang="en-US" sz="1000" baseline="0" dirty="0" smtClean="0">
                          <a:latin typeface="Comic Sans MS" pitchFamily="66" charset="0"/>
                        </a:rPr>
                        <a:t> sold 130 pounds.  How much more bread dough did they sell on Saturday than Sunday?</a:t>
                      </a:r>
                      <a:endParaRPr lang="en-US" sz="1000" dirty="0">
                        <a:latin typeface="Comic Sans MS" pitchFamily="66" charset="0"/>
                      </a:endParaRPr>
                    </a:p>
                  </a:txBody>
                  <a:tcPr/>
                </a:tc>
              </a:tr>
              <a:tr h="2008185">
                <a:tc>
                  <a:txBody>
                    <a:bodyPr/>
                    <a:lstStyle/>
                    <a:p>
                      <a:r>
                        <a:rPr lang="en-US" sz="1000" dirty="0" smtClean="0">
                          <a:latin typeface="Comic Sans MS" pitchFamily="66" charset="0"/>
                        </a:rPr>
                        <a:t>3.  Which of the following numbers when rounded to the nearest ten becomes 170?</a:t>
                      </a:r>
                    </a:p>
                    <a:p>
                      <a:endParaRPr lang="en-US" sz="1000" dirty="0" smtClean="0">
                        <a:latin typeface="Comic Sans MS" pitchFamily="66" charset="0"/>
                      </a:endParaRPr>
                    </a:p>
                    <a:p>
                      <a:r>
                        <a:rPr lang="en-US" sz="1000" dirty="0" smtClean="0">
                          <a:latin typeface="Comic Sans MS" pitchFamily="66" charset="0"/>
                        </a:rPr>
                        <a:t>a).</a:t>
                      </a:r>
                      <a:r>
                        <a:rPr lang="en-US" sz="1000" baseline="0" dirty="0" smtClean="0">
                          <a:latin typeface="Comic Sans MS" pitchFamily="66" charset="0"/>
                        </a:rPr>
                        <a:t>  158</a:t>
                      </a:r>
                    </a:p>
                    <a:p>
                      <a:endParaRPr lang="en-US" sz="1000" baseline="0" dirty="0" smtClean="0">
                        <a:latin typeface="Comic Sans MS" pitchFamily="66" charset="0"/>
                      </a:endParaRPr>
                    </a:p>
                    <a:p>
                      <a:r>
                        <a:rPr lang="en-US" sz="1000" baseline="0" dirty="0" smtClean="0">
                          <a:latin typeface="Comic Sans MS" pitchFamily="66" charset="0"/>
                        </a:rPr>
                        <a:t>b).  169</a:t>
                      </a:r>
                    </a:p>
                    <a:p>
                      <a:endParaRPr lang="en-US" sz="1000" baseline="0" dirty="0" smtClean="0">
                        <a:latin typeface="Comic Sans MS" pitchFamily="66" charset="0"/>
                      </a:endParaRPr>
                    </a:p>
                    <a:p>
                      <a:r>
                        <a:rPr lang="en-US" sz="1000" baseline="0" dirty="0" smtClean="0">
                          <a:latin typeface="Comic Sans MS" pitchFamily="66" charset="0"/>
                        </a:rPr>
                        <a:t>c).  180</a:t>
                      </a:r>
                    </a:p>
                    <a:p>
                      <a:endParaRPr lang="en-US" sz="1000" baseline="0" dirty="0" smtClean="0">
                        <a:latin typeface="Comic Sans MS" pitchFamily="66" charset="0"/>
                      </a:endParaRPr>
                    </a:p>
                    <a:p>
                      <a:r>
                        <a:rPr lang="en-US" sz="1000" baseline="0" dirty="0" smtClean="0">
                          <a:latin typeface="Comic Sans MS" pitchFamily="66" charset="0"/>
                        </a:rPr>
                        <a:t>d).  179</a:t>
                      </a:r>
                      <a:endParaRPr lang="en-US" sz="1000" dirty="0">
                        <a:latin typeface="Comic Sans MS" pitchFamily="66" charset="0"/>
                      </a:endParaRPr>
                    </a:p>
                  </a:txBody>
                  <a:tcPr/>
                </a:tc>
                <a:tc>
                  <a:txBody>
                    <a:bodyPr/>
                    <a:lstStyle/>
                    <a:p>
                      <a:r>
                        <a:rPr lang="en-US" sz="1000" dirty="0" smtClean="0">
                          <a:latin typeface="Comic Sans MS" pitchFamily="66" charset="0"/>
                        </a:rPr>
                        <a:t>4.  Solve to find the difference:</a:t>
                      </a:r>
                    </a:p>
                    <a:p>
                      <a:pPr algn="ctr"/>
                      <a:r>
                        <a:rPr lang="en-US" sz="1000" dirty="0" smtClean="0">
                          <a:latin typeface="Comic Sans MS" pitchFamily="66" charset="0"/>
                        </a:rPr>
                        <a:t>     808,425 – 456,569 = _____________</a:t>
                      </a:r>
                      <a:endParaRPr lang="en-US" sz="1000" dirty="0">
                        <a:latin typeface="Comic Sans MS" pitchFamily="66" charset="0"/>
                      </a:endParaRPr>
                    </a:p>
                  </a:txBody>
                  <a:tcPr/>
                </a:tc>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284870271"/>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000" dirty="0" smtClean="0">
                          <a:latin typeface="Comic Sans MS" pitchFamily="66" charset="0"/>
                        </a:rPr>
                        <a:t>1.  Dylan has 9 video games and Robert has 54.  How many</a:t>
                      </a:r>
                      <a:r>
                        <a:rPr lang="en-US" sz="1000" baseline="0" dirty="0" smtClean="0">
                          <a:latin typeface="Comic Sans MS" pitchFamily="66" charset="0"/>
                        </a:rPr>
                        <a:t> times more video games does Robert have than Dylan?</a:t>
                      </a:r>
                      <a:endParaRPr lang="en-US" sz="1000" dirty="0">
                        <a:latin typeface="Comic Sans MS" pitchFamily="66" charset="0"/>
                      </a:endParaRPr>
                    </a:p>
                  </a:txBody>
                  <a:tcPr/>
                </a:tc>
                <a:tc>
                  <a:txBody>
                    <a:bodyPr/>
                    <a:lstStyle/>
                    <a:p>
                      <a:r>
                        <a:rPr lang="en-US" sz="1000" dirty="0" smtClean="0">
                          <a:latin typeface="Comic Sans MS" pitchFamily="66" charset="0"/>
                        </a:rPr>
                        <a:t>2.  Write the</a:t>
                      </a:r>
                      <a:r>
                        <a:rPr lang="en-US" sz="1000" baseline="0" dirty="0" smtClean="0">
                          <a:latin typeface="Comic Sans MS" pitchFamily="66" charset="0"/>
                        </a:rPr>
                        <a:t> numbers in order from greatest to least:  67,989;  76,898;  64,623;  74,123;  73,673;  76,988;  65,123;  66,455</a:t>
                      </a:r>
                      <a:endParaRPr lang="en-US" sz="1000" dirty="0">
                        <a:latin typeface="Comic Sans MS" pitchFamily="66" charset="0"/>
                      </a:endParaRPr>
                    </a:p>
                  </a:txBody>
                  <a:tcPr/>
                </a:tc>
              </a:tr>
              <a:tr h="2008185">
                <a:tc>
                  <a:txBody>
                    <a:bodyPr/>
                    <a:lstStyle/>
                    <a:p>
                      <a:r>
                        <a:rPr lang="en-US" sz="1000" dirty="0" smtClean="0">
                          <a:latin typeface="Comic Sans MS" pitchFamily="66" charset="0"/>
                        </a:rPr>
                        <a:t>3.  Multiply to find the product:  62 x 30 =</a:t>
                      </a:r>
                      <a:endParaRPr lang="en-US" sz="1000" dirty="0">
                        <a:latin typeface="Comic Sans MS" pitchFamily="66" charset="0"/>
                      </a:endParaRPr>
                    </a:p>
                  </a:txBody>
                  <a:tcPr/>
                </a:tc>
                <a:tc>
                  <a:txBody>
                    <a:bodyPr/>
                    <a:lstStyle/>
                    <a:p>
                      <a:r>
                        <a:rPr lang="en-US" sz="1000" dirty="0" smtClean="0">
                          <a:latin typeface="Comic Sans MS" pitchFamily="66" charset="0"/>
                        </a:rPr>
                        <a:t>4.  Ms. Jones has 32</a:t>
                      </a:r>
                      <a:r>
                        <a:rPr lang="en-US" sz="1000" baseline="0" dirty="0" smtClean="0">
                          <a:latin typeface="Comic Sans MS" pitchFamily="66" charset="0"/>
                        </a:rPr>
                        <a:t> students in her class.  Each student shows up on the first day of school with four red folders.  Write an equation that represents how many red folders Ms. Jones will collect.  Solve to find the answer.</a:t>
                      </a:r>
                      <a:endParaRPr lang="en-US" sz="1000" dirty="0">
                        <a:latin typeface="Comic Sans MS" pitchFamily="66" charset="0"/>
                      </a:endParaRPr>
                    </a:p>
                  </a:txBody>
                  <a:tcPr/>
                </a:tc>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1568</TotalTime>
  <Words>480</Words>
  <Application>Microsoft Office PowerPoint</Application>
  <PresentationFormat>Custom</PresentationFormat>
  <Paragraphs>38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ADGER, ASHLEY</cp:lastModifiedBy>
  <cp:revision>10</cp:revision>
  <cp:lastPrinted>2014-10-22T17:53:54Z</cp:lastPrinted>
  <dcterms:created xsi:type="dcterms:W3CDTF">2014-06-18T14:42:29Z</dcterms:created>
  <dcterms:modified xsi:type="dcterms:W3CDTF">2016-09-22T11:59:24Z</dcterms:modified>
</cp:coreProperties>
</file>