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</p:sldIdLst>
  <p:sldSz cx="7543800" cy="9829800"/>
  <p:notesSz cx="6950075" cy="9236075"/>
  <p:defaultTextStyle>
    <a:defPPr>
      <a:defRPr lang="en-US"/>
    </a:defPPr>
    <a:lvl1pPr marL="0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6382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2764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89146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85528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1910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78292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74674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71056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6">
          <p15:clr>
            <a:srgbClr val="A4A3A4"/>
          </p15:clr>
        </p15:guide>
        <p15:guide id="2" pos="23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978" y="120"/>
      </p:cViewPr>
      <p:guideLst>
        <p:guide orient="horz" pos="3096"/>
        <p:guide pos="23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5785" y="3053611"/>
            <a:ext cx="6412230" cy="2107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1570" y="5570220"/>
            <a:ext cx="5280660" cy="25120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6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2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9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5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1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8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74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71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78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62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909" y="6316557"/>
            <a:ext cx="6412230" cy="1952308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909" y="4166290"/>
            <a:ext cx="6412230" cy="2150268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63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27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8914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8552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191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782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746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7105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776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7190" y="2293622"/>
            <a:ext cx="3331845" cy="64872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34765" y="2293622"/>
            <a:ext cx="3331845" cy="64872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4/25/2016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7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191" y="2200328"/>
            <a:ext cx="3333155" cy="91699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382" indent="0">
              <a:buNone/>
              <a:defRPr sz="2200" b="1"/>
            </a:lvl2pPr>
            <a:lvl3pPr marL="992764" indent="0">
              <a:buNone/>
              <a:defRPr sz="2000" b="1"/>
            </a:lvl3pPr>
            <a:lvl4pPr marL="1489146" indent="0">
              <a:buNone/>
              <a:defRPr sz="1700" b="1"/>
            </a:lvl4pPr>
            <a:lvl5pPr marL="1985528" indent="0">
              <a:buNone/>
              <a:defRPr sz="1700" b="1"/>
            </a:lvl5pPr>
            <a:lvl6pPr marL="2481910" indent="0">
              <a:buNone/>
              <a:defRPr sz="1700" b="1"/>
            </a:lvl6pPr>
            <a:lvl7pPr marL="2978292" indent="0">
              <a:buNone/>
              <a:defRPr sz="1700" b="1"/>
            </a:lvl7pPr>
            <a:lvl8pPr marL="3474674" indent="0">
              <a:buNone/>
              <a:defRPr sz="1700" b="1"/>
            </a:lvl8pPr>
            <a:lvl9pPr marL="3971056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191" y="3117320"/>
            <a:ext cx="3333155" cy="566351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32147" y="2200328"/>
            <a:ext cx="3334464" cy="91699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382" indent="0">
              <a:buNone/>
              <a:defRPr sz="2200" b="1"/>
            </a:lvl2pPr>
            <a:lvl3pPr marL="992764" indent="0">
              <a:buNone/>
              <a:defRPr sz="2000" b="1"/>
            </a:lvl3pPr>
            <a:lvl4pPr marL="1489146" indent="0">
              <a:buNone/>
              <a:defRPr sz="1700" b="1"/>
            </a:lvl4pPr>
            <a:lvl5pPr marL="1985528" indent="0">
              <a:buNone/>
              <a:defRPr sz="1700" b="1"/>
            </a:lvl5pPr>
            <a:lvl6pPr marL="2481910" indent="0">
              <a:buNone/>
              <a:defRPr sz="1700" b="1"/>
            </a:lvl6pPr>
            <a:lvl7pPr marL="2978292" indent="0">
              <a:buNone/>
              <a:defRPr sz="1700" b="1"/>
            </a:lvl7pPr>
            <a:lvl8pPr marL="3474674" indent="0">
              <a:buNone/>
              <a:defRPr sz="1700" b="1"/>
            </a:lvl8pPr>
            <a:lvl9pPr marL="3971056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32147" y="3117320"/>
            <a:ext cx="3334464" cy="566351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4/25/2016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03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4/25/2016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185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4/25/2016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548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190" y="391372"/>
            <a:ext cx="2481859" cy="166560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9416" y="391373"/>
            <a:ext cx="4217194" cy="8389462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7190" y="2056978"/>
            <a:ext cx="2481859" cy="6723857"/>
          </a:xfrm>
        </p:spPr>
        <p:txBody>
          <a:bodyPr/>
          <a:lstStyle>
            <a:lvl1pPr marL="0" indent="0">
              <a:buNone/>
              <a:defRPr sz="1500"/>
            </a:lvl1pPr>
            <a:lvl2pPr marL="496382" indent="0">
              <a:buNone/>
              <a:defRPr sz="1300"/>
            </a:lvl2pPr>
            <a:lvl3pPr marL="992764" indent="0">
              <a:buNone/>
              <a:defRPr sz="1100"/>
            </a:lvl3pPr>
            <a:lvl4pPr marL="1489146" indent="0">
              <a:buNone/>
              <a:defRPr sz="1000"/>
            </a:lvl4pPr>
            <a:lvl5pPr marL="1985528" indent="0">
              <a:buNone/>
              <a:defRPr sz="1000"/>
            </a:lvl5pPr>
            <a:lvl6pPr marL="2481910" indent="0">
              <a:buNone/>
              <a:defRPr sz="1000"/>
            </a:lvl6pPr>
            <a:lvl7pPr marL="2978292" indent="0">
              <a:buNone/>
              <a:defRPr sz="1000"/>
            </a:lvl7pPr>
            <a:lvl8pPr marL="3474674" indent="0">
              <a:buNone/>
              <a:defRPr sz="1000"/>
            </a:lvl8pPr>
            <a:lvl9pPr marL="397105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4/25/2016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562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638" y="6880860"/>
            <a:ext cx="4526280" cy="81232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78638" y="878310"/>
            <a:ext cx="4526280" cy="5897880"/>
          </a:xfrm>
        </p:spPr>
        <p:txBody>
          <a:bodyPr/>
          <a:lstStyle>
            <a:lvl1pPr marL="0" indent="0">
              <a:buNone/>
              <a:defRPr sz="3500"/>
            </a:lvl1pPr>
            <a:lvl2pPr marL="496382" indent="0">
              <a:buNone/>
              <a:defRPr sz="3000"/>
            </a:lvl2pPr>
            <a:lvl3pPr marL="992764" indent="0">
              <a:buNone/>
              <a:defRPr sz="2600"/>
            </a:lvl3pPr>
            <a:lvl4pPr marL="1489146" indent="0">
              <a:buNone/>
              <a:defRPr sz="2200"/>
            </a:lvl4pPr>
            <a:lvl5pPr marL="1985528" indent="0">
              <a:buNone/>
              <a:defRPr sz="2200"/>
            </a:lvl5pPr>
            <a:lvl6pPr marL="2481910" indent="0">
              <a:buNone/>
              <a:defRPr sz="2200"/>
            </a:lvl6pPr>
            <a:lvl7pPr marL="2978292" indent="0">
              <a:buNone/>
              <a:defRPr sz="2200"/>
            </a:lvl7pPr>
            <a:lvl8pPr marL="3474674" indent="0">
              <a:buNone/>
              <a:defRPr sz="2200"/>
            </a:lvl8pPr>
            <a:lvl9pPr marL="3971056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8638" y="7693185"/>
            <a:ext cx="4526280" cy="1153635"/>
          </a:xfrm>
        </p:spPr>
        <p:txBody>
          <a:bodyPr/>
          <a:lstStyle>
            <a:lvl1pPr marL="0" indent="0">
              <a:buNone/>
              <a:defRPr sz="1500"/>
            </a:lvl1pPr>
            <a:lvl2pPr marL="496382" indent="0">
              <a:buNone/>
              <a:defRPr sz="1300"/>
            </a:lvl2pPr>
            <a:lvl3pPr marL="992764" indent="0">
              <a:buNone/>
              <a:defRPr sz="1100"/>
            </a:lvl3pPr>
            <a:lvl4pPr marL="1489146" indent="0">
              <a:buNone/>
              <a:defRPr sz="1000"/>
            </a:lvl4pPr>
            <a:lvl5pPr marL="1985528" indent="0">
              <a:buNone/>
              <a:defRPr sz="1000"/>
            </a:lvl5pPr>
            <a:lvl6pPr marL="2481910" indent="0">
              <a:buNone/>
              <a:defRPr sz="1000"/>
            </a:lvl6pPr>
            <a:lvl7pPr marL="2978292" indent="0">
              <a:buNone/>
              <a:defRPr sz="1000"/>
            </a:lvl7pPr>
            <a:lvl8pPr marL="3474674" indent="0">
              <a:buNone/>
              <a:defRPr sz="1000"/>
            </a:lvl8pPr>
            <a:lvl9pPr marL="397105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4/25/2016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567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17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69255" y="393650"/>
            <a:ext cx="1697355" cy="838718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7190" y="393650"/>
            <a:ext cx="4966335" cy="838718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93DD-1ADC-4EF8-806C-0A01CCBE6D82}" type="datetimeFigureOut">
              <a:rPr lang="en-US" smtClean="0"/>
              <a:pPr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58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7190" y="393648"/>
            <a:ext cx="6789420" cy="1638300"/>
          </a:xfrm>
          <a:prstGeom prst="rect">
            <a:avLst/>
          </a:prstGeom>
        </p:spPr>
        <p:txBody>
          <a:bodyPr vert="horz" lIns="99276" tIns="49638" rIns="99276" bIns="4963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190" y="2293622"/>
            <a:ext cx="6789420" cy="6487213"/>
          </a:xfrm>
          <a:prstGeom prst="rect">
            <a:avLst/>
          </a:prstGeom>
        </p:spPr>
        <p:txBody>
          <a:bodyPr vert="horz" lIns="99276" tIns="49638" rIns="99276" bIns="4963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190" y="9110770"/>
            <a:ext cx="1760220" cy="523345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93DD-1ADC-4EF8-806C-0A01CCBE6D82}" type="datetimeFigureOut">
              <a:rPr lang="en-US" smtClean="0"/>
              <a:pPr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7465" y="9110770"/>
            <a:ext cx="2388870" cy="523345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6390" y="9110770"/>
            <a:ext cx="1760220" cy="523345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26CAB-122C-438B-B4E5-D9999C72A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711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2764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287" indent="-372287" algn="l" defTabSz="992764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6621" indent="-310239" algn="l" defTabSz="992764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0955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7337" indent="-248191" algn="l" defTabSz="992764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3719" indent="-248191" algn="l" defTabSz="992764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0101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26483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22865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19247" indent="-248191" algn="l" defTabSz="99276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6382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2764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89146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85528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1910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8292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74674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71056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700" y="-196860"/>
            <a:ext cx="8001000" cy="1002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180003"/>
              </p:ext>
            </p:extLst>
          </p:nvPr>
        </p:nvGraphicFramePr>
        <p:xfrm>
          <a:off x="419100" y="1181100"/>
          <a:ext cx="6705600" cy="3886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352800"/>
              </a:tblGrid>
              <a:tr h="1943100">
                <a:tc>
                  <a:txBody>
                    <a:bodyPr/>
                    <a:lstStyle/>
                    <a:p>
                      <a:pPr marL="0" marR="0" indent="0" algn="l" defTabSz="9927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1)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The students in Mrs. Smith’s class kept a record of the number of pages they read in their books during spring break.  There were 3 students that read 28 pages, 4 students that read 19 pages, 1 student that read 34 pages and 5 students that read 29 pages.  Use this data to make a line plot.</a:t>
                      </a:r>
                    </a:p>
                    <a:p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2) Jason, Benny,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Dan and Sam each bought 640 baseball cards which come in packs of 20, How many packs of baseball cards do they have in all?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194310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3) Multiply to find the product:  49 </a:t>
                      </a:r>
                      <a:r>
                        <a:rPr lang="en-US" sz="1000" dirty="0" err="1" smtClean="0">
                          <a:latin typeface="Comic Sans MS" pitchFamily="66" charset="0"/>
                        </a:rPr>
                        <a:t>x</a:t>
                      </a:r>
                      <a:r>
                        <a:rPr lang="en-US" sz="1000" dirty="0" smtClean="0">
                          <a:latin typeface="Comic Sans MS" pitchFamily="66" charset="0"/>
                        </a:rPr>
                        <a:t> 64 = </a:t>
                      </a:r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4) Plot and label points to show locations of 8/10 and 0.4 on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a number line.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372100" y="419100"/>
            <a:ext cx="1752600" cy="381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 smtClean="0">
                <a:latin typeface="Comic Sans MS" pitchFamily="66" charset="0"/>
              </a:rPr>
              <a:t>Week 28</a:t>
            </a:r>
            <a:endParaRPr lang="en-US" sz="2500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" y="41910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Name ____________________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19100" y="81921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1</a:t>
            </a:r>
            <a:endParaRPr lang="en-US" sz="1600" b="1" dirty="0">
              <a:latin typeface="Comic Sans MS" pitchFamily="66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336541"/>
              </p:ext>
            </p:extLst>
          </p:nvPr>
        </p:nvGraphicFramePr>
        <p:xfrm>
          <a:off x="427383" y="5524500"/>
          <a:ext cx="7078317" cy="3886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725517"/>
              </a:tblGrid>
              <a:tr h="194310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1) Henry and his friends played miniature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golf.  Their scores are shown below.  Make a line plot using the list below:</a:t>
                      </a:r>
                    </a:p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               43, 56, 70, 48,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46, 42, 43, 43, 56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2) Use the symbols &lt;, &gt;, or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= to compare the decimals </a:t>
                      </a:r>
                    </a:p>
                    <a:p>
                      <a:r>
                        <a:rPr lang="en-US" sz="1000" baseline="0" dirty="0" smtClean="0">
                          <a:latin typeface="Comic Sans MS" pitchFamily="66" charset="0"/>
                        </a:rPr>
                        <a:t>below.</a:t>
                      </a:r>
                    </a:p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                        0.07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______ .1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194310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3) Find two equivalent fractions to the fraction 3/5.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4) There are 118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rose bushes currently in the park.  The park gardeners will plant 117 more rose bushes today.  </a:t>
                      </a:r>
                    </a:p>
                    <a:p>
                      <a:r>
                        <a:rPr lang="en-US" sz="1000" baseline="0" dirty="0" smtClean="0">
                          <a:latin typeface="Comic Sans MS" pitchFamily="66" charset="0"/>
                        </a:rPr>
                        <a:t>How many more rose bushes will they need to plant to</a:t>
                      </a:r>
                    </a:p>
                    <a:p>
                      <a:r>
                        <a:rPr lang="en-US" sz="1000" baseline="0" dirty="0" smtClean="0">
                          <a:latin typeface="Comic Sans MS" pitchFamily="66" charset="0"/>
                        </a:rPr>
                        <a:t>reach their goal of 500?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427383" y="516261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2</a:t>
            </a:r>
            <a:endParaRPr lang="en-US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832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700" y="-196860"/>
            <a:ext cx="8001000" cy="1002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345082"/>
              </p:ext>
            </p:extLst>
          </p:nvPr>
        </p:nvGraphicFramePr>
        <p:xfrm>
          <a:off x="419100" y="800100"/>
          <a:ext cx="6705600" cy="4016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352800"/>
              </a:tblGrid>
              <a:tr h="2008185">
                <a:tc>
                  <a:txBody>
                    <a:bodyPr/>
                    <a:lstStyle/>
                    <a:p>
                      <a:pPr marL="228600" indent="-228600">
                        <a:buAutoNum type="arabicParenR"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Write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the decimal 0.08 as a fraction in simplest form.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2) A beach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store sold 567 bottles of sunscreen last week.  How many bottles on average were sold each day?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2008185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3) Write a number with a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2 </a:t>
                      </a:r>
                      <a:r>
                        <a:rPr lang="en-US" sz="1000" dirty="0" smtClean="0">
                          <a:latin typeface="Comic Sans MS" pitchFamily="66" charset="0"/>
                        </a:rPr>
                        <a:t>in the hundredths place, 7 in the tens place, 4 in the hundreds place, 1 in the tenths place, and 8 in the ones place.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4) Is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the shape below a quadrilateral?  How do you know?</a:t>
                      </a:r>
                    </a:p>
                    <a:p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endParaRPr lang="en-US" sz="1000" dirty="0" smtClean="0">
                        <a:latin typeface="Comic Sans MS" pitchFamily="66" charset="0"/>
                      </a:endParaRPr>
                    </a:p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 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419100" y="41910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3</a:t>
            </a:r>
            <a:endParaRPr lang="en-US" sz="1600" b="1" dirty="0">
              <a:latin typeface="Comic Sans MS" pitchFamily="66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755517"/>
              </p:ext>
            </p:extLst>
          </p:nvPr>
        </p:nvGraphicFramePr>
        <p:xfrm>
          <a:off x="419100" y="5318130"/>
          <a:ext cx="6705600" cy="4016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/>
                <a:gridCol w="3352800"/>
              </a:tblGrid>
              <a:tr h="2008185">
                <a:tc>
                  <a:txBody>
                    <a:bodyPr/>
                    <a:lstStyle/>
                    <a:p>
                      <a:pPr marL="228600" indent="-228600">
                        <a:buNone/>
                      </a:pPr>
                      <a:r>
                        <a:rPr lang="en-US" sz="1000" dirty="0" smtClean="0">
                          <a:latin typeface="Comic Sans MS" pitchFamily="66" charset="0"/>
                        </a:rPr>
                        <a:t>1) How can you classify the shape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below?  Write all of the names that apply.</a:t>
                      </a:r>
                    </a:p>
                    <a:p>
                      <a:pPr marL="228600" indent="-228600">
                        <a:buNone/>
                      </a:pPr>
                      <a:endParaRPr lang="en-US" sz="1000" baseline="0" dirty="0" smtClean="0">
                        <a:latin typeface="Comic Sans MS" pitchFamily="66" charset="0"/>
                      </a:endParaRPr>
                    </a:p>
                    <a:p>
                      <a:pPr marL="228600" indent="-228600">
                        <a:buNone/>
                      </a:pPr>
                      <a:endParaRPr lang="en-US" sz="1000" baseline="0" dirty="0" smtClean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2) Turn 4/10 into a decimal.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2008185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3) There are 87 students in 4</a:t>
                      </a:r>
                      <a:r>
                        <a:rPr lang="en-US" sz="10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000" dirty="0" smtClean="0">
                          <a:latin typeface="Comic Sans MS" pitchFamily="66" charset="0"/>
                        </a:rPr>
                        <a:t> grade.  Each student will get 25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pencils.  How many pencils will the teachers have to give out?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mic Sans MS" pitchFamily="66" charset="0"/>
                        </a:rPr>
                        <a:t>4) Draw a hexagon below.  How many</a:t>
                      </a:r>
                      <a:r>
                        <a:rPr lang="en-US" sz="1000" baseline="0" dirty="0" smtClean="0">
                          <a:latin typeface="Comic Sans MS" pitchFamily="66" charset="0"/>
                        </a:rPr>
                        <a:t> vertices and how many sides does a hexagon have?</a:t>
                      </a:r>
                      <a:endParaRPr lang="en-US" sz="1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Rounded Rectangle 14"/>
          <p:cNvSpPr/>
          <p:nvPr/>
        </p:nvSpPr>
        <p:spPr>
          <a:xfrm>
            <a:off x="419100" y="4937130"/>
            <a:ext cx="914400" cy="28569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Day 4</a:t>
            </a:r>
            <a:endParaRPr lang="en-US" sz="1600" b="1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14500" y="5753100"/>
            <a:ext cx="533400" cy="533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/>
          <p:cNvSpPr/>
          <p:nvPr/>
        </p:nvSpPr>
        <p:spPr>
          <a:xfrm>
            <a:off x="4914900" y="3162300"/>
            <a:ext cx="990600" cy="381000"/>
          </a:xfrm>
          <a:prstGeom prst="parallelogram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0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1497</TotalTime>
  <Words>414</Words>
  <Application>Microsoft Office PowerPoint</Application>
  <PresentationFormat>Custom</PresentationFormat>
  <Paragraphs>30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Comic Sans MS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ADGER, ASHLEY</cp:lastModifiedBy>
  <cp:revision>37</cp:revision>
  <cp:lastPrinted>2016-04-25T12:14:49Z</cp:lastPrinted>
  <dcterms:created xsi:type="dcterms:W3CDTF">2015-04-06T01:48:27Z</dcterms:created>
  <dcterms:modified xsi:type="dcterms:W3CDTF">2016-04-25T12:57:40Z</dcterms:modified>
</cp:coreProperties>
</file>