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Lst>
  <p:sldSz cx="7543800" cy="9829800"/>
  <p:notesSz cx="6858000" cy="92964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p15:clr>
            <a:srgbClr val="A4A3A4"/>
          </p15:clr>
        </p15:guide>
        <p15:guide id="2" pos="23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70" autoAdjust="0"/>
    <p:restoredTop sz="94660"/>
  </p:normalViewPr>
  <p:slideViewPr>
    <p:cSldViewPr>
      <p:cViewPr>
        <p:scale>
          <a:sx n="100" d="100"/>
          <a:sy n="100" d="100"/>
        </p:scale>
        <p:origin x="960" y="198"/>
      </p:cViewPr>
      <p:guideLst>
        <p:guide orient="horz" pos="3096"/>
        <p:guide pos="2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785" y="3053611"/>
            <a:ext cx="6412230" cy="2107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131570" y="5570220"/>
            <a:ext cx="5280660" cy="251206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0997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56646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909" y="6316557"/>
            <a:ext cx="6412230" cy="1952308"/>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95909" y="4166290"/>
            <a:ext cx="6412230" cy="2150268"/>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D93DD-1ADC-4EF8-806C-0A01CCBE6D82}"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80977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190"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34765"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D93DD-1ADC-4EF8-806C-0A01CCBE6D82}" type="datetimeFigureOut">
              <a:rPr lang="en-US" smtClean="0"/>
              <a:pPr/>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31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77191" y="2200328"/>
            <a:ext cx="3333155"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77191" y="3117320"/>
            <a:ext cx="3333155"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832147" y="2200328"/>
            <a:ext cx="3334464"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832147" y="3117320"/>
            <a:ext cx="3334464"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D93DD-1ADC-4EF8-806C-0A01CCBE6D82}" type="datetimeFigureOut">
              <a:rPr lang="en-US" smtClean="0"/>
              <a:pPr/>
              <a:t>3/25/2016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9983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D93DD-1ADC-4EF8-806C-0A01CCBE6D82}" type="datetimeFigureOut">
              <a:rPr lang="en-US" smtClean="0"/>
              <a:pPr/>
              <a:t>3/25/2016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106418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D93DD-1ADC-4EF8-806C-0A01CCBE6D82}" type="datetimeFigureOut">
              <a:rPr lang="en-US" smtClean="0"/>
              <a:pPr/>
              <a:t>3/25/2016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877548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7190" y="391372"/>
            <a:ext cx="2481859" cy="166560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949416" y="391373"/>
            <a:ext cx="4217194" cy="8389462"/>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77190" y="2056978"/>
            <a:ext cx="2481859" cy="6723857"/>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pPr/>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902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8638" y="6880860"/>
            <a:ext cx="4526280" cy="812325"/>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78638" y="878310"/>
            <a:ext cx="4526280" cy="589788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a:p>
        </p:txBody>
      </p:sp>
      <p:sp>
        <p:nvSpPr>
          <p:cNvPr id="4" name="Text Placeholder 3"/>
          <p:cNvSpPr>
            <a:spLocks noGrp="1"/>
          </p:cNvSpPr>
          <p:nvPr>
            <p:ph type="body" sz="half" idx="2"/>
          </p:nvPr>
        </p:nvSpPr>
        <p:spPr>
          <a:xfrm>
            <a:off x="1478638" y="7693185"/>
            <a:ext cx="4526280" cy="1153635"/>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pPr/>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78956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45871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9255" y="393650"/>
            <a:ext cx="1697355" cy="83871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190" y="393650"/>
            <a:ext cx="4966335" cy="83871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2595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93648"/>
            <a:ext cx="6789420" cy="16383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77190" y="2293622"/>
            <a:ext cx="6789420" cy="6487213"/>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77190" y="9110770"/>
            <a:ext cx="1760220" cy="523345"/>
          </a:xfrm>
          <a:prstGeom prst="rect">
            <a:avLst/>
          </a:prstGeom>
        </p:spPr>
        <p:txBody>
          <a:bodyPr vert="horz" lIns="99276" tIns="49638" rIns="99276" bIns="49638" rtlCol="0" anchor="ctr"/>
          <a:lstStyle>
            <a:lvl1pPr algn="l">
              <a:defRPr sz="1300">
                <a:solidFill>
                  <a:schemeClr val="tx1">
                    <a:tint val="75000"/>
                  </a:schemeClr>
                </a:solidFill>
              </a:defRPr>
            </a:lvl1pPr>
          </a:lstStyle>
          <a:p>
            <a:fld id="{EF8D93DD-1ADC-4EF8-806C-0A01CCBE6D82}" type="datetimeFigureOut">
              <a:rPr lang="en-US" smtClean="0"/>
              <a:pPr/>
              <a:t>3/25/2016</a:t>
            </a:fld>
            <a:endParaRPr lang="en-US"/>
          </a:p>
        </p:txBody>
      </p:sp>
      <p:sp>
        <p:nvSpPr>
          <p:cNvPr id="5" name="Footer Placeholder 4"/>
          <p:cNvSpPr>
            <a:spLocks noGrp="1"/>
          </p:cNvSpPr>
          <p:nvPr>
            <p:ph type="ftr" sz="quarter" idx="3"/>
          </p:nvPr>
        </p:nvSpPr>
        <p:spPr>
          <a:xfrm>
            <a:off x="2577465" y="9110770"/>
            <a:ext cx="2388870" cy="523345"/>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06390" y="9110770"/>
            <a:ext cx="1760220" cy="523345"/>
          </a:xfrm>
          <a:prstGeom prst="rect">
            <a:avLst/>
          </a:prstGeom>
        </p:spPr>
        <p:txBody>
          <a:bodyPr vert="horz" lIns="99276" tIns="49638" rIns="99276" bIns="49638" rtlCol="0" anchor="ctr"/>
          <a:lstStyle>
            <a:lvl1pPr algn="r">
              <a:defRPr sz="1300">
                <a:solidFill>
                  <a:schemeClr val="tx1">
                    <a:tint val="75000"/>
                  </a:schemeClr>
                </a:solidFill>
              </a:defRPr>
            </a:lvl1pPr>
          </a:lstStyle>
          <a:p>
            <a:fld id="{4D226CAB-122C-438B-B4E5-D9999C72ADDE}" type="slidenum">
              <a:rPr lang="en-US" smtClean="0"/>
              <a:pPr/>
              <a:t>‹#›</a:t>
            </a:fld>
            <a:endParaRPr lang="en-US"/>
          </a:p>
        </p:txBody>
      </p:sp>
    </p:spTree>
    <p:extLst>
      <p:ext uri="{BB962C8B-B14F-4D97-AF65-F5344CB8AC3E}">
        <p14:creationId xmlns:p14="http://schemas.microsoft.com/office/powerpoint/2010/main" val="428471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663180003"/>
              </p:ext>
            </p:extLst>
          </p:nvPr>
        </p:nvGraphicFramePr>
        <p:xfrm>
          <a:off x="419100" y="11811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pPr marL="0" marR="0" indent="0" algn="l" defTabSz="992764" rtl="0" eaLnBrk="1" fontAlgn="auto" latinLnBrk="0" hangingPunct="1">
                        <a:lnSpc>
                          <a:spcPct val="100000"/>
                        </a:lnSpc>
                        <a:spcBef>
                          <a:spcPts val="0"/>
                        </a:spcBef>
                        <a:spcAft>
                          <a:spcPts val="0"/>
                        </a:spcAft>
                        <a:buClrTx/>
                        <a:buSzTx/>
                        <a:buFontTx/>
                        <a:buNone/>
                        <a:tabLst/>
                        <a:defRPr/>
                      </a:pPr>
                      <a:r>
                        <a:rPr lang="en-US" sz="1000" dirty="0" smtClean="0">
                          <a:latin typeface="Comic Sans MS" pitchFamily="66" charset="0"/>
                        </a:rPr>
                        <a:t>1) Mr. Kenny wants</a:t>
                      </a:r>
                      <a:r>
                        <a:rPr lang="en-US" sz="1000" baseline="0" dirty="0" smtClean="0">
                          <a:latin typeface="Comic Sans MS" pitchFamily="66" charset="0"/>
                        </a:rPr>
                        <a:t> to divide 465 students into 3 equal groups.  Is this possible?  Show your thinking.</a:t>
                      </a:r>
                    </a:p>
                    <a:p>
                      <a:endParaRPr lang="en-US" sz="1000" dirty="0">
                        <a:latin typeface="Comic Sans MS" pitchFamily="66" charset="0"/>
                      </a:endParaRPr>
                    </a:p>
                  </a:txBody>
                  <a:tcPr/>
                </a:tc>
                <a:tc>
                  <a:txBody>
                    <a:bodyPr/>
                    <a:lstStyle/>
                    <a:p>
                      <a:r>
                        <a:rPr lang="en-US" sz="1000" dirty="0" smtClean="0">
                          <a:latin typeface="Comic Sans MS" pitchFamily="66" charset="0"/>
                        </a:rPr>
                        <a:t>2) Multiply to find the product:  6,839 </a:t>
                      </a:r>
                      <a:r>
                        <a:rPr lang="en-US" sz="1000" dirty="0" err="1" smtClean="0">
                          <a:latin typeface="Comic Sans MS" pitchFamily="66" charset="0"/>
                        </a:rPr>
                        <a:t>x</a:t>
                      </a:r>
                      <a:r>
                        <a:rPr lang="en-US" sz="1000" dirty="0" smtClean="0">
                          <a:latin typeface="Comic Sans MS" pitchFamily="66" charset="0"/>
                        </a:rPr>
                        <a:t> 7 = ______</a:t>
                      </a:r>
                      <a:endParaRPr lang="en-US" sz="1000" dirty="0">
                        <a:latin typeface="Comic Sans MS" pitchFamily="66" charset="0"/>
                      </a:endParaRPr>
                    </a:p>
                  </a:txBody>
                  <a:tcPr/>
                </a:tc>
              </a:tr>
              <a:tr h="1943100">
                <a:tc>
                  <a:txBody>
                    <a:bodyPr/>
                    <a:lstStyle/>
                    <a:p>
                      <a:r>
                        <a:rPr lang="en-US" sz="1000" dirty="0" smtClean="0">
                          <a:latin typeface="Comic Sans MS" pitchFamily="66" charset="0"/>
                        </a:rPr>
                        <a:t>3) Complete</a:t>
                      </a:r>
                      <a:r>
                        <a:rPr lang="en-US" sz="1000" baseline="0" dirty="0" smtClean="0">
                          <a:latin typeface="Comic Sans MS" pitchFamily="66" charset="0"/>
                        </a:rPr>
                        <a:t> the chart by labeling the place of each digit.</a:t>
                      </a:r>
                      <a:r>
                        <a:rPr lang="en-US" sz="1000" dirty="0" smtClean="0">
                          <a:latin typeface="Comic Sans MS" pitchFamily="66" charset="0"/>
                        </a:rPr>
                        <a:t> What is the value of the digit in the ten-thousands</a:t>
                      </a:r>
                      <a:r>
                        <a:rPr lang="en-US" sz="1000" baseline="0" dirty="0" smtClean="0">
                          <a:latin typeface="Comic Sans MS" pitchFamily="66" charset="0"/>
                        </a:rPr>
                        <a:t> place?</a:t>
                      </a:r>
                    </a:p>
                    <a:p>
                      <a:endParaRPr lang="en-US" sz="1000" dirty="0">
                        <a:latin typeface="Comic Sans MS" pitchFamily="66" charset="0"/>
                      </a:endParaRPr>
                    </a:p>
                  </a:txBody>
                  <a:tcPr/>
                </a:tc>
                <a:tc>
                  <a:txBody>
                    <a:bodyPr/>
                    <a:lstStyle/>
                    <a:p>
                      <a:r>
                        <a:rPr lang="en-US" sz="1000" dirty="0" smtClean="0">
                          <a:latin typeface="Comic Sans MS" pitchFamily="66" charset="0"/>
                        </a:rPr>
                        <a:t>4) Subtract</a:t>
                      </a:r>
                      <a:r>
                        <a:rPr lang="en-US" sz="1000" baseline="0" dirty="0" smtClean="0">
                          <a:latin typeface="Comic Sans MS" pitchFamily="66" charset="0"/>
                        </a:rPr>
                        <a:t> the fractions and simplify if possible:</a:t>
                      </a:r>
                    </a:p>
                    <a:p>
                      <a:r>
                        <a:rPr lang="en-US" sz="1000" baseline="0" dirty="0" smtClean="0">
                          <a:latin typeface="Comic Sans MS" pitchFamily="66" charset="0"/>
                        </a:rPr>
                        <a:t>       </a:t>
                      </a:r>
                    </a:p>
                    <a:p>
                      <a:r>
                        <a:rPr lang="en-US" sz="1000" baseline="0" dirty="0" smtClean="0">
                          <a:latin typeface="Comic Sans MS" pitchFamily="66" charset="0"/>
                        </a:rPr>
                        <a:t>               7  6/12  –  5  9/12 = ________</a:t>
                      </a:r>
                      <a:endParaRPr lang="en-US" sz="1000" dirty="0">
                        <a:latin typeface="Comic Sans MS" pitchFamily="66" charset="0"/>
                      </a:endParaRPr>
                    </a:p>
                  </a:txBody>
                  <a:tcPr/>
                </a:tc>
              </a:tr>
            </a:tbl>
          </a:graphicData>
        </a:graphic>
      </p:graphicFrame>
      <p:sp>
        <p:nvSpPr>
          <p:cNvPr id="5" name="Rounded Rectangle 4"/>
          <p:cNvSpPr/>
          <p:nvPr/>
        </p:nvSpPr>
        <p:spPr>
          <a:xfrm>
            <a:off x="5372100" y="419100"/>
            <a:ext cx="17526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500" dirty="0" smtClean="0">
                <a:latin typeface="Comic Sans MS" pitchFamily="66" charset="0"/>
              </a:rPr>
              <a:t>Week 25</a:t>
            </a:r>
            <a:endParaRPr lang="en-US" sz="2500" dirty="0">
              <a:latin typeface="Comic Sans MS" pitchFamily="66" charset="0"/>
            </a:endParaRPr>
          </a:p>
        </p:txBody>
      </p:sp>
      <p:sp>
        <p:nvSpPr>
          <p:cNvPr id="7" name="TextBox 6"/>
          <p:cNvSpPr txBox="1"/>
          <p:nvPr/>
        </p:nvSpPr>
        <p:spPr>
          <a:xfrm>
            <a:off x="342900" y="419100"/>
            <a:ext cx="4114800" cy="400110"/>
          </a:xfrm>
          <a:prstGeom prst="rect">
            <a:avLst/>
          </a:prstGeom>
          <a:noFill/>
        </p:spPr>
        <p:txBody>
          <a:bodyPr wrap="square" rtlCol="0">
            <a:spAutoFit/>
          </a:bodyPr>
          <a:lstStyle/>
          <a:p>
            <a:r>
              <a:rPr lang="en-US" dirty="0" smtClean="0">
                <a:latin typeface="Comic Sans MS" pitchFamily="66" charset="0"/>
              </a:rPr>
              <a:t>Name ____________________</a:t>
            </a:r>
            <a:endParaRPr lang="en-US" dirty="0">
              <a:latin typeface="Comic Sans MS" pitchFamily="66" charset="0"/>
            </a:endParaRPr>
          </a:p>
        </p:txBody>
      </p:sp>
      <p:sp>
        <p:nvSpPr>
          <p:cNvPr id="10" name="Rounded Rectangle 9"/>
          <p:cNvSpPr/>
          <p:nvPr/>
        </p:nvSpPr>
        <p:spPr>
          <a:xfrm>
            <a:off x="419100" y="8192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1</a:t>
            </a:r>
            <a:endParaRPr lang="en-US" sz="1600" b="1" dirty="0">
              <a:latin typeface="Comic Sans MS" pitchFamily="66"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1553336541"/>
              </p:ext>
            </p:extLst>
          </p:nvPr>
        </p:nvGraphicFramePr>
        <p:xfrm>
          <a:off x="427383" y="55245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r>
                        <a:rPr lang="en-US" sz="1000" dirty="0" smtClean="0">
                          <a:latin typeface="Comic Sans MS" pitchFamily="66" charset="0"/>
                        </a:rPr>
                        <a:t>1) Rename the fraction 60/100 as a fraction with a denominator of 10.</a:t>
                      </a:r>
                      <a:endParaRPr lang="en-US" sz="1000" dirty="0">
                        <a:latin typeface="Comic Sans MS" pitchFamily="66" charset="0"/>
                      </a:endParaRPr>
                    </a:p>
                  </a:txBody>
                  <a:tcPr/>
                </a:tc>
                <a:tc>
                  <a:txBody>
                    <a:bodyPr/>
                    <a:lstStyle/>
                    <a:p>
                      <a:r>
                        <a:rPr lang="en-US" sz="1000" dirty="0" smtClean="0">
                          <a:latin typeface="Comic Sans MS" pitchFamily="66" charset="0"/>
                        </a:rPr>
                        <a:t>2) Mrs.</a:t>
                      </a:r>
                      <a:r>
                        <a:rPr lang="en-US" sz="1000" baseline="0" dirty="0" smtClean="0">
                          <a:latin typeface="Comic Sans MS" pitchFamily="66" charset="0"/>
                        </a:rPr>
                        <a:t> Thompson has 28 students in her class.  Each student shows up on the first day of school with $136 for their school supplies.  Write an equation that represents how much money Mrs. Thompson collected on the first day of school.  Solve to find the answer.</a:t>
                      </a:r>
                      <a:endParaRPr lang="en-US" sz="1000" dirty="0">
                        <a:latin typeface="Comic Sans MS" pitchFamily="66" charset="0"/>
                      </a:endParaRPr>
                    </a:p>
                  </a:txBody>
                  <a:tcPr/>
                </a:tc>
              </a:tr>
              <a:tr h="1943100">
                <a:tc>
                  <a:txBody>
                    <a:bodyPr/>
                    <a:lstStyle/>
                    <a:p>
                      <a:r>
                        <a:rPr lang="en-US" sz="1000" dirty="0" smtClean="0">
                          <a:latin typeface="Comic Sans MS" pitchFamily="66" charset="0"/>
                        </a:rPr>
                        <a:t>3) Which place value would you use</a:t>
                      </a:r>
                      <a:r>
                        <a:rPr lang="en-US" sz="1000" baseline="0" dirty="0" smtClean="0">
                          <a:latin typeface="Comic Sans MS" pitchFamily="66" charset="0"/>
                        </a:rPr>
                        <a:t> to compare the numbers 18,365 and 18,462?</a:t>
                      </a:r>
                      <a:endParaRPr lang="en-US" sz="1000" dirty="0">
                        <a:latin typeface="Comic Sans MS" pitchFamily="66" charset="0"/>
                      </a:endParaRPr>
                    </a:p>
                  </a:txBody>
                  <a:tcPr/>
                </a:tc>
                <a:tc>
                  <a:txBody>
                    <a:bodyPr/>
                    <a:lstStyle/>
                    <a:p>
                      <a:r>
                        <a:rPr lang="en-US" sz="1000" dirty="0" smtClean="0">
                          <a:latin typeface="Comic Sans MS" pitchFamily="66" charset="0"/>
                        </a:rPr>
                        <a:t>4) For the school bake sale, Amy made</a:t>
                      </a:r>
                      <a:r>
                        <a:rPr lang="en-US" sz="1000" baseline="0" dirty="0" smtClean="0">
                          <a:latin typeface="Comic Sans MS" pitchFamily="66" charset="0"/>
                        </a:rPr>
                        <a:t> pastries.  She baked two dozen cupcakes and forty-eight cookies.  After the sale, she had 12 pastries to take home.  How many pastries did she sell?</a:t>
                      </a:r>
                      <a:endParaRPr lang="en-US" sz="1000" dirty="0">
                        <a:latin typeface="Comic Sans MS" pitchFamily="66" charset="0"/>
                      </a:endParaRPr>
                    </a:p>
                  </a:txBody>
                  <a:tcPr/>
                </a:tc>
              </a:tr>
            </a:tbl>
          </a:graphicData>
        </a:graphic>
      </p:graphicFrame>
      <p:sp>
        <p:nvSpPr>
          <p:cNvPr id="17" name="Rounded Rectangle 16"/>
          <p:cNvSpPr/>
          <p:nvPr/>
        </p:nvSpPr>
        <p:spPr>
          <a:xfrm>
            <a:off x="427383" y="51626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2</a:t>
            </a:r>
            <a:endParaRPr lang="en-US" sz="1600" b="1" dirty="0">
              <a:latin typeface="Comic Sans MS" pitchFamily="66" charset="0"/>
            </a:endParaRPr>
          </a:p>
        </p:txBody>
      </p:sp>
      <p:graphicFrame>
        <p:nvGraphicFramePr>
          <p:cNvPr id="9" name="Table 8"/>
          <p:cNvGraphicFramePr>
            <a:graphicFrameLocks noGrp="1"/>
          </p:cNvGraphicFramePr>
          <p:nvPr/>
        </p:nvGraphicFramePr>
        <p:xfrm>
          <a:off x="571500" y="3848100"/>
          <a:ext cx="3048000" cy="1097280"/>
        </p:xfrm>
        <a:graphic>
          <a:graphicData uri="http://schemas.openxmlformats.org/drawingml/2006/table">
            <a:tbl>
              <a:tblPr firstRow="1" bandRow="1">
                <a:tableStyleId>{D7AC3CCA-C797-4891-BE02-D94E43425B78}</a:tableStyleId>
              </a:tblPr>
              <a:tblGrid>
                <a:gridCol w="508000"/>
                <a:gridCol w="508000"/>
                <a:gridCol w="508000"/>
                <a:gridCol w="508000"/>
                <a:gridCol w="508000"/>
                <a:gridCol w="508000"/>
              </a:tblGrid>
              <a:tr h="7010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370840">
                <a:tc>
                  <a:txBody>
                    <a:bodyPr/>
                    <a:lstStyle/>
                    <a:p>
                      <a:r>
                        <a:rPr lang="en-US" dirty="0" smtClean="0"/>
                        <a:t>2</a:t>
                      </a:r>
                      <a:endParaRPr lang="en-US" dirty="0"/>
                    </a:p>
                  </a:txBody>
                  <a:tcPr/>
                </a:tc>
                <a:tc>
                  <a:txBody>
                    <a:bodyPr/>
                    <a:lstStyle/>
                    <a:p>
                      <a:r>
                        <a:rPr lang="en-US" dirty="0" smtClean="0"/>
                        <a:t>8</a:t>
                      </a:r>
                      <a:endParaRPr lang="en-US" dirty="0"/>
                    </a:p>
                  </a:txBody>
                  <a:tcPr/>
                </a:tc>
                <a:tc>
                  <a:txBody>
                    <a:bodyPr/>
                    <a:lstStyle/>
                    <a:p>
                      <a:r>
                        <a:rPr lang="en-US" dirty="0" smtClean="0"/>
                        <a:t>4</a:t>
                      </a:r>
                      <a:endParaRPr lang="en-US" dirty="0"/>
                    </a:p>
                  </a:txBody>
                  <a:tcPr/>
                </a:tc>
                <a:tc>
                  <a:txBody>
                    <a:bodyPr/>
                    <a:lstStyle/>
                    <a:p>
                      <a:r>
                        <a:rPr lang="en-US" dirty="0" smtClean="0"/>
                        <a:t>3</a:t>
                      </a:r>
                      <a:endParaRPr lang="en-US" dirty="0"/>
                    </a:p>
                  </a:txBody>
                  <a:tcPr/>
                </a:tc>
                <a:tc>
                  <a:txBody>
                    <a:bodyPr/>
                    <a:lstStyle/>
                    <a:p>
                      <a:r>
                        <a:rPr lang="en-US" dirty="0" smtClean="0"/>
                        <a:t>7</a:t>
                      </a:r>
                      <a:endParaRPr lang="en-US" dirty="0"/>
                    </a:p>
                  </a:txBody>
                  <a:tcPr/>
                </a:tc>
                <a:tc>
                  <a:txBody>
                    <a:bodyPr/>
                    <a:lstStyle/>
                    <a:p>
                      <a:r>
                        <a:rPr lang="en-US" dirty="0" smtClean="0"/>
                        <a:t>6</a:t>
                      </a:r>
                      <a:endParaRPr lang="en-US" dirty="0"/>
                    </a:p>
                  </a:txBody>
                  <a:tcPr/>
                </a:tc>
              </a:tr>
            </a:tbl>
          </a:graphicData>
        </a:graphic>
      </p:graphicFrame>
    </p:spTree>
    <p:extLst>
      <p:ext uri="{BB962C8B-B14F-4D97-AF65-F5344CB8AC3E}">
        <p14:creationId xmlns:p14="http://schemas.microsoft.com/office/powerpoint/2010/main" val="1422832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3131345082"/>
              </p:ext>
            </p:extLst>
          </p:nvPr>
        </p:nvGraphicFramePr>
        <p:xfrm>
          <a:off x="419100" y="80010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pPr marL="228600" indent="-228600">
                        <a:buNone/>
                      </a:pPr>
                      <a:r>
                        <a:rPr lang="en-US" sz="1000" dirty="0" smtClean="0">
                          <a:latin typeface="Comic Sans MS" pitchFamily="66" charset="0"/>
                        </a:rPr>
                        <a:t>1)</a:t>
                      </a:r>
                      <a:r>
                        <a:rPr lang="en-US" sz="1000" baseline="0" dirty="0" smtClean="0">
                          <a:latin typeface="Comic Sans MS" pitchFamily="66" charset="0"/>
                        </a:rPr>
                        <a:t> Michael bought 16 roses for his mother.  ¾ were red and the rest were white.  How many roses were white?</a:t>
                      </a:r>
                      <a:endParaRPr lang="en-US" sz="1000" dirty="0">
                        <a:latin typeface="Comic Sans MS" pitchFamily="66" charset="0"/>
                      </a:endParaRPr>
                    </a:p>
                  </a:txBody>
                  <a:tcPr/>
                </a:tc>
                <a:tc>
                  <a:txBody>
                    <a:bodyPr/>
                    <a:lstStyle/>
                    <a:p>
                      <a:r>
                        <a:rPr lang="en-US" sz="1000" dirty="0" smtClean="0">
                          <a:latin typeface="Comic Sans MS" pitchFamily="66" charset="0"/>
                        </a:rPr>
                        <a:t>2) Ben</a:t>
                      </a:r>
                      <a:r>
                        <a:rPr lang="en-US" sz="1000" baseline="0" dirty="0" smtClean="0">
                          <a:latin typeface="Comic Sans MS" pitchFamily="66" charset="0"/>
                        </a:rPr>
                        <a:t> has 148 trophies and he wants to put an equal number of trophies on 4 shelves.  How many trophies will he have on each shelf?</a:t>
                      </a:r>
                      <a:endParaRPr lang="en-US" sz="1000" dirty="0">
                        <a:latin typeface="Comic Sans MS" pitchFamily="66" charset="0"/>
                      </a:endParaRPr>
                    </a:p>
                  </a:txBody>
                  <a:tcPr/>
                </a:tc>
              </a:tr>
              <a:tr h="2008185">
                <a:tc>
                  <a:txBody>
                    <a:bodyPr/>
                    <a:lstStyle/>
                    <a:p>
                      <a:r>
                        <a:rPr lang="en-US" sz="1000" dirty="0" smtClean="0">
                          <a:latin typeface="Comic Sans MS" pitchFamily="66" charset="0"/>
                        </a:rPr>
                        <a:t>3) Find the missing addend:</a:t>
                      </a:r>
                      <a:r>
                        <a:rPr lang="en-US" sz="1000" baseline="0" dirty="0" smtClean="0">
                          <a:latin typeface="Comic Sans MS" pitchFamily="66" charset="0"/>
                        </a:rPr>
                        <a:t>  </a:t>
                      </a:r>
                    </a:p>
                    <a:p>
                      <a:r>
                        <a:rPr lang="en-US" sz="1000" baseline="0" dirty="0" smtClean="0">
                          <a:latin typeface="Comic Sans MS" pitchFamily="66" charset="0"/>
                        </a:rPr>
                        <a:t>                   5/5 + 2/5 + _____ = 2 2/5</a:t>
                      </a:r>
                      <a:endParaRPr lang="en-US" sz="1000" dirty="0">
                        <a:latin typeface="Comic Sans MS" pitchFamily="66" charset="0"/>
                      </a:endParaRPr>
                    </a:p>
                  </a:txBody>
                  <a:tcPr/>
                </a:tc>
                <a:tc>
                  <a:txBody>
                    <a:bodyPr/>
                    <a:lstStyle/>
                    <a:p>
                      <a:r>
                        <a:rPr lang="en-US" sz="1000" dirty="0" smtClean="0">
                          <a:latin typeface="Comic Sans MS" pitchFamily="66" charset="0"/>
                        </a:rPr>
                        <a:t>4) Will</a:t>
                      </a:r>
                      <a:r>
                        <a:rPr lang="en-US" sz="1000" baseline="0" dirty="0" smtClean="0">
                          <a:latin typeface="Comic Sans MS" pitchFamily="66" charset="0"/>
                        </a:rPr>
                        <a:t> invited all 89 classmates to his birthday party, but 14 couldn’t come.  If he wanted to buy enough silly string so each person could have exactly 3, how many should he buy?</a:t>
                      </a:r>
                      <a:endParaRPr lang="en-US" sz="1000" dirty="0">
                        <a:latin typeface="Comic Sans MS" pitchFamily="66" charset="0"/>
                      </a:endParaRPr>
                    </a:p>
                  </a:txBody>
                  <a:tcPr/>
                </a:tc>
              </a:tr>
            </a:tbl>
          </a:graphicData>
        </a:graphic>
      </p:graphicFrame>
      <p:sp>
        <p:nvSpPr>
          <p:cNvPr id="10" name="Rounded Rectangle 9"/>
          <p:cNvSpPr/>
          <p:nvPr/>
        </p:nvSpPr>
        <p:spPr>
          <a:xfrm>
            <a:off x="419100" y="41910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3</a:t>
            </a:r>
            <a:endParaRPr lang="en-US" sz="1600" b="1" dirty="0">
              <a:latin typeface="Comic Sans MS" pitchFamily="66"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1275755517"/>
              </p:ext>
            </p:extLst>
          </p:nvPr>
        </p:nvGraphicFramePr>
        <p:xfrm>
          <a:off x="419100" y="531813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pPr marL="228600" indent="-228600">
                        <a:buNone/>
                      </a:pPr>
                      <a:r>
                        <a:rPr lang="en-US" sz="1000" dirty="0" smtClean="0">
                          <a:latin typeface="Comic Sans MS" pitchFamily="66" charset="0"/>
                        </a:rPr>
                        <a:t>1) Divide to find the quotient:  8,358 -:- 7 =</a:t>
                      </a:r>
                      <a:endParaRPr lang="en-US" sz="1000" baseline="0" dirty="0" smtClean="0">
                        <a:latin typeface="Comic Sans MS" pitchFamily="66" charset="0"/>
                      </a:endParaRPr>
                    </a:p>
                  </a:txBody>
                  <a:tcPr/>
                </a:tc>
                <a:tc>
                  <a:txBody>
                    <a:bodyPr/>
                    <a:lstStyle/>
                    <a:p>
                      <a:r>
                        <a:rPr lang="en-US" sz="1000" dirty="0" smtClean="0">
                          <a:latin typeface="Comic Sans MS" pitchFamily="66" charset="0"/>
                        </a:rPr>
                        <a:t>2) Natalie is making donuts. </a:t>
                      </a:r>
                      <a:r>
                        <a:rPr lang="en-US" sz="1000" baseline="0" dirty="0" smtClean="0">
                          <a:latin typeface="Comic Sans MS" pitchFamily="66" charset="0"/>
                        </a:rPr>
                        <a:t>For each batch of donuts, she needs 2/3 cup of sugar.  How much sugar will she use if she makes 8 batches of donuts?</a:t>
                      </a:r>
                      <a:endParaRPr lang="en-US" sz="1000" dirty="0">
                        <a:latin typeface="Comic Sans MS" pitchFamily="66" charset="0"/>
                      </a:endParaRPr>
                    </a:p>
                  </a:txBody>
                  <a:tcPr/>
                </a:tc>
              </a:tr>
              <a:tr h="2008185">
                <a:tc>
                  <a:txBody>
                    <a:bodyPr/>
                    <a:lstStyle/>
                    <a:p>
                      <a:r>
                        <a:rPr lang="en-US" sz="1000" dirty="0" smtClean="0">
                          <a:latin typeface="Comic Sans MS" pitchFamily="66" charset="0"/>
                        </a:rPr>
                        <a:t>3) Which number</a:t>
                      </a:r>
                      <a:r>
                        <a:rPr lang="en-US" sz="1000" baseline="0" dirty="0" smtClean="0">
                          <a:latin typeface="Comic Sans MS" pitchFamily="66" charset="0"/>
                        </a:rPr>
                        <a:t> below is a factor of 90?  There could be more than one answer.</a:t>
                      </a:r>
                    </a:p>
                    <a:p>
                      <a:endParaRPr lang="en-US" sz="1000" baseline="0" dirty="0" smtClean="0">
                        <a:latin typeface="Comic Sans MS" pitchFamily="66" charset="0"/>
                      </a:endParaRPr>
                    </a:p>
                    <a:p>
                      <a:r>
                        <a:rPr lang="en-US" sz="1000" baseline="0" dirty="0" smtClean="0">
                          <a:latin typeface="Comic Sans MS" pitchFamily="66" charset="0"/>
                        </a:rPr>
                        <a:t>a) 2</a:t>
                      </a:r>
                    </a:p>
                    <a:p>
                      <a:r>
                        <a:rPr lang="en-US" sz="1000" baseline="0" dirty="0" err="1" smtClean="0">
                          <a:latin typeface="Comic Sans MS" pitchFamily="66" charset="0"/>
                        </a:rPr>
                        <a:t>b</a:t>
                      </a:r>
                      <a:r>
                        <a:rPr lang="en-US" sz="1000" baseline="0" dirty="0" smtClean="0">
                          <a:latin typeface="Comic Sans MS" pitchFamily="66" charset="0"/>
                        </a:rPr>
                        <a:t>) 3</a:t>
                      </a:r>
                    </a:p>
                    <a:p>
                      <a:r>
                        <a:rPr lang="en-US" sz="1000" baseline="0" dirty="0" err="1" smtClean="0">
                          <a:latin typeface="Comic Sans MS" pitchFamily="66" charset="0"/>
                        </a:rPr>
                        <a:t>c</a:t>
                      </a:r>
                      <a:r>
                        <a:rPr lang="en-US" sz="1000" baseline="0" dirty="0" smtClean="0">
                          <a:latin typeface="Comic Sans MS" pitchFamily="66" charset="0"/>
                        </a:rPr>
                        <a:t>) 4</a:t>
                      </a:r>
                    </a:p>
                    <a:p>
                      <a:r>
                        <a:rPr lang="en-US" sz="1000" baseline="0" dirty="0" err="1" smtClean="0">
                          <a:latin typeface="Comic Sans MS" pitchFamily="66" charset="0"/>
                        </a:rPr>
                        <a:t>d</a:t>
                      </a:r>
                      <a:r>
                        <a:rPr lang="en-US" sz="1000" baseline="0" dirty="0" smtClean="0">
                          <a:latin typeface="Comic Sans MS" pitchFamily="66" charset="0"/>
                        </a:rPr>
                        <a:t>) 6</a:t>
                      </a:r>
                      <a:endParaRPr lang="en-US" sz="1000" dirty="0">
                        <a:latin typeface="Comic Sans MS" pitchFamily="66" charset="0"/>
                      </a:endParaRPr>
                    </a:p>
                  </a:txBody>
                  <a:tcPr/>
                </a:tc>
                <a:tc>
                  <a:txBody>
                    <a:bodyPr/>
                    <a:lstStyle/>
                    <a:p>
                      <a:r>
                        <a:rPr lang="en-US" sz="1000" dirty="0" smtClean="0">
                          <a:latin typeface="Comic Sans MS" pitchFamily="66" charset="0"/>
                        </a:rPr>
                        <a:t>4) Find the least common multiple between</a:t>
                      </a:r>
                      <a:r>
                        <a:rPr lang="en-US" sz="1000" baseline="0" dirty="0" smtClean="0">
                          <a:latin typeface="Comic Sans MS" pitchFamily="66" charset="0"/>
                        </a:rPr>
                        <a:t> 6 and 9.</a:t>
                      </a:r>
                      <a:endParaRPr lang="en-US" sz="1000" dirty="0">
                        <a:latin typeface="Comic Sans MS" pitchFamily="66" charset="0"/>
                      </a:endParaRPr>
                    </a:p>
                  </a:txBody>
                  <a:tcPr/>
                </a:tc>
              </a:tr>
            </a:tbl>
          </a:graphicData>
        </a:graphic>
      </p:graphicFrame>
      <p:sp>
        <p:nvSpPr>
          <p:cNvPr id="15" name="Rounded Rectangle 14"/>
          <p:cNvSpPr/>
          <p:nvPr/>
        </p:nvSpPr>
        <p:spPr>
          <a:xfrm>
            <a:off x="419100" y="493713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4</a:t>
            </a:r>
            <a:endParaRPr lang="en-US" sz="1600" b="1" dirty="0">
              <a:latin typeface="Comic Sans MS" pitchFamily="66" charset="0"/>
            </a:endParaRPr>
          </a:p>
        </p:txBody>
      </p:sp>
    </p:spTree>
    <p:extLst>
      <p:ext uri="{BB962C8B-B14F-4D97-AF65-F5344CB8AC3E}">
        <p14:creationId xmlns:p14="http://schemas.microsoft.com/office/powerpoint/2010/main" val="59040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3230</TotalTime>
  <Words>423</Words>
  <Application>Microsoft Office PowerPoint</Application>
  <PresentationFormat>Custom</PresentationFormat>
  <Paragraphs>36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WILSON, JENNIFER</cp:lastModifiedBy>
  <cp:revision>26</cp:revision>
  <cp:lastPrinted>2015-03-10T14:45:08Z</cp:lastPrinted>
  <dcterms:created xsi:type="dcterms:W3CDTF">2015-03-08T17:33:13Z</dcterms:created>
  <dcterms:modified xsi:type="dcterms:W3CDTF">2016-03-25T15:58:47Z</dcterms:modified>
</cp:coreProperties>
</file>