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Lst>
  <p:sldSz cx="7543800" cy="9829800"/>
  <p:notesSz cx="6858000" cy="9144000"/>
  <p:defaultText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6">
          <p15:clr>
            <a:srgbClr val="A4A3A4"/>
          </p15:clr>
        </p15:guide>
        <p15:guide id="2" pos="23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varScale="1">
        <p:scale>
          <a:sx n="72" d="100"/>
          <a:sy n="72" d="100"/>
        </p:scale>
        <p:origin x="978" y="144"/>
      </p:cViewPr>
      <p:guideLst>
        <p:guide orient="horz" pos="3096"/>
        <p:guide pos="237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5785" y="3053611"/>
            <a:ext cx="6412230" cy="2107035"/>
          </a:xfrm>
        </p:spPr>
        <p:txBody>
          <a:bodyPr/>
          <a:lstStyle/>
          <a:p>
            <a:r>
              <a:rPr lang="en-US" smtClean="0"/>
              <a:t>Click to edit Master title style</a:t>
            </a:r>
            <a:endParaRPr lang="en-US"/>
          </a:p>
        </p:txBody>
      </p:sp>
      <p:sp>
        <p:nvSpPr>
          <p:cNvPr id="3" name="Subtitle 2"/>
          <p:cNvSpPr>
            <a:spLocks noGrp="1"/>
          </p:cNvSpPr>
          <p:nvPr>
            <p:ph type="subTitle" idx="1"/>
          </p:nvPr>
        </p:nvSpPr>
        <p:spPr>
          <a:xfrm>
            <a:off x="1131570" y="5570220"/>
            <a:ext cx="5280660" cy="2512060"/>
          </a:xfrm>
        </p:spPr>
        <p:txBody>
          <a:bodyPr/>
          <a:lstStyle>
            <a:lvl1pPr marL="0" indent="0" algn="ctr">
              <a:buNone/>
              <a:defRPr>
                <a:solidFill>
                  <a:schemeClr val="tx1">
                    <a:tint val="75000"/>
                  </a:schemeClr>
                </a:solidFill>
              </a:defRPr>
            </a:lvl1pPr>
            <a:lvl2pPr marL="496382" indent="0" algn="ctr">
              <a:buNone/>
              <a:defRPr>
                <a:solidFill>
                  <a:schemeClr val="tx1">
                    <a:tint val="75000"/>
                  </a:schemeClr>
                </a:solidFill>
              </a:defRPr>
            </a:lvl2pPr>
            <a:lvl3pPr marL="992764" indent="0" algn="ctr">
              <a:buNone/>
              <a:defRPr>
                <a:solidFill>
                  <a:schemeClr val="tx1">
                    <a:tint val="75000"/>
                  </a:schemeClr>
                </a:solidFill>
              </a:defRPr>
            </a:lvl3pPr>
            <a:lvl4pPr marL="1489146" indent="0" algn="ctr">
              <a:buNone/>
              <a:defRPr>
                <a:solidFill>
                  <a:schemeClr val="tx1">
                    <a:tint val="75000"/>
                  </a:schemeClr>
                </a:solidFill>
              </a:defRPr>
            </a:lvl4pPr>
            <a:lvl5pPr marL="1985528" indent="0" algn="ctr">
              <a:buNone/>
              <a:defRPr>
                <a:solidFill>
                  <a:schemeClr val="tx1">
                    <a:tint val="75000"/>
                  </a:schemeClr>
                </a:solidFill>
              </a:defRPr>
            </a:lvl5pPr>
            <a:lvl6pPr marL="2481910" indent="0" algn="ctr">
              <a:buNone/>
              <a:defRPr>
                <a:solidFill>
                  <a:schemeClr val="tx1">
                    <a:tint val="75000"/>
                  </a:schemeClr>
                </a:solidFill>
              </a:defRPr>
            </a:lvl6pPr>
            <a:lvl7pPr marL="2978292" indent="0" algn="ctr">
              <a:buNone/>
              <a:defRPr>
                <a:solidFill>
                  <a:schemeClr val="tx1">
                    <a:tint val="75000"/>
                  </a:schemeClr>
                </a:solidFill>
              </a:defRPr>
            </a:lvl7pPr>
            <a:lvl8pPr marL="3474674" indent="0" algn="ctr">
              <a:buNone/>
              <a:defRPr>
                <a:solidFill>
                  <a:schemeClr val="tx1">
                    <a:tint val="75000"/>
                  </a:schemeClr>
                </a:solidFill>
              </a:defRPr>
            </a:lvl8pPr>
            <a:lvl9pPr marL="397105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pPr/>
              <a:t>3/4/2016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3509978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pPr/>
              <a:t>3/4/2016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566462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5909" y="6316557"/>
            <a:ext cx="6412230" cy="1952308"/>
          </a:xfrm>
        </p:spPr>
        <p:txBody>
          <a:bodyPr anchor="t"/>
          <a:lstStyle>
            <a:lvl1pPr algn="l">
              <a:defRPr sz="4300" b="1" cap="all"/>
            </a:lvl1pPr>
          </a:lstStyle>
          <a:p>
            <a:r>
              <a:rPr lang="en-US" smtClean="0"/>
              <a:t>Click to edit Master title style</a:t>
            </a:r>
            <a:endParaRPr lang="en-US"/>
          </a:p>
        </p:txBody>
      </p:sp>
      <p:sp>
        <p:nvSpPr>
          <p:cNvPr id="3" name="Text Placeholder 2"/>
          <p:cNvSpPr>
            <a:spLocks noGrp="1"/>
          </p:cNvSpPr>
          <p:nvPr>
            <p:ph type="body" idx="1"/>
          </p:nvPr>
        </p:nvSpPr>
        <p:spPr>
          <a:xfrm>
            <a:off x="595909" y="4166290"/>
            <a:ext cx="6412230" cy="2150268"/>
          </a:xfrm>
        </p:spPr>
        <p:txBody>
          <a:bodyPr anchor="b"/>
          <a:lstStyle>
            <a:lvl1pPr marL="0" indent="0">
              <a:buNone/>
              <a:defRPr sz="2200">
                <a:solidFill>
                  <a:schemeClr val="tx1">
                    <a:tint val="75000"/>
                  </a:schemeClr>
                </a:solidFill>
              </a:defRPr>
            </a:lvl1pPr>
            <a:lvl2pPr marL="496382" indent="0">
              <a:buNone/>
              <a:defRPr sz="2000">
                <a:solidFill>
                  <a:schemeClr val="tx1">
                    <a:tint val="75000"/>
                  </a:schemeClr>
                </a:solidFill>
              </a:defRPr>
            </a:lvl2pPr>
            <a:lvl3pPr marL="992764" indent="0">
              <a:buNone/>
              <a:defRPr sz="1700">
                <a:solidFill>
                  <a:schemeClr val="tx1">
                    <a:tint val="75000"/>
                  </a:schemeClr>
                </a:solidFill>
              </a:defRPr>
            </a:lvl3pPr>
            <a:lvl4pPr marL="1489146" indent="0">
              <a:buNone/>
              <a:defRPr sz="1500">
                <a:solidFill>
                  <a:schemeClr val="tx1">
                    <a:tint val="75000"/>
                  </a:schemeClr>
                </a:solidFill>
              </a:defRPr>
            </a:lvl4pPr>
            <a:lvl5pPr marL="1985528" indent="0">
              <a:buNone/>
              <a:defRPr sz="1500">
                <a:solidFill>
                  <a:schemeClr val="tx1">
                    <a:tint val="75000"/>
                  </a:schemeClr>
                </a:solidFill>
              </a:defRPr>
            </a:lvl5pPr>
            <a:lvl6pPr marL="2481910" indent="0">
              <a:buNone/>
              <a:defRPr sz="1500">
                <a:solidFill>
                  <a:schemeClr val="tx1">
                    <a:tint val="75000"/>
                  </a:schemeClr>
                </a:solidFill>
              </a:defRPr>
            </a:lvl6pPr>
            <a:lvl7pPr marL="2978292" indent="0">
              <a:buNone/>
              <a:defRPr sz="1500">
                <a:solidFill>
                  <a:schemeClr val="tx1">
                    <a:tint val="75000"/>
                  </a:schemeClr>
                </a:solidFill>
              </a:defRPr>
            </a:lvl7pPr>
            <a:lvl8pPr marL="3474674" indent="0">
              <a:buNone/>
              <a:defRPr sz="1500">
                <a:solidFill>
                  <a:schemeClr val="tx1">
                    <a:tint val="75000"/>
                  </a:schemeClr>
                </a:solidFill>
              </a:defRPr>
            </a:lvl8pPr>
            <a:lvl9pPr marL="3971056"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8D93DD-1ADC-4EF8-806C-0A01CCBE6D82}" type="datetimeFigureOut">
              <a:rPr lang="en-US" smtClean="0"/>
              <a:pPr/>
              <a:t>3/4/2016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809776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77190" y="2293622"/>
            <a:ext cx="3331845" cy="6487213"/>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34765" y="2293622"/>
            <a:ext cx="3331845" cy="6487213"/>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8D93DD-1ADC-4EF8-806C-0A01CCBE6D82}" type="datetimeFigureOut">
              <a:rPr lang="en-US" smtClean="0"/>
              <a:pPr/>
              <a:t>3/4/2016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353167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77191" y="2200328"/>
            <a:ext cx="3333155" cy="916992"/>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377191" y="3117320"/>
            <a:ext cx="3333155" cy="5663513"/>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832147" y="2200328"/>
            <a:ext cx="3334464" cy="916992"/>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3832147" y="3117320"/>
            <a:ext cx="3334464" cy="5663513"/>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8D93DD-1ADC-4EF8-806C-0A01CCBE6D82}" type="datetimeFigureOut">
              <a:rPr lang="en-US" smtClean="0"/>
              <a:pPr/>
              <a:t>3/4/2016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299830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8D93DD-1ADC-4EF8-806C-0A01CCBE6D82}" type="datetimeFigureOut">
              <a:rPr lang="en-US" smtClean="0"/>
              <a:pPr/>
              <a:t>3/4/2016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1064185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D93DD-1ADC-4EF8-806C-0A01CCBE6D82}" type="datetimeFigureOut">
              <a:rPr lang="en-US" smtClean="0"/>
              <a:pPr/>
              <a:t>3/4/2016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877548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7190" y="391372"/>
            <a:ext cx="2481859" cy="1665605"/>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2949416" y="391373"/>
            <a:ext cx="4217194" cy="8389462"/>
          </a:xfrm>
        </p:spPr>
        <p:txBody>
          <a:bodyPr/>
          <a:lstStyle>
            <a:lvl1pPr>
              <a:defRPr sz="3500"/>
            </a:lvl1pPr>
            <a:lvl2pPr>
              <a:defRPr sz="30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77190" y="2056978"/>
            <a:ext cx="2481859" cy="6723857"/>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D93DD-1ADC-4EF8-806C-0A01CCBE6D82}" type="datetimeFigureOut">
              <a:rPr lang="en-US" smtClean="0"/>
              <a:pPr/>
              <a:t>3/4/2016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2902562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8638" y="6880860"/>
            <a:ext cx="4526280" cy="812325"/>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478638" y="878310"/>
            <a:ext cx="4526280" cy="5897880"/>
          </a:xfrm>
        </p:spPr>
        <p:txBody>
          <a:bodyPr/>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endParaRPr lang="en-US"/>
          </a:p>
        </p:txBody>
      </p:sp>
      <p:sp>
        <p:nvSpPr>
          <p:cNvPr id="4" name="Text Placeholder 3"/>
          <p:cNvSpPr>
            <a:spLocks noGrp="1"/>
          </p:cNvSpPr>
          <p:nvPr>
            <p:ph type="body" sz="half" idx="2"/>
          </p:nvPr>
        </p:nvSpPr>
        <p:spPr>
          <a:xfrm>
            <a:off x="1478638" y="7693185"/>
            <a:ext cx="4526280" cy="1153635"/>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D93DD-1ADC-4EF8-806C-0A01CCBE6D82}" type="datetimeFigureOut">
              <a:rPr lang="en-US" smtClean="0"/>
              <a:pPr/>
              <a:t>3/4/2016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789567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pPr/>
              <a:t>3/4/2016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2458717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69255" y="393650"/>
            <a:ext cx="1697355" cy="838718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77190" y="393650"/>
            <a:ext cx="4966335" cy="838718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pPr/>
              <a:t>3/4/2016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3525958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7190" y="393648"/>
            <a:ext cx="6789420" cy="1638300"/>
          </a:xfrm>
          <a:prstGeom prst="rect">
            <a:avLst/>
          </a:prstGeom>
        </p:spPr>
        <p:txBody>
          <a:bodyPr vert="horz" lIns="99276" tIns="49638" rIns="99276" bIns="4963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77190" y="2293622"/>
            <a:ext cx="6789420" cy="6487213"/>
          </a:xfrm>
          <a:prstGeom prst="rect">
            <a:avLst/>
          </a:prstGeom>
        </p:spPr>
        <p:txBody>
          <a:bodyPr vert="horz" lIns="99276" tIns="49638" rIns="99276" bIns="4963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77190" y="9110770"/>
            <a:ext cx="1760220" cy="523345"/>
          </a:xfrm>
          <a:prstGeom prst="rect">
            <a:avLst/>
          </a:prstGeom>
        </p:spPr>
        <p:txBody>
          <a:bodyPr vert="horz" lIns="99276" tIns="49638" rIns="99276" bIns="49638" rtlCol="0" anchor="ctr"/>
          <a:lstStyle>
            <a:lvl1pPr algn="l">
              <a:defRPr sz="1300">
                <a:solidFill>
                  <a:schemeClr val="tx1">
                    <a:tint val="75000"/>
                  </a:schemeClr>
                </a:solidFill>
              </a:defRPr>
            </a:lvl1pPr>
          </a:lstStyle>
          <a:p>
            <a:fld id="{EF8D93DD-1ADC-4EF8-806C-0A01CCBE6D82}" type="datetimeFigureOut">
              <a:rPr lang="en-US" smtClean="0"/>
              <a:pPr/>
              <a:t>3/4/2016</a:t>
            </a:fld>
            <a:endParaRPr lang="en-US"/>
          </a:p>
        </p:txBody>
      </p:sp>
      <p:sp>
        <p:nvSpPr>
          <p:cNvPr id="5" name="Footer Placeholder 4"/>
          <p:cNvSpPr>
            <a:spLocks noGrp="1"/>
          </p:cNvSpPr>
          <p:nvPr>
            <p:ph type="ftr" sz="quarter" idx="3"/>
          </p:nvPr>
        </p:nvSpPr>
        <p:spPr>
          <a:xfrm>
            <a:off x="2577465" y="9110770"/>
            <a:ext cx="2388870" cy="523345"/>
          </a:xfrm>
          <a:prstGeom prst="rect">
            <a:avLst/>
          </a:prstGeom>
        </p:spPr>
        <p:txBody>
          <a:bodyPr vert="horz" lIns="99276" tIns="49638" rIns="99276" bIns="49638" rtlCol="0" anchor="ctr"/>
          <a:lstStyle>
            <a:lvl1pPr algn="ctr">
              <a:defRPr sz="1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06390" y="9110770"/>
            <a:ext cx="1760220" cy="523345"/>
          </a:xfrm>
          <a:prstGeom prst="rect">
            <a:avLst/>
          </a:prstGeom>
        </p:spPr>
        <p:txBody>
          <a:bodyPr vert="horz" lIns="99276" tIns="49638" rIns="99276" bIns="49638" rtlCol="0" anchor="ctr"/>
          <a:lstStyle>
            <a:lvl1pPr algn="r">
              <a:defRPr sz="1300">
                <a:solidFill>
                  <a:schemeClr val="tx1">
                    <a:tint val="75000"/>
                  </a:schemeClr>
                </a:solidFill>
              </a:defRPr>
            </a:lvl1pPr>
          </a:lstStyle>
          <a:p>
            <a:fld id="{4D226CAB-122C-438B-B4E5-D9999C72ADDE}" type="slidenum">
              <a:rPr lang="en-US" smtClean="0"/>
              <a:pPr/>
              <a:t>‹#›</a:t>
            </a:fld>
            <a:endParaRPr lang="en-US"/>
          </a:p>
        </p:txBody>
      </p:sp>
    </p:spTree>
    <p:extLst>
      <p:ext uri="{BB962C8B-B14F-4D97-AF65-F5344CB8AC3E}">
        <p14:creationId xmlns:p14="http://schemas.microsoft.com/office/powerpoint/2010/main" val="4284711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92764" rtl="0" eaLnBrk="1" latinLnBrk="0" hangingPunct="1">
        <a:spcBef>
          <a:spcPct val="0"/>
        </a:spcBef>
        <a:buNone/>
        <a:defRPr sz="4800" kern="1200">
          <a:solidFill>
            <a:schemeClr val="tx1"/>
          </a:solidFill>
          <a:latin typeface="+mj-lt"/>
          <a:ea typeface="+mj-ea"/>
          <a:cs typeface="+mj-cs"/>
        </a:defRPr>
      </a:lvl1pPr>
    </p:titleStyle>
    <p:bodyStyle>
      <a:lvl1pPr marL="372287" indent="-372287" algn="l" defTabSz="992764" rtl="0" eaLnBrk="1" latinLnBrk="0" hangingPunct="1">
        <a:spcBef>
          <a:spcPct val="20000"/>
        </a:spcBef>
        <a:buFont typeface="Arial" pitchFamily="34" charset="0"/>
        <a:buChar char="•"/>
        <a:defRPr sz="3500" kern="1200">
          <a:solidFill>
            <a:schemeClr val="tx1"/>
          </a:solidFill>
          <a:latin typeface="+mn-lt"/>
          <a:ea typeface="+mn-ea"/>
          <a:cs typeface="+mn-cs"/>
        </a:defRPr>
      </a:lvl1pPr>
      <a:lvl2pPr marL="806621" indent="-310239" algn="l" defTabSz="99276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40955" indent="-248191" algn="l" defTabSz="99276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37337"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33719"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30101"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26483"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22865"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19247"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96860"/>
            <a:ext cx="8001000" cy="1002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663180003"/>
              </p:ext>
            </p:extLst>
          </p:nvPr>
        </p:nvGraphicFramePr>
        <p:xfrm>
          <a:off x="419100" y="1181100"/>
          <a:ext cx="6705600" cy="3886200"/>
        </p:xfrm>
        <a:graphic>
          <a:graphicData uri="http://schemas.openxmlformats.org/drawingml/2006/table">
            <a:tbl>
              <a:tblPr firstRow="1" bandRow="1">
                <a:tableStyleId>{5940675A-B579-460E-94D1-54222C63F5DA}</a:tableStyleId>
              </a:tblPr>
              <a:tblGrid>
                <a:gridCol w="3352800"/>
                <a:gridCol w="3352800"/>
              </a:tblGrid>
              <a:tr h="1943100">
                <a:tc>
                  <a:txBody>
                    <a:bodyPr/>
                    <a:lstStyle/>
                    <a:p>
                      <a:r>
                        <a:rPr lang="en-US" sz="1100" dirty="0" smtClean="0"/>
                        <a:t>1)</a:t>
                      </a:r>
                      <a:r>
                        <a:rPr lang="en-US" sz="1100" baseline="0" dirty="0" smtClean="0"/>
                        <a:t> In Carson’s sports-card collection, 5/8 of the cards are baseball.  In </a:t>
                      </a:r>
                      <a:r>
                        <a:rPr lang="en-US" sz="1100" baseline="0" dirty="0" err="1" smtClean="0"/>
                        <a:t>Tuc’s</a:t>
                      </a:r>
                      <a:r>
                        <a:rPr lang="en-US" sz="1100" baseline="0" dirty="0" smtClean="0"/>
                        <a:t> collection, 10/12 are baseball.  </a:t>
                      </a:r>
                      <a:r>
                        <a:rPr lang="en-US" sz="1100" baseline="0" dirty="0" err="1" smtClean="0"/>
                        <a:t>Tuc</a:t>
                      </a:r>
                      <a:r>
                        <a:rPr lang="en-US" sz="1100" baseline="0" dirty="0" smtClean="0"/>
                        <a:t> says they have the same fraction of baseball cards.  Is he correct?  Explain.</a:t>
                      </a:r>
                      <a:endParaRPr lang="en-US" sz="1100" dirty="0"/>
                    </a:p>
                  </a:txBody>
                  <a:tcPr/>
                </a:tc>
                <a:tc>
                  <a:txBody>
                    <a:bodyPr/>
                    <a:lstStyle/>
                    <a:p>
                      <a:r>
                        <a:rPr lang="en-US" sz="1100" dirty="0" smtClean="0"/>
                        <a:t>2)</a:t>
                      </a:r>
                      <a:r>
                        <a:rPr lang="en-US" sz="1100" baseline="0" dirty="0" smtClean="0"/>
                        <a:t>  What is the value of the underlined digit in the number 4,</a:t>
                      </a:r>
                      <a:r>
                        <a:rPr lang="en-US" sz="1100" u="sng" baseline="0" dirty="0" smtClean="0"/>
                        <a:t>9</a:t>
                      </a:r>
                      <a:r>
                        <a:rPr lang="en-US" sz="1100" baseline="0" dirty="0" smtClean="0"/>
                        <a:t>47,638?  Round to this place.</a:t>
                      </a:r>
                      <a:endParaRPr lang="en-US" sz="1100" dirty="0"/>
                    </a:p>
                  </a:txBody>
                  <a:tcPr/>
                </a:tc>
              </a:tr>
              <a:tr h="1943100">
                <a:tc>
                  <a:txBody>
                    <a:bodyPr/>
                    <a:lstStyle/>
                    <a:p>
                      <a:pPr marL="228600" indent="-228600">
                        <a:buAutoNum type="arabicParenR" startAt="3"/>
                      </a:pPr>
                      <a:r>
                        <a:rPr lang="en-US" sz="1100" dirty="0" smtClean="0"/>
                        <a:t>Reese’s Snack</a:t>
                      </a:r>
                      <a:r>
                        <a:rPr lang="en-US" sz="1100" baseline="0" dirty="0" smtClean="0"/>
                        <a:t> Shop sells small, medium, and large sodas.  Yesterday, they sold 4 large sodas and 3 more medium sodas than large sodas.  They also sold 16 containers of popcorn.  Reese’s Snack Shop also sold 15 small sodas yesterday.  How many total sodas did Reese’s Snack Shop sell yesterday?</a:t>
                      </a:r>
                    </a:p>
                    <a:p>
                      <a:pPr marL="228600" indent="-228600">
                        <a:buAutoNum type="alphaLcParenR"/>
                      </a:pPr>
                      <a:r>
                        <a:rPr lang="en-US" sz="1100" dirty="0" smtClean="0"/>
                        <a:t>17</a:t>
                      </a:r>
                    </a:p>
                    <a:p>
                      <a:pPr marL="228600" indent="-228600">
                        <a:buAutoNum type="alphaLcParenR"/>
                      </a:pPr>
                      <a:r>
                        <a:rPr lang="en-US" sz="1100" dirty="0" smtClean="0"/>
                        <a:t>36</a:t>
                      </a:r>
                    </a:p>
                    <a:p>
                      <a:pPr marL="228600" indent="-228600">
                        <a:buAutoNum type="alphaLcParenR"/>
                      </a:pPr>
                      <a:r>
                        <a:rPr lang="en-US" sz="1100" dirty="0" smtClean="0"/>
                        <a:t>26</a:t>
                      </a:r>
                    </a:p>
                    <a:p>
                      <a:pPr marL="228600" indent="-228600">
                        <a:buAutoNum type="alphaLcParenR"/>
                      </a:pPr>
                      <a:r>
                        <a:rPr lang="en-US" sz="1100" dirty="0" smtClean="0"/>
                        <a:t>16</a:t>
                      </a:r>
                      <a:endParaRPr lang="en-US" sz="1100" dirty="0"/>
                    </a:p>
                  </a:txBody>
                  <a:tcPr/>
                </a:tc>
                <a:tc>
                  <a:txBody>
                    <a:bodyPr/>
                    <a:lstStyle/>
                    <a:p>
                      <a:r>
                        <a:rPr lang="en-US" sz="1100" dirty="0" smtClean="0"/>
                        <a:t>4) A hockey team wants to sell $3,224</a:t>
                      </a:r>
                      <a:r>
                        <a:rPr lang="en-US" sz="1100" baseline="0" dirty="0" smtClean="0"/>
                        <a:t> worth of tickets.  If each ticket costs $8, how many tickets will the team have to sell to meet its goal?</a:t>
                      </a:r>
                      <a:endParaRPr lang="en-US" sz="1100" dirty="0"/>
                    </a:p>
                  </a:txBody>
                  <a:tcPr/>
                </a:tc>
              </a:tr>
            </a:tbl>
          </a:graphicData>
        </a:graphic>
      </p:graphicFrame>
      <p:sp>
        <p:nvSpPr>
          <p:cNvPr id="5" name="Rounded Rectangle 4"/>
          <p:cNvSpPr/>
          <p:nvPr/>
        </p:nvSpPr>
        <p:spPr>
          <a:xfrm>
            <a:off x="5372100" y="419100"/>
            <a:ext cx="1752600" cy="3810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500" dirty="0" smtClean="0">
                <a:latin typeface="Comic Sans MS" pitchFamily="66" charset="0"/>
              </a:rPr>
              <a:t>Week 23</a:t>
            </a:r>
            <a:endParaRPr lang="en-US" sz="2500" dirty="0">
              <a:latin typeface="Comic Sans MS" pitchFamily="66" charset="0"/>
            </a:endParaRPr>
          </a:p>
        </p:txBody>
      </p:sp>
      <p:sp>
        <p:nvSpPr>
          <p:cNvPr id="7" name="TextBox 6"/>
          <p:cNvSpPr txBox="1"/>
          <p:nvPr/>
        </p:nvSpPr>
        <p:spPr>
          <a:xfrm>
            <a:off x="342900" y="419100"/>
            <a:ext cx="4114800" cy="400110"/>
          </a:xfrm>
          <a:prstGeom prst="rect">
            <a:avLst/>
          </a:prstGeom>
          <a:noFill/>
        </p:spPr>
        <p:txBody>
          <a:bodyPr wrap="square" rtlCol="0">
            <a:spAutoFit/>
          </a:bodyPr>
          <a:lstStyle/>
          <a:p>
            <a:r>
              <a:rPr lang="en-US" dirty="0" smtClean="0">
                <a:latin typeface="Comic Sans MS" pitchFamily="66" charset="0"/>
              </a:rPr>
              <a:t>Name ____________________</a:t>
            </a:r>
            <a:endParaRPr lang="en-US" dirty="0">
              <a:latin typeface="Comic Sans MS" pitchFamily="66" charset="0"/>
            </a:endParaRPr>
          </a:p>
        </p:txBody>
      </p:sp>
      <p:sp>
        <p:nvSpPr>
          <p:cNvPr id="10" name="Rounded Rectangle 9"/>
          <p:cNvSpPr/>
          <p:nvPr/>
        </p:nvSpPr>
        <p:spPr>
          <a:xfrm>
            <a:off x="419100" y="81921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1</a:t>
            </a:r>
            <a:endParaRPr lang="en-US" sz="1600" b="1" dirty="0">
              <a:latin typeface="Comic Sans MS" pitchFamily="66" charset="0"/>
            </a:endParaRPr>
          </a:p>
        </p:txBody>
      </p:sp>
      <p:graphicFrame>
        <p:nvGraphicFramePr>
          <p:cNvPr id="16" name="Table 15"/>
          <p:cNvGraphicFramePr>
            <a:graphicFrameLocks noGrp="1"/>
          </p:cNvGraphicFramePr>
          <p:nvPr>
            <p:extLst>
              <p:ext uri="{D42A27DB-BD31-4B8C-83A1-F6EECF244321}">
                <p14:modId xmlns:p14="http://schemas.microsoft.com/office/powerpoint/2010/main" val="1553336541"/>
              </p:ext>
            </p:extLst>
          </p:nvPr>
        </p:nvGraphicFramePr>
        <p:xfrm>
          <a:off x="427383" y="5524500"/>
          <a:ext cx="6705600" cy="3886200"/>
        </p:xfrm>
        <a:graphic>
          <a:graphicData uri="http://schemas.openxmlformats.org/drawingml/2006/table">
            <a:tbl>
              <a:tblPr firstRow="1" bandRow="1">
                <a:tableStyleId>{5940675A-B579-460E-94D1-54222C63F5DA}</a:tableStyleId>
              </a:tblPr>
              <a:tblGrid>
                <a:gridCol w="3352800"/>
                <a:gridCol w="3352800"/>
              </a:tblGrid>
              <a:tr h="1943100">
                <a:tc>
                  <a:txBody>
                    <a:bodyPr/>
                    <a:lstStyle/>
                    <a:p>
                      <a:pPr marL="228600" indent="-228600">
                        <a:buAutoNum type="arabicParenR"/>
                      </a:pPr>
                      <a:r>
                        <a:rPr lang="en-US" sz="1100" baseline="0" dirty="0" smtClean="0"/>
                        <a:t>If you know the length and width of a rectangle, then write to explain how to find the perimeter and the area of the rectangle.</a:t>
                      </a:r>
                    </a:p>
                    <a:p>
                      <a:pPr marL="228600" indent="-228600">
                        <a:buNone/>
                      </a:pPr>
                      <a:endParaRPr lang="en-US" sz="1100" baseline="0" dirty="0" smtClean="0"/>
                    </a:p>
                    <a:p>
                      <a:pPr marL="228600" indent="-228600">
                        <a:buNone/>
                      </a:pPr>
                      <a:endParaRPr lang="en-US" sz="1100" baseline="0" dirty="0" smtClean="0"/>
                    </a:p>
                  </a:txBody>
                  <a:tcPr/>
                </a:tc>
                <a:tc>
                  <a:txBody>
                    <a:bodyPr/>
                    <a:lstStyle/>
                    <a:p>
                      <a:r>
                        <a:rPr lang="en-US" sz="1100" dirty="0" smtClean="0"/>
                        <a:t>2)  Write two equivalent fractions to the fraction 5/6.  </a:t>
                      </a:r>
                      <a:endParaRPr lang="en-US" sz="1100" dirty="0"/>
                    </a:p>
                  </a:txBody>
                  <a:tcPr/>
                </a:tc>
              </a:tr>
              <a:tr h="1943100">
                <a:tc>
                  <a:txBody>
                    <a:bodyPr/>
                    <a:lstStyle/>
                    <a:p>
                      <a:r>
                        <a:rPr lang="en-US" sz="1100" dirty="0" smtClean="0"/>
                        <a:t>3) Mary Vann bought 16 rolls of purple</a:t>
                      </a:r>
                      <a:r>
                        <a:rPr lang="en-US" sz="1100" baseline="0" dirty="0" smtClean="0"/>
                        <a:t> wrapping paper and 17 rolls of green wrapping paper.  There were 8 meters of wrapping paper on each roll.  How many meters of wrapping paper did Mary Vann buy in all?</a:t>
                      </a:r>
                      <a:endParaRPr lang="en-US" sz="1100" dirty="0"/>
                    </a:p>
                  </a:txBody>
                  <a:tcPr/>
                </a:tc>
                <a:tc>
                  <a:txBody>
                    <a:bodyPr/>
                    <a:lstStyle/>
                    <a:p>
                      <a:r>
                        <a:rPr lang="en-US" sz="1100" dirty="0" smtClean="0"/>
                        <a:t>4) An art school wants to buy 6,096 erasers.  If the erasers come in packages of 8, how many packages</a:t>
                      </a:r>
                      <a:r>
                        <a:rPr lang="en-US" sz="1100" baseline="0" dirty="0" smtClean="0"/>
                        <a:t> of erasers should the school buy?</a:t>
                      </a:r>
                      <a:endParaRPr lang="en-US" sz="1100" dirty="0"/>
                    </a:p>
                  </a:txBody>
                  <a:tcPr/>
                </a:tc>
              </a:tr>
            </a:tbl>
          </a:graphicData>
        </a:graphic>
      </p:graphicFrame>
      <p:sp>
        <p:nvSpPr>
          <p:cNvPr id="17" name="Rounded Rectangle 16"/>
          <p:cNvSpPr/>
          <p:nvPr/>
        </p:nvSpPr>
        <p:spPr>
          <a:xfrm>
            <a:off x="427383" y="516261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2</a:t>
            </a:r>
            <a:endParaRPr lang="en-US" sz="1600" b="1" dirty="0">
              <a:latin typeface="Comic Sans MS" pitchFamily="66" charset="0"/>
            </a:endParaRPr>
          </a:p>
        </p:txBody>
      </p:sp>
    </p:spTree>
    <p:extLst>
      <p:ext uri="{BB962C8B-B14F-4D97-AF65-F5344CB8AC3E}">
        <p14:creationId xmlns:p14="http://schemas.microsoft.com/office/powerpoint/2010/main" val="1422832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96860"/>
            <a:ext cx="8001000" cy="1002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4001912643"/>
              </p:ext>
            </p:extLst>
          </p:nvPr>
        </p:nvGraphicFramePr>
        <p:xfrm>
          <a:off x="419100" y="800100"/>
          <a:ext cx="6705600" cy="4016370"/>
        </p:xfrm>
        <a:graphic>
          <a:graphicData uri="http://schemas.openxmlformats.org/drawingml/2006/table">
            <a:tbl>
              <a:tblPr firstRow="1" bandRow="1">
                <a:tableStyleId>{5940675A-B579-460E-94D1-54222C63F5DA}</a:tableStyleId>
              </a:tblPr>
              <a:tblGrid>
                <a:gridCol w="3352800"/>
                <a:gridCol w="3352800"/>
              </a:tblGrid>
              <a:tr h="2008185">
                <a:tc>
                  <a:txBody>
                    <a:bodyPr/>
                    <a:lstStyle/>
                    <a:p>
                      <a:r>
                        <a:rPr lang="en-US" sz="1000" dirty="0" smtClean="0">
                          <a:latin typeface="Comic Sans MS" panose="030F0702030302020204" pitchFamily="66" charset="0"/>
                        </a:rPr>
                        <a:t>1)  A total of 169 awards will be given away at the cheer competition.  Each box holds 9 awards.  How many awards</a:t>
                      </a:r>
                      <a:r>
                        <a:rPr lang="en-US" sz="1000" baseline="0" dirty="0" smtClean="0">
                          <a:latin typeface="Comic Sans MS" panose="030F0702030302020204" pitchFamily="66" charset="0"/>
                        </a:rPr>
                        <a:t> will be in the partially filled box?</a:t>
                      </a:r>
                      <a:endParaRPr lang="en-US" sz="1000" dirty="0">
                        <a:latin typeface="Comic Sans MS" panose="030F0702030302020204" pitchFamily="66" charset="0"/>
                      </a:endParaRPr>
                    </a:p>
                  </a:txBody>
                  <a:tcPr/>
                </a:tc>
                <a:tc>
                  <a:txBody>
                    <a:bodyPr/>
                    <a:lstStyle/>
                    <a:p>
                      <a:r>
                        <a:rPr lang="en-US" sz="1000" dirty="0" smtClean="0">
                          <a:latin typeface="Comic Sans MS" panose="030F0702030302020204" pitchFamily="66" charset="0"/>
                        </a:rPr>
                        <a:t>2) Pencils come in packages of 5.  Erasers come in packages of 6.  Margaret</a:t>
                      </a:r>
                      <a:r>
                        <a:rPr lang="en-US" sz="1000" baseline="0" dirty="0" smtClean="0">
                          <a:latin typeface="Comic Sans MS" panose="030F0702030302020204" pitchFamily="66" charset="0"/>
                        </a:rPr>
                        <a:t> wants to buy the smallest number of pencils and erasers so that she will have exactly 1 eraser for every pencil.  How many packages of pencils and erasers should Margaret buy?</a:t>
                      </a:r>
                      <a:endParaRPr lang="en-US" sz="1000" dirty="0">
                        <a:latin typeface="Comic Sans MS" panose="030F0702030302020204" pitchFamily="66" charset="0"/>
                      </a:endParaRPr>
                    </a:p>
                  </a:txBody>
                  <a:tcPr/>
                </a:tc>
              </a:tr>
              <a:tr h="2008185">
                <a:tc>
                  <a:txBody>
                    <a:bodyPr/>
                    <a:lstStyle/>
                    <a:p>
                      <a:r>
                        <a:rPr lang="en-US" sz="1000" dirty="0" smtClean="0">
                          <a:latin typeface="Comic Sans MS" panose="030F0702030302020204" pitchFamily="66" charset="0"/>
                        </a:rPr>
                        <a:t>3)  Write</a:t>
                      </a:r>
                      <a:r>
                        <a:rPr lang="en-US" sz="1000" baseline="0" dirty="0" smtClean="0">
                          <a:latin typeface="Comic Sans MS" panose="030F0702030302020204" pitchFamily="66" charset="0"/>
                        </a:rPr>
                        <a:t> the mixed number 3 4/5 as an improper fraction.  </a:t>
                      </a:r>
                      <a:endParaRPr lang="en-US" sz="1000" dirty="0">
                        <a:latin typeface="Comic Sans MS" panose="030F0702030302020204" pitchFamily="66" charset="0"/>
                      </a:endParaRPr>
                    </a:p>
                  </a:txBody>
                  <a:tcPr/>
                </a:tc>
                <a:tc>
                  <a:txBody>
                    <a:bodyPr/>
                    <a:lstStyle/>
                    <a:p>
                      <a:r>
                        <a:rPr lang="en-US" sz="1000" dirty="0" smtClean="0">
                          <a:latin typeface="Comic Sans MS" panose="030F0702030302020204" pitchFamily="66" charset="0"/>
                        </a:rPr>
                        <a:t>4) A</a:t>
                      </a:r>
                      <a:r>
                        <a:rPr lang="en-US" sz="1000" baseline="0" dirty="0" smtClean="0">
                          <a:latin typeface="Comic Sans MS" panose="030F0702030302020204" pitchFamily="66" charset="0"/>
                        </a:rPr>
                        <a:t> café has 24 indoor tables and 14 outdoor tables.  Each indoor table has 4 chairs, and each outdoor table has 6 chairs.  How many chairs are there in all?</a:t>
                      </a:r>
                      <a:endParaRPr lang="en-US" sz="1000" dirty="0">
                        <a:latin typeface="Comic Sans MS" panose="030F0702030302020204" pitchFamily="66" charset="0"/>
                      </a:endParaRPr>
                    </a:p>
                  </a:txBody>
                  <a:tcPr/>
                </a:tc>
              </a:tr>
            </a:tbl>
          </a:graphicData>
        </a:graphic>
      </p:graphicFrame>
      <p:sp>
        <p:nvSpPr>
          <p:cNvPr id="10" name="Rounded Rectangle 9"/>
          <p:cNvSpPr/>
          <p:nvPr/>
        </p:nvSpPr>
        <p:spPr>
          <a:xfrm>
            <a:off x="419100" y="41910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3</a:t>
            </a:r>
            <a:endParaRPr lang="en-US" sz="1600" b="1" dirty="0">
              <a:latin typeface="Comic Sans MS" pitchFamily="66"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1638361231"/>
              </p:ext>
            </p:extLst>
          </p:nvPr>
        </p:nvGraphicFramePr>
        <p:xfrm>
          <a:off x="419100" y="5318130"/>
          <a:ext cx="6705600" cy="4016370"/>
        </p:xfrm>
        <a:graphic>
          <a:graphicData uri="http://schemas.openxmlformats.org/drawingml/2006/table">
            <a:tbl>
              <a:tblPr firstRow="1" bandRow="1">
                <a:tableStyleId>{5940675A-B579-460E-94D1-54222C63F5DA}</a:tableStyleId>
              </a:tblPr>
              <a:tblGrid>
                <a:gridCol w="3352800"/>
                <a:gridCol w="3352800"/>
              </a:tblGrid>
              <a:tr h="2008185">
                <a:tc>
                  <a:txBody>
                    <a:bodyPr/>
                    <a:lstStyle/>
                    <a:p>
                      <a:pPr marL="228600" indent="-228600">
                        <a:buAutoNum type="arabicParenR"/>
                      </a:pPr>
                      <a:r>
                        <a:rPr lang="en-US" sz="1000" dirty="0" smtClean="0">
                          <a:latin typeface="Comic Sans MS" panose="030F0702030302020204" pitchFamily="66" charset="0"/>
                        </a:rPr>
                        <a:t>Compare the two fractions by finding</a:t>
                      </a:r>
                      <a:r>
                        <a:rPr lang="en-US" sz="1000" baseline="0" dirty="0" smtClean="0">
                          <a:latin typeface="Comic Sans MS" panose="030F0702030302020204" pitchFamily="66" charset="0"/>
                        </a:rPr>
                        <a:t> the LCD (least common denominator).</a:t>
                      </a:r>
                    </a:p>
                    <a:p>
                      <a:pPr marL="228600" indent="-228600">
                        <a:buAutoNum type="arabicParenR"/>
                      </a:pPr>
                      <a:endParaRPr lang="en-US" sz="1000" baseline="0" dirty="0" smtClean="0">
                        <a:latin typeface="Comic Sans MS" panose="030F0702030302020204" pitchFamily="66" charset="0"/>
                      </a:endParaRPr>
                    </a:p>
                    <a:p>
                      <a:pPr marL="228600" indent="-228600">
                        <a:buNone/>
                      </a:pPr>
                      <a:r>
                        <a:rPr lang="en-US" sz="1000" baseline="0" dirty="0" smtClean="0">
                          <a:latin typeface="Comic Sans MS" panose="030F0702030302020204" pitchFamily="66" charset="0"/>
                        </a:rPr>
                        <a:t>                           9/12 ________ 25/36</a:t>
                      </a:r>
                    </a:p>
                    <a:p>
                      <a:pPr marL="228600" indent="-228600">
                        <a:buNone/>
                      </a:pPr>
                      <a:endParaRPr lang="en-US" sz="1000" dirty="0">
                        <a:latin typeface="Comic Sans MS" panose="030F0702030302020204" pitchFamily="66" charset="0"/>
                      </a:endParaRPr>
                    </a:p>
                  </a:txBody>
                  <a:tcPr/>
                </a:tc>
                <a:tc>
                  <a:txBody>
                    <a:bodyPr/>
                    <a:lstStyle/>
                    <a:p>
                      <a:r>
                        <a:rPr lang="en-US" sz="1000" dirty="0" smtClean="0">
                          <a:latin typeface="Comic Sans MS" panose="030F0702030302020204" pitchFamily="66" charset="0"/>
                        </a:rPr>
                        <a:t>2)  Eric</a:t>
                      </a:r>
                      <a:r>
                        <a:rPr lang="en-US" sz="1000" baseline="0" dirty="0" smtClean="0">
                          <a:latin typeface="Comic Sans MS" panose="030F0702030302020204" pitchFamily="66" charset="0"/>
                        </a:rPr>
                        <a:t> said that 1/10 + 7/10 +4/10 is the same as 1 and 2/10.  Is he correct?  Explain your thinking.</a:t>
                      </a:r>
                      <a:endParaRPr lang="en-US" sz="1000" dirty="0">
                        <a:latin typeface="Comic Sans MS" panose="030F0702030302020204" pitchFamily="66" charset="0"/>
                      </a:endParaRPr>
                    </a:p>
                  </a:txBody>
                  <a:tcPr/>
                </a:tc>
              </a:tr>
              <a:tr h="2008185">
                <a:tc>
                  <a:txBody>
                    <a:bodyPr/>
                    <a:lstStyle/>
                    <a:p>
                      <a:r>
                        <a:rPr lang="en-US" sz="1000" dirty="0" smtClean="0">
                          <a:latin typeface="Comic Sans MS" panose="030F0702030302020204" pitchFamily="66" charset="0"/>
                        </a:rPr>
                        <a:t>3) List the factors for 12,</a:t>
                      </a:r>
                      <a:r>
                        <a:rPr lang="en-US" sz="1000" baseline="0" dirty="0" smtClean="0">
                          <a:latin typeface="Comic Sans MS" panose="030F0702030302020204" pitchFamily="66" charset="0"/>
                        </a:rPr>
                        <a:t> 24, and 36.  What is the greatest common factor?</a:t>
                      </a:r>
                      <a:endParaRPr lang="en-US" sz="1000" dirty="0">
                        <a:latin typeface="Comic Sans MS" panose="030F0702030302020204" pitchFamily="66" charset="0"/>
                      </a:endParaRPr>
                    </a:p>
                  </a:txBody>
                  <a:tcPr/>
                </a:tc>
                <a:tc>
                  <a:txBody>
                    <a:bodyPr/>
                    <a:lstStyle/>
                    <a:p>
                      <a:r>
                        <a:rPr lang="en-US" sz="1000" dirty="0" smtClean="0">
                          <a:latin typeface="Comic Sans MS" panose="030F0702030302020204" pitchFamily="66" charset="0"/>
                        </a:rPr>
                        <a:t>4</a:t>
                      </a:r>
                      <a:r>
                        <a:rPr lang="en-US" sz="1000" dirty="0" smtClean="0">
                          <a:latin typeface="Comic Sans MS" panose="030F0702030302020204" pitchFamily="66" charset="0"/>
                        </a:rPr>
                        <a:t>)</a:t>
                      </a:r>
                      <a:r>
                        <a:rPr lang="en-US" sz="1000" baseline="0" dirty="0" smtClean="0">
                          <a:latin typeface="Comic Sans MS" panose="030F0702030302020204" pitchFamily="66" charset="0"/>
                        </a:rPr>
                        <a:t> </a:t>
                      </a:r>
                    </a:p>
                    <a:p>
                      <a:endParaRPr lang="en-US" sz="1000" baseline="0" dirty="0" smtClean="0">
                        <a:latin typeface="Comic Sans MS" panose="030F0702030302020204" pitchFamily="66" charset="0"/>
                      </a:endParaRPr>
                    </a:p>
                    <a:p>
                      <a:r>
                        <a:rPr lang="en-US" sz="1000" baseline="0" dirty="0" smtClean="0">
                          <a:latin typeface="Comic Sans MS" panose="030F0702030302020204" pitchFamily="66" charset="0"/>
                        </a:rPr>
                        <a:t>              3  5/8   +   3  7/8   =  </a:t>
                      </a:r>
                      <a:endParaRPr lang="en-US" sz="1000" dirty="0">
                        <a:latin typeface="Comic Sans MS" panose="030F0702030302020204" pitchFamily="66" charset="0"/>
                      </a:endParaRPr>
                    </a:p>
                  </a:txBody>
                  <a:tcPr/>
                </a:tc>
              </a:tr>
            </a:tbl>
          </a:graphicData>
        </a:graphic>
      </p:graphicFrame>
      <p:sp>
        <p:nvSpPr>
          <p:cNvPr id="15" name="Rounded Rectangle 14"/>
          <p:cNvSpPr/>
          <p:nvPr/>
        </p:nvSpPr>
        <p:spPr>
          <a:xfrm>
            <a:off x="419100" y="493713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4</a:t>
            </a:r>
            <a:endParaRPr lang="en-US" sz="1600" b="1" dirty="0">
              <a:latin typeface="Comic Sans MS" pitchFamily="66" charset="0"/>
            </a:endParaRPr>
          </a:p>
        </p:txBody>
      </p:sp>
    </p:spTree>
    <p:extLst>
      <p:ext uri="{BB962C8B-B14F-4D97-AF65-F5344CB8AC3E}">
        <p14:creationId xmlns:p14="http://schemas.microsoft.com/office/powerpoint/2010/main" val="59040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983</TotalTime>
  <Words>482</Words>
  <Application>Microsoft Office PowerPoint</Application>
  <PresentationFormat>Custom</PresentationFormat>
  <Paragraphs>30</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Comic Sans MS</vt:lpstr>
      <vt:lpstr>Office Theme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ADGER, ASHLEY</cp:lastModifiedBy>
  <cp:revision>24</cp:revision>
  <dcterms:created xsi:type="dcterms:W3CDTF">2015-02-21T23:40:26Z</dcterms:created>
  <dcterms:modified xsi:type="dcterms:W3CDTF">2016-03-04T20:08:32Z</dcterms:modified>
</cp:coreProperties>
</file>