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7543800" cy="9829800"/>
  <p:notesSz cx="6858000" cy="9144000"/>
  <p:defaultTextStyle>
    <a:defPPr>
      <a:defRPr lang="en-US"/>
    </a:defPPr>
    <a:lvl1pPr marL="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638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276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8914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85528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191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7829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7467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7105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6">
          <p15:clr>
            <a:srgbClr val="A4A3A4"/>
          </p15:clr>
        </p15:guide>
        <p15:guide id="2" pos="23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78" y="144"/>
      </p:cViewPr>
      <p:guideLst>
        <p:guide orient="horz" pos="3096"/>
        <p:guide pos="23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5785" y="3053611"/>
            <a:ext cx="6412230" cy="2107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1570" y="5570220"/>
            <a:ext cx="5280660" cy="25120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6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2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9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5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1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8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74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1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7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6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909" y="6316557"/>
            <a:ext cx="6412230" cy="1952308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909" y="4166290"/>
            <a:ext cx="6412230" cy="215026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63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27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891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552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191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78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746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10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7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7190" y="2293622"/>
            <a:ext cx="3331845" cy="64872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34765" y="2293622"/>
            <a:ext cx="3331845" cy="64872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191" y="2200328"/>
            <a:ext cx="3333155" cy="91699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191" y="3117320"/>
            <a:ext cx="3333155" cy="56635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2147" y="2200328"/>
            <a:ext cx="3334464" cy="91699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32147" y="3117320"/>
            <a:ext cx="3334464" cy="56635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0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8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4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190" y="391372"/>
            <a:ext cx="2481859" cy="166560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9416" y="391373"/>
            <a:ext cx="4217194" cy="8389462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190" y="2056978"/>
            <a:ext cx="2481859" cy="6723857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62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638" y="6880860"/>
            <a:ext cx="4526280" cy="81232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78638" y="878310"/>
            <a:ext cx="4526280" cy="5897880"/>
          </a:xfrm>
        </p:spPr>
        <p:txBody>
          <a:bodyPr/>
          <a:lstStyle>
            <a:lvl1pPr marL="0" indent="0">
              <a:buNone/>
              <a:defRPr sz="3500"/>
            </a:lvl1pPr>
            <a:lvl2pPr marL="496382" indent="0">
              <a:buNone/>
              <a:defRPr sz="3000"/>
            </a:lvl2pPr>
            <a:lvl3pPr marL="992764" indent="0">
              <a:buNone/>
              <a:defRPr sz="2600"/>
            </a:lvl3pPr>
            <a:lvl4pPr marL="1489146" indent="0">
              <a:buNone/>
              <a:defRPr sz="2200"/>
            </a:lvl4pPr>
            <a:lvl5pPr marL="1985528" indent="0">
              <a:buNone/>
              <a:defRPr sz="2200"/>
            </a:lvl5pPr>
            <a:lvl6pPr marL="2481910" indent="0">
              <a:buNone/>
              <a:defRPr sz="2200"/>
            </a:lvl6pPr>
            <a:lvl7pPr marL="2978292" indent="0">
              <a:buNone/>
              <a:defRPr sz="2200"/>
            </a:lvl7pPr>
            <a:lvl8pPr marL="3474674" indent="0">
              <a:buNone/>
              <a:defRPr sz="2200"/>
            </a:lvl8pPr>
            <a:lvl9pPr marL="3971056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8638" y="7693185"/>
            <a:ext cx="4526280" cy="1153635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56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1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69255" y="393650"/>
            <a:ext cx="1697355" cy="838718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7190" y="393650"/>
            <a:ext cx="4966335" cy="838718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5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190" y="393648"/>
            <a:ext cx="6789420" cy="1638300"/>
          </a:xfrm>
          <a:prstGeom prst="rect">
            <a:avLst/>
          </a:prstGeom>
        </p:spPr>
        <p:txBody>
          <a:bodyPr vert="horz" lIns="99276" tIns="49638" rIns="99276" bIns="4963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190" y="2293622"/>
            <a:ext cx="6789420" cy="6487213"/>
          </a:xfrm>
          <a:prstGeom prst="rect">
            <a:avLst/>
          </a:prstGeom>
        </p:spPr>
        <p:txBody>
          <a:bodyPr vert="horz" lIns="99276" tIns="49638" rIns="99276" bIns="4963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190" y="9110770"/>
            <a:ext cx="176022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93DD-1ADC-4EF8-806C-0A01CCBE6D82}" type="datetimeFigureOut">
              <a:rPr lang="en-US" smtClean="0"/>
              <a:pPr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7465" y="9110770"/>
            <a:ext cx="238887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6390" y="9110770"/>
            <a:ext cx="176022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71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2764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287" indent="-372287" algn="l" defTabSz="992764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621" indent="-310239" algn="l" defTabSz="992764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0955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7337" indent="-248191" algn="l" defTabSz="99276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3719" indent="-248191" algn="l" defTabSz="99276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0101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6483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2865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19247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638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276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8914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85528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829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467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105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196860"/>
            <a:ext cx="8001000" cy="1002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180003"/>
              </p:ext>
            </p:extLst>
          </p:nvPr>
        </p:nvGraphicFramePr>
        <p:xfrm>
          <a:off x="419100" y="1181100"/>
          <a:ext cx="6705600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1943100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There are 70 tables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set up for a banquet. After the banquet, the tables will be placed on carts to be stored away.  Each cart can hold 4 tables.  How many carts will be needed to store all 70 tables?</a:t>
                      </a:r>
                    </a:p>
                    <a:p>
                      <a:pPr marL="228600" indent="-228600">
                        <a:buNone/>
                      </a:pP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 startAt="2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Henry has 15 apples.  Jenny has 2/3 as many apples.  How many apples does Jenny have?</a:t>
                      </a:r>
                    </a:p>
                    <a:p>
                      <a:pPr marL="228600" indent="-228600">
                        <a:buNone/>
                      </a:pP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pPr marL="228600" indent="-228600">
                        <a:buNone/>
                      </a:pPr>
                      <a:r>
                        <a:rPr lang="en-US" sz="1000" baseline="0" dirty="0" smtClean="0">
                          <a:latin typeface="Comic Sans MS" pitchFamily="66" charset="0"/>
                        </a:rPr>
                        <a:t>3.  A group of 1</a:t>
                      </a:r>
                      <a:r>
                        <a:rPr lang="en-US" sz="1000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graders went on a field trip.  They took 3 buses and 4 vans.  There were 7 people in each van and 54 people on each school bus.  How many people went on the field trip?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 startAt="4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Which of the numbers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below are multiples of 9?  There may be more than one correct answer.</a:t>
                      </a:r>
                    </a:p>
                    <a:p>
                      <a:pPr marL="228600" indent="-228600">
                        <a:buNone/>
                      </a:pPr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smtClean="0">
                          <a:latin typeface="Comic Sans MS" pitchFamily="66" charset="0"/>
                        </a:rPr>
                        <a:t>a.) 3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b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.) 27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c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.) 81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d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.) 1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372100" y="419100"/>
            <a:ext cx="17526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 smtClean="0">
                <a:latin typeface="Comic Sans MS" pitchFamily="66" charset="0"/>
              </a:rPr>
              <a:t>Week 20</a:t>
            </a:r>
            <a:endParaRPr lang="en-US" sz="25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" y="41910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Name ____________________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9100" y="81921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1</a:t>
            </a:r>
            <a:endParaRPr lang="en-US" sz="1600" b="1" dirty="0">
              <a:latin typeface="Comic Sans MS" pitchFamily="66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336541"/>
              </p:ext>
            </p:extLst>
          </p:nvPr>
        </p:nvGraphicFramePr>
        <p:xfrm>
          <a:off x="427383" y="5524500"/>
          <a:ext cx="6705600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1943100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John cut up 16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oranges to give to the soccer players on Saturday.  On Monday, John cut 3/4 of that amount.  How many oranges did John cut up on Monday?</a:t>
                      </a:r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None/>
                      </a:pP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2.  Divide to find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the quotient:  243 -:- 3 =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pPr marL="228600" indent="-228600">
                        <a:buAutoNum type="arabicPeriod" startAt="3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Write the number in standard form and word form: 500,000 + 8,000 + 200 + 9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= </a:t>
                      </a:r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None/>
                      </a:pPr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4. Mary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wants new soil for her garden.  Her garden is 16 yards by 25 yards.  How many bags does Mary need to buy if each bag will cover 4 square yards?</a:t>
                      </a:r>
                    </a:p>
                    <a:p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r>
                        <a:rPr lang="en-US" sz="1000" baseline="0" dirty="0" smtClean="0">
                          <a:latin typeface="Comic Sans MS" pitchFamily="66" charset="0"/>
                        </a:rPr>
                        <a:t> </a:t>
                      </a:r>
                    </a:p>
                    <a:p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427383" y="516261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2</a:t>
            </a:r>
            <a:endParaRPr lang="en-US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832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196860"/>
            <a:ext cx="8001000" cy="1002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345082"/>
              </p:ext>
            </p:extLst>
          </p:nvPr>
        </p:nvGraphicFramePr>
        <p:xfrm>
          <a:off x="419100" y="800100"/>
          <a:ext cx="6705600" cy="4016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2008185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Bob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forgot the number of people at the football game.  He does remember that the number had a 9 in the ten thousands place and an 8 in the hundreds place.  Which number could he be thinking of?</a:t>
                      </a:r>
                    </a:p>
                    <a:p>
                      <a:pPr marL="228600" indent="-228600">
                        <a:buNone/>
                      </a:pPr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smtClean="0">
                          <a:latin typeface="Comic Sans MS" pitchFamily="66" charset="0"/>
                        </a:rPr>
                        <a:t>a.) 79,843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b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.) 86,900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c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.) 90,877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d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.) 98,200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2.  Multiply to find the product: 98 </a:t>
                      </a:r>
                      <a:r>
                        <a:rPr lang="en-US" sz="1000" dirty="0" err="1" smtClean="0">
                          <a:latin typeface="Comic Sans MS" pitchFamily="66" charset="0"/>
                        </a:rPr>
                        <a:t>x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 76 =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3.  A package of dog food costs $3.50 for 2 pounds.  A package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of bird seed costs $2.40 for 3 pounds.  What is the difference in the cost per pound?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4. Which fraction below is equivalent to 6/9?  There may be more than one answer.</a:t>
                      </a:r>
                    </a:p>
                    <a:p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a.) 1/6</a:t>
                      </a:r>
                    </a:p>
                    <a:p>
                      <a:r>
                        <a:rPr lang="en-US" sz="1000" dirty="0" err="1" smtClean="0">
                          <a:latin typeface="Comic Sans MS" pitchFamily="66" charset="0"/>
                        </a:rPr>
                        <a:t>b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.) 8/12</a:t>
                      </a:r>
                    </a:p>
                    <a:p>
                      <a:r>
                        <a:rPr lang="en-US" sz="1000" dirty="0" err="1" smtClean="0">
                          <a:latin typeface="Comic Sans MS" pitchFamily="66" charset="0"/>
                        </a:rPr>
                        <a:t>c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.) 2/3</a:t>
                      </a:r>
                    </a:p>
                    <a:p>
                      <a:r>
                        <a:rPr lang="en-US" sz="1000" dirty="0" err="1" smtClean="0">
                          <a:latin typeface="Comic Sans MS" pitchFamily="66" charset="0"/>
                        </a:rPr>
                        <a:t>d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.) 12/18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419100" y="41910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3</a:t>
            </a:r>
            <a:endParaRPr lang="en-US" sz="1600" b="1" dirty="0">
              <a:latin typeface="Comic Sans MS" pitchFamily="66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755517"/>
              </p:ext>
            </p:extLst>
          </p:nvPr>
        </p:nvGraphicFramePr>
        <p:xfrm>
          <a:off x="419100" y="5318130"/>
          <a:ext cx="6705600" cy="4016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2008185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Rachel’s living room is 12 meters wide and 7 meters long.  Rachel wants to install a new wood floor.  It will cost $11.00 per square meter.  How much will Rachel’s new floor cost?</a:t>
                      </a:r>
                    </a:p>
                    <a:p>
                      <a:pPr marL="228600" indent="-228600">
                        <a:buNone/>
                      </a:pP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2.  Put the fractions below in order from least to greatest: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 7/8, 2/2, 3/4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3. Is 31 prime or composite?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 How do you know?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4.  On Friday evening a pizza shop had orders for 4 pepperoni, 97 vegetable, and 335 cheese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pizzas.  If the 4 cooks each made an equal number of pizzas, how many pizzas did each cook make?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419100" y="493713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4</a:t>
            </a:r>
            <a:endParaRPr lang="en-US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40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495</Words>
  <Application>Microsoft Office PowerPoint</Application>
  <PresentationFormat>Custom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Comic Sans MS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ADGER, ASHLEY</cp:lastModifiedBy>
  <cp:revision>13</cp:revision>
  <dcterms:created xsi:type="dcterms:W3CDTF">2015-02-02T11:14:31Z</dcterms:created>
  <dcterms:modified xsi:type="dcterms:W3CDTF">2016-02-05T20:24:40Z</dcterms:modified>
</cp:coreProperties>
</file>