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Lst>
  <p:sldSz cx="7543800" cy="9829800"/>
  <p:notesSz cx="6858000" cy="92964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6">
          <p15:clr>
            <a:srgbClr val="A4A3A4"/>
          </p15:clr>
        </p15:guide>
        <p15:guide id="2" pos="23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470" y="120"/>
      </p:cViewPr>
      <p:guideLst>
        <p:guide orient="horz" pos="3096"/>
        <p:guide pos="23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5785" y="3053611"/>
            <a:ext cx="6412230" cy="2107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131570" y="5570220"/>
            <a:ext cx="5280660" cy="251206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3509978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566462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5909" y="6316557"/>
            <a:ext cx="6412230" cy="1952308"/>
          </a:xfrm>
        </p:spPr>
        <p:txBody>
          <a:bodyPr anchor="t"/>
          <a:lstStyle>
            <a:lvl1pPr algn="l">
              <a:defRPr sz="4300" b="1" cap="all"/>
            </a:lvl1pPr>
          </a:lstStyle>
          <a:p>
            <a:r>
              <a:rPr lang="en-US" smtClean="0"/>
              <a:t>Click to edit Master title style</a:t>
            </a:r>
            <a:endParaRPr lang="en-US"/>
          </a:p>
        </p:txBody>
      </p:sp>
      <p:sp>
        <p:nvSpPr>
          <p:cNvPr id="3" name="Text Placeholder 2"/>
          <p:cNvSpPr>
            <a:spLocks noGrp="1"/>
          </p:cNvSpPr>
          <p:nvPr>
            <p:ph type="body" idx="1"/>
          </p:nvPr>
        </p:nvSpPr>
        <p:spPr>
          <a:xfrm>
            <a:off x="595909" y="4166290"/>
            <a:ext cx="6412230" cy="2150268"/>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D93DD-1ADC-4EF8-806C-0A01CCBE6D82}"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80977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77190"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34765"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D93DD-1ADC-4EF8-806C-0A01CCBE6D82}"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35316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77191" y="2200328"/>
            <a:ext cx="3333155"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377191" y="3117320"/>
            <a:ext cx="3333155"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832147" y="2200328"/>
            <a:ext cx="3334464"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3832147" y="3117320"/>
            <a:ext cx="3334464"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D93DD-1ADC-4EF8-806C-0A01CCBE6D82}" type="datetimeFigureOut">
              <a:rPr lang="en-US" smtClean="0"/>
              <a:t>1/14/2016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299830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D93DD-1ADC-4EF8-806C-0A01CCBE6D82}" type="datetimeFigureOut">
              <a:rPr lang="en-US" smtClean="0"/>
              <a:t>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1064185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D93DD-1ADC-4EF8-806C-0A01CCBE6D82}" type="datetimeFigureOut">
              <a:rPr lang="en-US" smtClean="0"/>
              <a:t>1/14/2016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877548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7190" y="391372"/>
            <a:ext cx="2481859" cy="166560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2949416" y="391373"/>
            <a:ext cx="4217194" cy="8389462"/>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77190" y="2056978"/>
            <a:ext cx="2481859" cy="6723857"/>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29025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8638" y="6880860"/>
            <a:ext cx="4526280" cy="812325"/>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478638" y="878310"/>
            <a:ext cx="4526280" cy="589788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a:p>
        </p:txBody>
      </p:sp>
      <p:sp>
        <p:nvSpPr>
          <p:cNvPr id="4" name="Text Placeholder 3"/>
          <p:cNvSpPr>
            <a:spLocks noGrp="1"/>
          </p:cNvSpPr>
          <p:nvPr>
            <p:ph type="body" sz="half" idx="2"/>
          </p:nvPr>
        </p:nvSpPr>
        <p:spPr>
          <a:xfrm>
            <a:off x="1478638" y="7693185"/>
            <a:ext cx="4526280" cy="1153635"/>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78956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245871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9255" y="393650"/>
            <a:ext cx="1697355" cy="838718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190" y="393650"/>
            <a:ext cx="4966335" cy="838718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a:p>
        </p:txBody>
      </p:sp>
    </p:spTree>
    <p:extLst>
      <p:ext uri="{BB962C8B-B14F-4D97-AF65-F5344CB8AC3E}">
        <p14:creationId xmlns:p14="http://schemas.microsoft.com/office/powerpoint/2010/main" val="352595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7190" y="393648"/>
            <a:ext cx="6789420" cy="1638300"/>
          </a:xfrm>
          <a:prstGeom prst="rect">
            <a:avLst/>
          </a:prstGeom>
        </p:spPr>
        <p:txBody>
          <a:bodyPr vert="horz" lIns="99276" tIns="49638" rIns="99276" bIns="4963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77190" y="2293622"/>
            <a:ext cx="6789420" cy="6487213"/>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77190" y="9110770"/>
            <a:ext cx="1760220" cy="523345"/>
          </a:xfrm>
          <a:prstGeom prst="rect">
            <a:avLst/>
          </a:prstGeom>
        </p:spPr>
        <p:txBody>
          <a:bodyPr vert="horz" lIns="99276" tIns="49638" rIns="99276" bIns="49638" rtlCol="0" anchor="ctr"/>
          <a:lstStyle>
            <a:lvl1pPr algn="l">
              <a:defRPr sz="1300">
                <a:solidFill>
                  <a:schemeClr val="tx1">
                    <a:tint val="75000"/>
                  </a:schemeClr>
                </a:solidFill>
              </a:defRPr>
            </a:lvl1pPr>
          </a:lstStyle>
          <a:p>
            <a:fld id="{EF8D93DD-1ADC-4EF8-806C-0A01CCBE6D82}" type="datetimeFigureOut">
              <a:rPr lang="en-US" smtClean="0"/>
              <a:t>1/14/2016</a:t>
            </a:fld>
            <a:endParaRPr lang="en-US"/>
          </a:p>
        </p:txBody>
      </p:sp>
      <p:sp>
        <p:nvSpPr>
          <p:cNvPr id="5" name="Footer Placeholder 4"/>
          <p:cNvSpPr>
            <a:spLocks noGrp="1"/>
          </p:cNvSpPr>
          <p:nvPr>
            <p:ph type="ftr" sz="quarter" idx="3"/>
          </p:nvPr>
        </p:nvSpPr>
        <p:spPr>
          <a:xfrm>
            <a:off x="2577465" y="9110770"/>
            <a:ext cx="2388870" cy="523345"/>
          </a:xfrm>
          <a:prstGeom prst="rect">
            <a:avLst/>
          </a:prstGeom>
        </p:spPr>
        <p:txBody>
          <a:bodyPr vert="horz" lIns="99276" tIns="49638" rIns="99276" bIns="49638"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06390" y="9110770"/>
            <a:ext cx="1760220" cy="523345"/>
          </a:xfrm>
          <a:prstGeom prst="rect">
            <a:avLst/>
          </a:prstGeom>
        </p:spPr>
        <p:txBody>
          <a:bodyPr vert="horz" lIns="99276" tIns="49638" rIns="99276" bIns="49638" rtlCol="0" anchor="ctr"/>
          <a:lstStyle>
            <a:lvl1pPr algn="r">
              <a:defRPr sz="1300">
                <a:solidFill>
                  <a:schemeClr val="tx1">
                    <a:tint val="75000"/>
                  </a:schemeClr>
                </a:solidFill>
              </a:defRPr>
            </a:lvl1pPr>
          </a:lstStyle>
          <a:p>
            <a:fld id="{4D226CAB-122C-438B-B4E5-D9999C72ADDE}" type="slidenum">
              <a:rPr lang="en-US" smtClean="0"/>
              <a:t>‹#›</a:t>
            </a:fld>
            <a:endParaRPr lang="en-US"/>
          </a:p>
        </p:txBody>
      </p:sp>
    </p:spTree>
    <p:extLst>
      <p:ext uri="{BB962C8B-B14F-4D97-AF65-F5344CB8AC3E}">
        <p14:creationId xmlns:p14="http://schemas.microsoft.com/office/powerpoint/2010/main" val="4284711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92764" rtl="0" eaLnBrk="1" latinLnBrk="0" hangingPunct="1">
        <a:spcBef>
          <a:spcPct val="0"/>
        </a:spcBef>
        <a:buNone/>
        <a:defRPr sz="4800" kern="1200">
          <a:solidFill>
            <a:schemeClr val="tx1"/>
          </a:solidFill>
          <a:latin typeface="+mj-lt"/>
          <a:ea typeface="+mj-ea"/>
          <a:cs typeface="+mj-cs"/>
        </a:defRPr>
      </a:lvl1pPr>
    </p:titleStyle>
    <p:bodyStyle>
      <a:lvl1pPr marL="372287" indent="-372287" algn="l" defTabSz="99276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6621" indent="-310239" algn="l" defTabSz="99276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0955" indent="-248191" algn="l" defTabSz="99276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733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3719"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0101"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6483"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2865"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1924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3650353216"/>
              </p:ext>
            </p:extLst>
          </p:nvPr>
        </p:nvGraphicFramePr>
        <p:xfrm>
          <a:off x="419100" y="11811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r>
                        <a:rPr lang="en-US" sz="1100" dirty="0" smtClean="0">
                          <a:latin typeface="Comic Sans MS" pitchFamily="66" charset="0"/>
                        </a:rPr>
                        <a:t>1)  A total of 58 awards will be given away at the soccer banquet.  Each box holds 9 awards.  How many awards will be in the partially filled box?</a:t>
                      </a:r>
                      <a:endParaRPr lang="en-US" sz="1100" dirty="0">
                        <a:latin typeface="Comic Sans MS" pitchFamily="66" charset="0"/>
                      </a:endParaRPr>
                    </a:p>
                  </a:txBody>
                  <a:tcPr/>
                </a:tc>
                <a:tc>
                  <a:txBody>
                    <a:bodyPr/>
                    <a:lstStyle/>
                    <a:p>
                      <a:r>
                        <a:rPr lang="en-US" sz="1100" dirty="0" smtClean="0">
                          <a:latin typeface="Comic Sans MS" pitchFamily="66" charset="0"/>
                        </a:rPr>
                        <a:t>2)  What is 139,685 rounded to the nearest ten thousands place?</a:t>
                      </a:r>
                      <a:endParaRPr lang="en-US" sz="1100" dirty="0">
                        <a:latin typeface="Comic Sans MS" pitchFamily="66" charset="0"/>
                      </a:endParaRPr>
                    </a:p>
                  </a:txBody>
                  <a:tcPr/>
                </a:tc>
              </a:tr>
              <a:tr h="1943100">
                <a:tc>
                  <a:txBody>
                    <a:bodyPr/>
                    <a:lstStyle/>
                    <a:p>
                      <a:r>
                        <a:rPr lang="en-US" sz="1100" dirty="0" smtClean="0">
                          <a:latin typeface="Comic Sans MS" pitchFamily="66" charset="0"/>
                        </a:rPr>
                        <a:t>3)</a:t>
                      </a:r>
                      <a:r>
                        <a:rPr lang="en-US" sz="1100" baseline="0" dirty="0" smtClean="0">
                          <a:latin typeface="Comic Sans MS" pitchFamily="66" charset="0"/>
                        </a:rPr>
                        <a:t> Identify the pattern in the series of numbers:</a:t>
                      </a:r>
                    </a:p>
                    <a:p>
                      <a:pPr algn="ctr"/>
                      <a:r>
                        <a:rPr lang="en-US" sz="1100" baseline="0" dirty="0" smtClean="0">
                          <a:latin typeface="Comic Sans MS" pitchFamily="66" charset="0"/>
                        </a:rPr>
                        <a:t>2,  6,  8,  24,  26</a:t>
                      </a:r>
                      <a:endParaRPr lang="en-US" sz="1100" dirty="0">
                        <a:latin typeface="Comic Sans MS" pitchFamily="66" charset="0"/>
                      </a:endParaRPr>
                    </a:p>
                  </a:txBody>
                  <a:tcPr/>
                </a:tc>
                <a:tc>
                  <a:txBody>
                    <a:bodyPr/>
                    <a:lstStyle/>
                    <a:p>
                      <a:r>
                        <a:rPr lang="en-US" sz="1100" dirty="0" smtClean="0">
                          <a:latin typeface="Comic Sans MS" pitchFamily="66" charset="0"/>
                        </a:rPr>
                        <a:t>4)  In one day, Trattoria</a:t>
                      </a:r>
                      <a:r>
                        <a:rPr lang="en-US" sz="1100" baseline="0" dirty="0" smtClean="0">
                          <a:latin typeface="Comic Sans MS" pitchFamily="66" charset="0"/>
                        </a:rPr>
                        <a:t> sold $765 worth of casseroles.  Each casserole cost $15.  How many casseroles were sold?</a:t>
                      </a:r>
                      <a:endParaRPr lang="en-US" sz="1100" dirty="0">
                        <a:latin typeface="Comic Sans MS" pitchFamily="66" charset="0"/>
                      </a:endParaRPr>
                    </a:p>
                  </a:txBody>
                  <a:tcPr/>
                </a:tc>
              </a:tr>
            </a:tbl>
          </a:graphicData>
        </a:graphic>
      </p:graphicFrame>
      <p:sp>
        <p:nvSpPr>
          <p:cNvPr id="5" name="Rounded Rectangle 4"/>
          <p:cNvSpPr/>
          <p:nvPr/>
        </p:nvSpPr>
        <p:spPr>
          <a:xfrm>
            <a:off x="5372100" y="419100"/>
            <a:ext cx="1752600" cy="3810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500" dirty="0" smtClean="0">
                <a:latin typeface="Comic Sans MS" pitchFamily="66" charset="0"/>
              </a:rPr>
              <a:t>Week 16</a:t>
            </a:r>
            <a:endParaRPr lang="en-US" sz="2500" dirty="0">
              <a:latin typeface="Comic Sans MS" pitchFamily="66" charset="0"/>
            </a:endParaRPr>
          </a:p>
        </p:txBody>
      </p:sp>
      <p:sp>
        <p:nvSpPr>
          <p:cNvPr id="7" name="TextBox 6"/>
          <p:cNvSpPr txBox="1"/>
          <p:nvPr/>
        </p:nvSpPr>
        <p:spPr>
          <a:xfrm>
            <a:off x="342900" y="419100"/>
            <a:ext cx="4114800" cy="400110"/>
          </a:xfrm>
          <a:prstGeom prst="rect">
            <a:avLst/>
          </a:prstGeom>
          <a:noFill/>
        </p:spPr>
        <p:txBody>
          <a:bodyPr wrap="square" rtlCol="0">
            <a:spAutoFit/>
          </a:bodyPr>
          <a:lstStyle/>
          <a:p>
            <a:r>
              <a:rPr lang="en-US" dirty="0" smtClean="0">
                <a:latin typeface="Comic Sans MS" pitchFamily="66" charset="0"/>
              </a:rPr>
              <a:t>Name ____________________</a:t>
            </a:r>
            <a:endParaRPr lang="en-US" dirty="0">
              <a:latin typeface="Comic Sans MS" pitchFamily="66" charset="0"/>
            </a:endParaRPr>
          </a:p>
        </p:txBody>
      </p:sp>
      <p:sp>
        <p:nvSpPr>
          <p:cNvPr id="10" name="Rounded Rectangle 9"/>
          <p:cNvSpPr/>
          <p:nvPr/>
        </p:nvSpPr>
        <p:spPr>
          <a:xfrm>
            <a:off x="419100" y="8192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1</a:t>
            </a:r>
            <a:endParaRPr lang="en-US" sz="1600" b="1" dirty="0">
              <a:latin typeface="Comic Sans MS" pitchFamily="66"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3707621798"/>
              </p:ext>
            </p:extLst>
          </p:nvPr>
        </p:nvGraphicFramePr>
        <p:xfrm>
          <a:off x="427383" y="55245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r>
                        <a:rPr lang="en-US" sz="1100" dirty="0" smtClean="0">
                          <a:latin typeface="Comic Sans MS" pitchFamily="66" charset="0"/>
                        </a:rPr>
                        <a:t>1)  Jimmy weighs</a:t>
                      </a:r>
                      <a:r>
                        <a:rPr lang="en-US" sz="1100" baseline="0" dirty="0" smtClean="0">
                          <a:latin typeface="Comic Sans MS" pitchFamily="66" charset="0"/>
                        </a:rPr>
                        <a:t> 90 pounds and his little sister Fiona weighs ½ as much as Jimmy.  How much does Fiona weigh?</a:t>
                      </a:r>
                      <a:endParaRPr lang="en-US" sz="1100" dirty="0">
                        <a:latin typeface="Comic Sans MS" pitchFamily="66" charset="0"/>
                      </a:endParaRPr>
                    </a:p>
                  </a:txBody>
                  <a:tcPr/>
                </a:tc>
                <a:tc>
                  <a:txBody>
                    <a:bodyPr/>
                    <a:lstStyle/>
                    <a:p>
                      <a:r>
                        <a:rPr lang="en-US" sz="1100" dirty="0" smtClean="0">
                          <a:latin typeface="Comic Sans MS" pitchFamily="66" charset="0"/>
                        </a:rPr>
                        <a:t>2)  Tyler</a:t>
                      </a:r>
                      <a:r>
                        <a:rPr lang="en-US" sz="1100" baseline="0" dirty="0" smtClean="0">
                          <a:latin typeface="Comic Sans MS" pitchFamily="66" charset="0"/>
                        </a:rPr>
                        <a:t> wants to put a fence around his chicken coop.  He measured the length of his backyard to be 36 feet and the width to be 23 feet.  How many feet of wire fencing does Tyler need to buy?</a:t>
                      </a:r>
                      <a:endParaRPr lang="en-US" sz="1100" dirty="0">
                        <a:latin typeface="Comic Sans MS" pitchFamily="66" charset="0"/>
                      </a:endParaRPr>
                    </a:p>
                  </a:txBody>
                  <a:tcPr/>
                </a:tc>
              </a:tr>
              <a:tr h="1943100">
                <a:tc>
                  <a:txBody>
                    <a:bodyPr/>
                    <a:lstStyle/>
                    <a:p>
                      <a:r>
                        <a:rPr lang="en-US" sz="1100" dirty="0" smtClean="0">
                          <a:latin typeface="Comic Sans MS" pitchFamily="66" charset="0"/>
                        </a:rPr>
                        <a:t>3) Don</a:t>
                      </a:r>
                      <a:r>
                        <a:rPr lang="en-US" sz="1100" baseline="0" dirty="0" smtClean="0">
                          <a:latin typeface="Comic Sans MS" pitchFamily="66" charset="0"/>
                        </a:rPr>
                        <a:t> is giving his rare coins to his grandchildren.  He has 24 coins and 8 grandchildren.  Each coin has a value of $18. If Don splits his coins evenly among the grandchildren, what is the total value of the coins each grandchild gets.</a:t>
                      </a:r>
                      <a:endParaRPr lang="en-US" sz="1100" dirty="0">
                        <a:latin typeface="Comic Sans MS" pitchFamily="66" charset="0"/>
                      </a:endParaRPr>
                    </a:p>
                  </a:txBody>
                  <a:tcPr/>
                </a:tc>
                <a:tc>
                  <a:txBody>
                    <a:bodyPr/>
                    <a:lstStyle/>
                    <a:p>
                      <a:r>
                        <a:rPr lang="en-US" sz="1100" dirty="0" smtClean="0">
                          <a:latin typeface="Comic Sans MS" pitchFamily="66" charset="0"/>
                        </a:rPr>
                        <a:t>4) Which of</a:t>
                      </a:r>
                      <a:r>
                        <a:rPr lang="en-US" sz="1100" baseline="0" dirty="0" smtClean="0">
                          <a:latin typeface="Comic Sans MS" pitchFamily="66" charset="0"/>
                        </a:rPr>
                        <a:t> the following numbers when rounded to the nearest ten becomes 2,190?</a:t>
                      </a:r>
                    </a:p>
                    <a:p>
                      <a:endParaRPr lang="en-US" sz="1100" baseline="0" dirty="0" smtClean="0">
                        <a:latin typeface="Comic Sans MS" pitchFamily="66" charset="0"/>
                      </a:endParaRPr>
                    </a:p>
                    <a:p>
                      <a:pPr marL="228600" indent="-228600">
                        <a:buAutoNum type="alphaLcParenR"/>
                      </a:pPr>
                      <a:r>
                        <a:rPr lang="en-US" sz="1100" baseline="0" dirty="0" smtClean="0">
                          <a:latin typeface="Comic Sans MS" pitchFamily="66" charset="0"/>
                        </a:rPr>
                        <a:t>2178</a:t>
                      </a:r>
                    </a:p>
                    <a:p>
                      <a:pPr marL="228600" indent="-228600">
                        <a:buAutoNum type="alphaLcParenR"/>
                      </a:pPr>
                      <a:endParaRPr lang="en-US" sz="1100" baseline="0" dirty="0" smtClean="0">
                        <a:latin typeface="Comic Sans MS" pitchFamily="66" charset="0"/>
                      </a:endParaRPr>
                    </a:p>
                    <a:p>
                      <a:pPr marL="228600" indent="-228600">
                        <a:buAutoNum type="alphaLcParenR"/>
                      </a:pPr>
                      <a:r>
                        <a:rPr lang="en-US" sz="1100" baseline="0" dirty="0" smtClean="0">
                          <a:latin typeface="Comic Sans MS" pitchFamily="66" charset="0"/>
                        </a:rPr>
                        <a:t>2184</a:t>
                      </a:r>
                    </a:p>
                    <a:p>
                      <a:pPr marL="228600" indent="-228600">
                        <a:buAutoNum type="alphaLcParenR"/>
                      </a:pPr>
                      <a:endParaRPr lang="en-US" sz="1100" baseline="0" dirty="0" smtClean="0">
                        <a:latin typeface="Comic Sans MS" pitchFamily="66" charset="0"/>
                      </a:endParaRPr>
                    </a:p>
                    <a:p>
                      <a:pPr marL="228600" indent="-228600">
                        <a:buAutoNum type="alphaLcParenR"/>
                      </a:pPr>
                      <a:r>
                        <a:rPr lang="en-US" sz="1100" baseline="0" dirty="0" smtClean="0">
                          <a:latin typeface="Comic Sans MS" pitchFamily="66" charset="0"/>
                        </a:rPr>
                        <a:t>2189</a:t>
                      </a:r>
                    </a:p>
                    <a:p>
                      <a:pPr marL="228600" indent="-228600">
                        <a:buAutoNum type="alphaLcParenR"/>
                      </a:pPr>
                      <a:endParaRPr lang="en-US" sz="1100" baseline="0" dirty="0" smtClean="0">
                        <a:latin typeface="Comic Sans MS" pitchFamily="66" charset="0"/>
                      </a:endParaRPr>
                    </a:p>
                    <a:p>
                      <a:pPr marL="228600" indent="-228600">
                        <a:buAutoNum type="alphaLcParenR"/>
                      </a:pPr>
                      <a:r>
                        <a:rPr lang="en-US" sz="1100" baseline="0" dirty="0" smtClean="0">
                          <a:latin typeface="Comic Sans MS" pitchFamily="66" charset="0"/>
                        </a:rPr>
                        <a:t>2195</a:t>
                      </a:r>
                      <a:endParaRPr lang="en-US" sz="1100" dirty="0">
                        <a:latin typeface="Comic Sans MS" pitchFamily="66" charset="0"/>
                      </a:endParaRPr>
                    </a:p>
                  </a:txBody>
                  <a:tcPr/>
                </a:tc>
              </a:tr>
            </a:tbl>
          </a:graphicData>
        </a:graphic>
      </p:graphicFrame>
      <p:sp>
        <p:nvSpPr>
          <p:cNvPr id="17" name="Rounded Rectangle 16"/>
          <p:cNvSpPr/>
          <p:nvPr/>
        </p:nvSpPr>
        <p:spPr>
          <a:xfrm>
            <a:off x="427383" y="51626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2</a:t>
            </a:r>
            <a:endParaRPr lang="en-US" sz="1600" b="1" dirty="0">
              <a:latin typeface="Comic Sans MS" pitchFamily="66" charset="0"/>
            </a:endParaRPr>
          </a:p>
        </p:txBody>
      </p:sp>
    </p:spTree>
    <p:extLst>
      <p:ext uri="{BB962C8B-B14F-4D97-AF65-F5344CB8AC3E}">
        <p14:creationId xmlns:p14="http://schemas.microsoft.com/office/powerpoint/2010/main" val="1422832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686392834"/>
              </p:ext>
            </p:extLst>
          </p:nvPr>
        </p:nvGraphicFramePr>
        <p:xfrm>
          <a:off x="419100" y="80010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r>
                        <a:rPr lang="en-US" sz="1100" dirty="0" smtClean="0">
                          <a:latin typeface="Comic Sans MS" pitchFamily="66" charset="0"/>
                        </a:rPr>
                        <a:t>1)  Todd</a:t>
                      </a:r>
                      <a:r>
                        <a:rPr lang="en-US" sz="1100" baseline="0" dirty="0" smtClean="0">
                          <a:latin typeface="Comic Sans MS" pitchFamily="66" charset="0"/>
                        </a:rPr>
                        <a:t> is a professional photographer.  He has taken 79 photos for a family and wants to put them into an album.  The album has 15 pages and each page holds 5 photos.  How many photos will not fit in the album?  </a:t>
                      </a:r>
                      <a:endParaRPr lang="en-US" sz="1100" dirty="0">
                        <a:latin typeface="Comic Sans MS" pitchFamily="66" charset="0"/>
                      </a:endParaRPr>
                    </a:p>
                  </a:txBody>
                  <a:tcPr/>
                </a:tc>
                <a:tc>
                  <a:txBody>
                    <a:bodyPr/>
                    <a:lstStyle/>
                    <a:p>
                      <a:r>
                        <a:rPr lang="en-US" sz="1100" dirty="0" smtClean="0">
                          <a:latin typeface="Comic Sans MS" pitchFamily="66" charset="0"/>
                        </a:rPr>
                        <a:t>2) Multiply to find the product:  43 x 67 =</a:t>
                      </a:r>
                      <a:endParaRPr lang="en-US" sz="1100" dirty="0">
                        <a:latin typeface="Comic Sans MS" pitchFamily="66" charset="0"/>
                      </a:endParaRPr>
                    </a:p>
                  </a:txBody>
                  <a:tcPr/>
                </a:tc>
              </a:tr>
              <a:tr h="2008185">
                <a:tc>
                  <a:txBody>
                    <a:bodyPr/>
                    <a:lstStyle/>
                    <a:p>
                      <a:r>
                        <a:rPr lang="en-US" sz="1100" dirty="0" smtClean="0">
                          <a:latin typeface="Comic Sans MS" pitchFamily="66" charset="0"/>
                        </a:rPr>
                        <a:t>3) Our class is collecting bottled</a:t>
                      </a:r>
                      <a:r>
                        <a:rPr lang="en-US" sz="1100" baseline="0" dirty="0" smtClean="0">
                          <a:latin typeface="Comic Sans MS" pitchFamily="66" charset="0"/>
                        </a:rPr>
                        <a:t> water for a service project. The goal is to collect 300 bottles of water. On the first day, Max brings in 3 packs with 6 bottles in each container. Sarah wheels in 6 packs with 6 bottles in each container. How many bottles of water still need to be collected?</a:t>
                      </a:r>
                      <a:endParaRPr lang="en-US" sz="1100" dirty="0">
                        <a:latin typeface="Comic Sans MS" pitchFamily="66" charset="0"/>
                      </a:endParaRPr>
                    </a:p>
                  </a:txBody>
                  <a:tcPr/>
                </a:tc>
                <a:tc>
                  <a:txBody>
                    <a:bodyPr/>
                    <a:lstStyle/>
                    <a:p>
                      <a:r>
                        <a:rPr lang="en-US" sz="1100" dirty="0" smtClean="0">
                          <a:latin typeface="Comic Sans MS" pitchFamily="66" charset="0"/>
                        </a:rPr>
                        <a:t>4)</a:t>
                      </a:r>
                      <a:r>
                        <a:rPr lang="en-US" sz="1100" baseline="0" dirty="0" smtClean="0">
                          <a:latin typeface="Comic Sans MS" pitchFamily="66" charset="0"/>
                        </a:rPr>
                        <a:t> 1,935 people are invited to the hockey banquet.  At the banquet, 9 people will sit at each table.  How many tables are there?</a:t>
                      </a:r>
                      <a:endParaRPr lang="en-US" sz="1100" dirty="0">
                        <a:latin typeface="Comic Sans MS" pitchFamily="66" charset="0"/>
                      </a:endParaRPr>
                    </a:p>
                  </a:txBody>
                  <a:tcPr/>
                </a:tc>
              </a:tr>
            </a:tbl>
          </a:graphicData>
        </a:graphic>
      </p:graphicFrame>
      <p:sp>
        <p:nvSpPr>
          <p:cNvPr id="10" name="Rounded Rectangle 9"/>
          <p:cNvSpPr/>
          <p:nvPr/>
        </p:nvSpPr>
        <p:spPr>
          <a:xfrm>
            <a:off x="419100" y="41910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3</a:t>
            </a:r>
            <a:endParaRPr lang="en-US" sz="1600" b="1" dirty="0">
              <a:latin typeface="Comic Sans MS" pitchFamily="66"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3328874227"/>
              </p:ext>
            </p:extLst>
          </p:nvPr>
        </p:nvGraphicFramePr>
        <p:xfrm>
          <a:off x="419100" y="531813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r>
                        <a:rPr lang="en-US" sz="1100" dirty="0" smtClean="0">
                          <a:latin typeface="Comic Sans MS" pitchFamily="66" charset="0"/>
                        </a:rPr>
                        <a:t>1)  Susan is trying to explain</a:t>
                      </a:r>
                      <a:r>
                        <a:rPr lang="en-US" sz="1100" baseline="0" dirty="0" smtClean="0">
                          <a:latin typeface="Comic Sans MS" pitchFamily="66" charset="0"/>
                        </a:rPr>
                        <a:t> to her friends that 6/6 is larger than 9/10.  Is she correct?  Write to explain your thinking.</a:t>
                      </a:r>
                      <a:endParaRPr lang="en-US" sz="1100" dirty="0">
                        <a:latin typeface="Comic Sans MS" pitchFamily="66" charset="0"/>
                      </a:endParaRPr>
                    </a:p>
                  </a:txBody>
                  <a:tcPr/>
                </a:tc>
                <a:tc>
                  <a:txBody>
                    <a:bodyPr/>
                    <a:lstStyle/>
                    <a:p>
                      <a:r>
                        <a:rPr lang="en-US" sz="1100" dirty="0" smtClean="0">
                          <a:latin typeface="Comic Sans MS" pitchFamily="66" charset="0"/>
                        </a:rPr>
                        <a:t>2)  Will is at the library helping put books away</a:t>
                      </a:r>
                      <a:r>
                        <a:rPr lang="en-US" sz="1100" baseline="0" dirty="0" smtClean="0">
                          <a:latin typeface="Comic Sans MS" pitchFamily="66" charset="0"/>
                        </a:rPr>
                        <a:t>. There are one hundred books to put away total but a librarian comes and takes 19 and leaves Will with the rest. If he can fit 7 books on a shelf, how many shelves will he need?</a:t>
                      </a:r>
                      <a:endParaRPr lang="en-US" sz="1100" dirty="0">
                        <a:latin typeface="Comic Sans MS" pitchFamily="66" charset="0"/>
                      </a:endParaRPr>
                    </a:p>
                  </a:txBody>
                  <a:tcPr/>
                </a:tc>
              </a:tr>
              <a:tr h="2008185">
                <a:tc>
                  <a:txBody>
                    <a:bodyPr/>
                    <a:lstStyle/>
                    <a:p>
                      <a:r>
                        <a:rPr lang="en-US" sz="1100" dirty="0" smtClean="0">
                          <a:latin typeface="Comic Sans MS" pitchFamily="66" charset="0"/>
                        </a:rPr>
                        <a:t>3)</a:t>
                      </a:r>
                      <a:r>
                        <a:rPr lang="en-US" sz="1100" baseline="0" dirty="0" smtClean="0">
                          <a:latin typeface="Comic Sans MS" pitchFamily="66" charset="0"/>
                        </a:rPr>
                        <a:t> Divide to find the quotient:  9,896 ÷ 8 =</a:t>
                      </a:r>
                      <a:endParaRPr lang="en-US" sz="1100" dirty="0">
                        <a:latin typeface="Comic Sans MS" pitchFamily="66" charset="0"/>
                      </a:endParaRPr>
                    </a:p>
                  </a:txBody>
                  <a:tcPr/>
                </a:tc>
                <a:tc>
                  <a:txBody>
                    <a:bodyPr/>
                    <a:lstStyle/>
                    <a:p>
                      <a:pPr marL="0" marR="0" indent="0" algn="l" defTabSz="992764" rtl="0" eaLnBrk="1" fontAlgn="auto" latinLnBrk="0" hangingPunct="1">
                        <a:lnSpc>
                          <a:spcPct val="100000"/>
                        </a:lnSpc>
                        <a:spcBef>
                          <a:spcPts val="0"/>
                        </a:spcBef>
                        <a:spcAft>
                          <a:spcPts val="0"/>
                        </a:spcAft>
                        <a:buClrTx/>
                        <a:buSzTx/>
                        <a:buFontTx/>
                        <a:buNone/>
                        <a:tabLst/>
                        <a:defRPr/>
                      </a:pPr>
                      <a:r>
                        <a:rPr lang="en-US" sz="1100" dirty="0" smtClean="0">
                          <a:latin typeface="Comic Sans MS" pitchFamily="66" charset="0"/>
                        </a:rPr>
                        <a:t>4) My grandma</a:t>
                      </a:r>
                      <a:r>
                        <a:rPr lang="en-US" sz="1100" baseline="0" dirty="0" smtClean="0">
                          <a:latin typeface="Comic Sans MS" pitchFamily="66" charset="0"/>
                        </a:rPr>
                        <a:t> left ½ of a cake on the counter.  The doorbell rang and one of my friends came over.  If we cut what’s left into equal parts, what fraction of the whole cake did we each eat?</a:t>
                      </a:r>
                      <a:endParaRPr lang="en-US" sz="1100" dirty="0" smtClean="0">
                        <a:latin typeface="Comic Sans MS" pitchFamily="66" charset="0"/>
                      </a:endParaRPr>
                    </a:p>
                    <a:p>
                      <a:endParaRPr lang="en-US" sz="1100" dirty="0">
                        <a:latin typeface="Comic Sans MS" pitchFamily="66" charset="0"/>
                      </a:endParaRPr>
                    </a:p>
                  </a:txBody>
                  <a:tcPr/>
                </a:tc>
              </a:tr>
            </a:tbl>
          </a:graphicData>
        </a:graphic>
      </p:graphicFrame>
      <p:sp>
        <p:nvSpPr>
          <p:cNvPr id="15" name="Rounded Rectangle 14"/>
          <p:cNvSpPr/>
          <p:nvPr/>
        </p:nvSpPr>
        <p:spPr>
          <a:xfrm>
            <a:off x="419100" y="493713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4</a:t>
            </a:r>
            <a:endParaRPr lang="en-US" sz="1600" b="1" dirty="0">
              <a:latin typeface="Comic Sans MS" pitchFamily="66" charset="0"/>
            </a:endParaRPr>
          </a:p>
        </p:txBody>
      </p:sp>
    </p:spTree>
    <p:extLst>
      <p:ext uri="{BB962C8B-B14F-4D97-AF65-F5344CB8AC3E}">
        <p14:creationId xmlns:p14="http://schemas.microsoft.com/office/powerpoint/2010/main" val="59040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529</Words>
  <Application>Microsoft Office PowerPoint</Application>
  <PresentationFormat>Custom</PresentationFormat>
  <Paragraphs>31</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Comic Sans MS</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ADGER, ASHLEY</cp:lastModifiedBy>
  <cp:revision>19</cp:revision>
  <cp:lastPrinted>2015-01-05T21:10:41Z</cp:lastPrinted>
  <dcterms:created xsi:type="dcterms:W3CDTF">2014-06-18T14:42:29Z</dcterms:created>
  <dcterms:modified xsi:type="dcterms:W3CDTF">2016-01-14T20:37:39Z</dcterms:modified>
</cp:coreProperties>
</file>