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Lst>
  <p:sldSz cx="7543800" cy="9829800"/>
  <p:notesSz cx="6858000" cy="9144000"/>
  <p:defaultText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6">
          <p15:clr>
            <a:srgbClr val="A4A3A4"/>
          </p15:clr>
        </p15:guide>
        <p15:guide id="2" pos="23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8" d="100"/>
          <a:sy n="48" d="100"/>
        </p:scale>
        <p:origin x="1218" y="66"/>
      </p:cViewPr>
      <p:guideLst>
        <p:guide orient="horz" pos="3096"/>
        <p:guide pos="23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5785" y="3053611"/>
            <a:ext cx="6412230" cy="2107035"/>
          </a:xfrm>
        </p:spPr>
        <p:txBody>
          <a:bodyPr/>
          <a:lstStyle/>
          <a:p>
            <a:r>
              <a:rPr lang="en-US" smtClean="0"/>
              <a:t>Click to edit Master title style</a:t>
            </a:r>
            <a:endParaRPr lang="en-US"/>
          </a:p>
        </p:txBody>
      </p:sp>
      <p:sp>
        <p:nvSpPr>
          <p:cNvPr id="3" name="Subtitle 2"/>
          <p:cNvSpPr>
            <a:spLocks noGrp="1"/>
          </p:cNvSpPr>
          <p:nvPr>
            <p:ph type="subTitle" idx="1"/>
          </p:nvPr>
        </p:nvSpPr>
        <p:spPr>
          <a:xfrm>
            <a:off x="1131570" y="5570220"/>
            <a:ext cx="5280660" cy="2512060"/>
          </a:xfrm>
        </p:spPr>
        <p:txBody>
          <a:bodyPr/>
          <a:lstStyle>
            <a:lvl1pPr marL="0" indent="0" algn="ctr">
              <a:buNone/>
              <a:defRPr>
                <a:solidFill>
                  <a:schemeClr val="tx1">
                    <a:tint val="75000"/>
                  </a:schemeClr>
                </a:solidFill>
              </a:defRPr>
            </a:lvl1pPr>
            <a:lvl2pPr marL="496382" indent="0" algn="ctr">
              <a:buNone/>
              <a:defRPr>
                <a:solidFill>
                  <a:schemeClr val="tx1">
                    <a:tint val="75000"/>
                  </a:schemeClr>
                </a:solidFill>
              </a:defRPr>
            </a:lvl2pPr>
            <a:lvl3pPr marL="992764" indent="0" algn="ctr">
              <a:buNone/>
              <a:defRPr>
                <a:solidFill>
                  <a:schemeClr val="tx1">
                    <a:tint val="75000"/>
                  </a:schemeClr>
                </a:solidFill>
              </a:defRPr>
            </a:lvl3pPr>
            <a:lvl4pPr marL="1489146" indent="0" algn="ctr">
              <a:buNone/>
              <a:defRPr>
                <a:solidFill>
                  <a:schemeClr val="tx1">
                    <a:tint val="75000"/>
                  </a:schemeClr>
                </a:solidFill>
              </a:defRPr>
            </a:lvl4pPr>
            <a:lvl5pPr marL="1985528" indent="0" algn="ctr">
              <a:buNone/>
              <a:defRPr>
                <a:solidFill>
                  <a:schemeClr val="tx1">
                    <a:tint val="75000"/>
                  </a:schemeClr>
                </a:solidFill>
              </a:defRPr>
            </a:lvl5pPr>
            <a:lvl6pPr marL="2481910" indent="0" algn="ctr">
              <a:buNone/>
              <a:defRPr>
                <a:solidFill>
                  <a:schemeClr val="tx1">
                    <a:tint val="75000"/>
                  </a:schemeClr>
                </a:solidFill>
              </a:defRPr>
            </a:lvl6pPr>
            <a:lvl7pPr marL="2978292" indent="0" algn="ctr">
              <a:buNone/>
              <a:defRPr>
                <a:solidFill>
                  <a:schemeClr val="tx1">
                    <a:tint val="75000"/>
                  </a:schemeClr>
                </a:solidFill>
              </a:defRPr>
            </a:lvl7pPr>
            <a:lvl8pPr marL="3474674" indent="0" algn="ctr">
              <a:buNone/>
              <a:defRPr>
                <a:solidFill>
                  <a:schemeClr val="tx1">
                    <a:tint val="75000"/>
                  </a:schemeClr>
                </a:solidFill>
              </a:defRPr>
            </a:lvl8pPr>
            <a:lvl9pPr marL="397105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12/3/2015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dirty="0"/>
          </a:p>
        </p:txBody>
      </p:sp>
    </p:spTree>
    <p:extLst>
      <p:ext uri="{BB962C8B-B14F-4D97-AF65-F5344CB8AC3E}">
        <p14:creationId xmlns:p14="http://schemas.microsoft.com/office/powerpoint/2010/main" val="3509978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12/3/2015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dirty="0"/>
          </a:p>
        </p:txBody>
      </p:sp>
    </p:spTree>
    <p:extLst>
      <p:ext uri="{BB962C8B-B14F-4D97-AF65-F5344CB8AC3E}">
        <p14:creationId xmlns:p14="http://schemas.microsoft.com/office/powerpoint/2010/main" val="566462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5909" y="6316557"/>
            <a:ext cx="6412230" cy="1952308"/>
          </a:xfrm>
        </p:spPr>
        <p:txBody>
          <a:bodyPr anchor="t"/>
          <a:lstStyle>
            <a:lvl1pPr algn="l">
              <a:defRPr sz="4300" b="1" cap="all"/>
            </a:lvl1pPr>
          </a:lstStyle>
          <a:p>
            <a:r>
              <a:rPr lang="en-US" smtClean="0"/>
              <a:t>Click to edit Master title style</a:t>
            </a:r>
            <a:endParaRPr lang="en-US"/>
          </a:p>
        </p:txBody>
      </p:sp>
      <p:sp>
        <p:nvSpPr>
          <p:cNvPr id="3" name="Text Placeholder 2"/>
          <p:cNvSpPr>
            <a:spLocks noGrp="1"/>
          </p:cNvSpPr>
          <p:nvPr>
            <p:ph type="body" idx="1"/>
          </p:nvPr>
        </p:nvSpPr>
        <p:spPr>
          <a:xfrm>
            <a:off x="595909" y="4166290"/>
            <a:ext cx="6412230" cy="2150268"/>
          </a:xfrm>
        </p:spPr>
        <p:txBody>
          <a:bodyPr anchor="b"/>
          <a:lstStyle>
            <a:lvl1pPr marL="0" indent="0">
              <a:buNone/>
              <a:defRPr sz="2200">
                <a:solidFill>
                  <a:schemeClr val="tx1">
                    <a:tint val="75000"/>
                  </a:schemeClr>
                </a:solidFill>
              </a:defRPr>
            </a:lvl1pPr>
            <a:lvl2pPr marL="496382" indent="0">
              <a:buNone/>
              <a:defRPr sz="2000">
                <a:solidFill>
                  <a:schemeClr val="tx1">
                    <a:tint val="75000"/>
                  </a:schemeClr>
                </a:solidFill>
              </a:defRPr>
            </a:lvl2pPr>
            <a:lvl3pPr marL="992764" indent="0">
              <a:buNone/>
              <a:defRPr sz="1700">
                <a:solidFill>
                  <a:schemeClr val="tx1">
                    <a:tint val="75000"/>
                  </a:schemeClr>
                </a:solidFill>
              </a:defRPr>
            </a:lvl3pPr>
            <a:lvl4pPr marL="1489146" indent="0">
              <a:buNone/>
              <a:defRPr sz="1500">
                <a:solidFill>
                  <a:schemeClr val="tx1">
                    <a:tint val="75000"/>
                  </a:schemeClr>
                </a:solidFill>
              </a:defRPr>
            </a:lvl4pPr>
            <a:lvl5pPr marL="1985528" indent="0">
              <a:buNone/>
              <a:defRPr sz="1500">
                <a:solidFill>
                  <a:schemeClr val="tx1">
                    <a:tint val="75000"/>
                  </a:schemeClr>
                </a:solidFill>
              </a:defRPr>
            </a:lvl5pPr>
            <a:lvl6pPr marL="2481910" indent="0">
              <a:buNone/>
              <a:defRPr sz="1500">
                <a:solidFill>
                  <a:schemeClr val="tx1">
                    <a:tint val="75000"/>
                  </a:schemeClr>
                </a:solidFill>
              </a:defRPr>
            </a:lvl6pPr>
            <a:lvl7pPr marL="2978292" indent="0">
              <a:buNone/>
              <a:defRPr sz="1500">
                <a:solidFill>
                  <a:schemeClr val="tx1">
                    <a:tint val="75000"/>
                  </a:schemeClr>
                </a:solidFill>
              </a:defRPr>
            </a:lvl7pPr>
            <a:lvl8pPr marL="3474674" indent="0">
              <a:buNone/>
              <a:defRPr sz="1500">
                <a:solidFill>
                  <a:schemeClr val="tx1">
                    <a:tint val="75000"/>
                  </a:schemeClr>
                </a:solidFill>
              </a:defRPr>
            </a:lvl8pPr>
            <a:lvl9pPr marL="3971056"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D93DD-1ADC-4EF8-806C-0A01CCBE6D82}" type="datetimeFigureOut">
              <a:rPr lang="en-US" smtClean="0"/>
              <a:t>12/3/2015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dirty="0"/>
          </a:p>
        </p:txBody>
      </p:sp>
    </p:spTree>
    <p:extLst>
      <p:ext uri="{BB962C8B-B14F-4D97-AF65-F5344CB8AC3E}">
        <p14:creationId xmlns:p14="http://schemas.microsoft.com/office/powerpoint/2010/main" val="809776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77190"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34765" y="2293622"/>
            <a:ext cx="3331845" cy="6487213"/>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8D93DD-1ADC-4EF8-806C-0A01CCBE6D82}" type="datetimeFigureOut">
              <a:rPr lang="en-US" smtClean="0"/>
              <a:t>12/3/2015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226CAB-122C-438B-B4E5-D9999C72ADDE}" type="slidenum">
              <a:rPr lang="en-US" smtClean="0"/>
              <a:t>‹#›</a:t>
            </a:fld>
            <a:endParaRPr lang="en-US" dirty="0"/>
          </a:p>
        </p:txBody>
      </p:sp>
    </p:spTree>
    <p:extLst>
      <p:ext uri="{BB962C8B-B14F-4D97-AF65-F5344CB8AC3E}">
        <p14:creationId xmlns:p14="http://schemas.microsoft.com/office/powerpoint/2010/main" val="353167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77191" y="2200328"/>
            <a:ext cx="3333155"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377191" y="3117320"/>
            <a:ext cx="3333155"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832147" y="2200328"/>
            <a:ext cx="3334464" cy="916992"/>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3832147" y="3117320"/>
            <a:ext cx="3334464" cy="5663513"/>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8D93DD-1ADC-4EF8-806C-0A01CCBE6D82}" type="datetimeFigureOut">
              <a:rPr lang="en-US" smtClean="0"/>
              <a:t>12/3/2015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D226CAB-122C-438B-B4E5-D9999C72ADDE}" type="slidenum">
              <a:rPr lang="en-US" smtClean="0"/>
              <a:t>‹#›</a:t>
            </a:fld>
            <a:endParaRPr lang="en-US" dirty="0"/>
          </a:p>
        </p:txBody>
      </p:sp>
    </p:spTree>
    <p:extLst>
      <p:ext uri="{BB962C8B-B14F-4D97-AF65-F5344CB8AC3E}">
        <p14:creationId xmlns:p14="http://schemas.microsoft.com/office/powerpoint/2010/main" val="299830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8D93DD-1ADC-4EF8-806C-0A01CCBE6D82}" type="datetimeFigureOut">
              <a:rPr lang="en-US" smtClean="0"/>
              <a:t>12/3/2015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D226CAB-122C-438B-B4E5-D9999C72ADDE}" type="slidenum">
              <a:rPr lang="en-US" smtClean="0"/>
              <a:t>‹#›</a:t>
            </a:fld>
            <a:endParaRPr lang="en-US" dirty="0"/>
          </a:p>
        </p:txBody>
      </p:sp>
    </p:spTree>
    <p:extLst>
      <p:ext uri="{BB962C8B-B14F-4D97-AF65-F5344CB8AC3E}">
        <p14:creationId xmlns:p14="http://schemas.microsoft.com/office/powerpoint/2010/main" val="1064185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D93DD-1ADC-4EF8-806C-0A01CCBE6D82}" type="datetimeFigureOut">
              <a:rPr lang="en-US" smtClean="0"/>
              <a:t>12/3/2015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D226CAB-122C-438B-B4E5-D9999C72ADDE}" type="slidenum">
              <a:rPr lang="en-US" smtClean="0"/>
              <a:t>‹#›</a:t>
            </a:fld>
            <a:endParaRPr lang="en-US" dirty="0"/>
          </a:p>
        </p:txBody>
      </p:sp>
    </p:spTree>
    <p:extLst>
      <p:ext uri="{BB962C8B-B14F-4D97-AF65-F5344CB8AC3E}">
        <p14:creationId xmlns:p14="http://schemas.microsoft.com/office/powerpoint/2010/main" val="877548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7190" y="391372"/>
            <a:ext cx="2481859" cy="1665605"/>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2949416" y="391373"/>
            <a:ext cx="4217194" cy="8389462"/>
          </a:xfrm>
        </p:spPr>
        <p:txBody>
          <a:bodyPr/>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77190" y="2056978"/>
            <a:ext cx="2481859" cy="6723857"/>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t>12/3/2015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226CAB-122C-438B-B4E5-D9999C72ADDE}" type="slidenum">
              <a:rPr lang="en-US" smtClean="0"/>
              <a:t>‹#›</a:t>
            </a:fld>
            <a:endParaRPr lang="en-US" dirty="0"/>
          </a:p>
        </p:txBody>
      </p:sp>
    </p:spTree>
    <p:extLst>
      <p:ext uri="{BB962C8B-B14F-4D97-AF65-F5344CB8AC3E}">
        <p14:creationId xmlns:p14="http://schemas.microsoft.com/office/powerpoint/2010/main" val="2902562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8638" y="6880860"/>
            <a:ext cx="4526280" cy="812325"/>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478638" y="878310"/>
            <a:ext cx="4526280" cy="5897880"/>
          </a:xfrm>
        </p:spPr>
        <p:txBody>
          <a:bodyPr/>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endParaRPr lang="en-US" dirty="0"/>
          </a:p>
        </p:txBody>
      </p:sp>
      <p:sp>
        <p:nvSpPr>
          <p:cNvPr id="4" name="Text Placeholder 3"/>
          <p:cNvSpPr>
            <a:spLocks noGrp="1"/>
          </p:cNvSpPr>
          <p:nvPr>
            <p:ph type="body" sz="half" idx="2"/>
          </p:nvPr>
        </p:nvSpPr>
        <p:spPr>
          <a:xfrm>
            <a:off x="1478638" y="7693185"/>
            <a:ext cx="4526280" cy="1153635"/>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D93DD-1ADC-4EF8-806C-0A01CCBE6D82}" type="datetimeFigureOut">
              <a:rPr lang="en-US" smtClean="0"/>
              <a:t>12/3/2015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226CAB-122C-438B-B4E5-D9999C72ADDE}" type="slidenum">
              <a:rPr lang="en-US" smtClean="0"/>
              <a:t>‹#›</a:t>
            </a:fld>
            <a:endParaRPr lang="en-US" dirty="0"/>
          </a:p>
        </p:txBody>
      </p:sp>
    </p:spTree>
    <p:extLst>
      <p:ext uri="{BB962C8B-B14F-4D97-AF65-F5344CB8AC3E}">
        <p14:creationId xmlns:p14="http://schemas.microsoft.com/office/powerpoint/2010/main" val="78956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12/3/2015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dirty="0"/>
          </a:p>
        </p:txBody>
      </p:sp>
    </p:spTree>
    <p:extLst>
      <p:ext uri="{BB962C8B-B14F-4D97-AF65-F5344CB8AC3E}">
        <p14:creationId xmlns:p14="http://schemas.microsoft.com/office/powerpoint/2010/main" val="2458717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69255" y="393650"/>
            <a:ext cx="1697355" cy="838718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7190" y="393650"/>
            <a:ext cx="4966335" cy="838718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D93DD-1ADC-4EF8-806C-0A01CCBE6D82}" type="datetimeFigureOut">
              <a:rPr lang="en-US" smtClean="0"/>
              <a:t>12/3/2015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226CAB-122C-438B-B4E5-D9999C72ADDE}" type="slidenum">
              <a:rPr lang="en-US" smtClean="0"/>
              <a:t>‹#›</a:t>
            </a:fld>
            <a:endParaRPr lang="en-US" dirty="0"/>
          </a:p>
        </p:txBody>
      </p:sp>
    </p:spTree>
    <p:extLst>
      <p:ext uri="{BB962C8B-B14F-4D97-AF65-F5344CB8AC3E}">
        <p14:creationId xmlns:p14="http://schemas.microsoft.com/office/powerpoint/2010/main" val="3525958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7190" y="393648"/>
            <a:ext cx="6789420" cy="1638300"/>
          </a:xfrm>
          <a:prstGeom prst="rect">
            <a:avLst/>
          </a:prstGeom>
        </p:spPr>
        <p:txBody>
          <a:bodyPr vert="horz" lIns="99276" tIns="49638" rIns="99276" bIns="4963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77190" y="2293622"/>
            <a:ext cx="6789420" cy="6487213"/>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77190" y="9110770"/>
            <a:ext cx="1760220" cy="523345"/>
          </a:xfrm>
          <a:prstGeom prst="rect">
            <a:avLst/>
          </a:prstGeom>
        </p:spPr>
        <p:txBody>
          <a:bodyPr vert="horz" lIns="99276" tIns="49638" rIns="99276" bIns="49638" rtlCol="0" anchor="ctr"/>
          <a:lstStyle>
            <a:lvl1pPr algn="l">
              <a:defRPr sz="1300">
                <a:solidFill>
                  <a:schemeClr val="tx1">
                    <a:tint val="75000"/>
                  </a:schemeClr>
                </a:solidFill>
              </a:defRPr>
            </a:lvl1pPr>
          </a:lstStyle>
          <a:p>
            <a:fld id="{EF8D93DD-1ADC-4EF8-806C-0A01CCBE6D82}" type="datetimeFigureOut">
              <a:rPr lang="en-US" smtClean="0"/>
              <a:t>12/3/2015</a:t>
            </a:fld>
            <a:endParaRPr lang="en-US" dirty="0"/>
          </a:p>
        </p:txBody>
      </p:sp>
      <p:sp>
        <p:nvSpPr>
          <p:cNvPr id="5" name="Footer Placeholder 4"/>
          <p:cNvSpPr>
            <a:spLocks noGrp="1"/>
          </p:cNvSpPr>
          <p:nvPr>
            <p:ph type="ftr" sz="quarter" idx="3"/>
          </p:nvPr>
        </p:nvSpPr>
        <p:spPr>
          <a:xfrm>
            <a:off x="2577465" y="9110770"/>
            <a:ext cx="2388870" cy="523345"/>
          </a:xfrm>
          <a:prstGeom prst="rect">
            <a:avLst/>
          </a:prstGeom>
        </p:spPr>
        <p:txBody>
          <a:bodyPr vert="horz" lIns="99276" tIns="49638" rIns="99276" bIns="49638" rtlCol="0" anchor="ctr"/>
          <a:lstStyle>
            <a:lvl1pPr algn="ctr">
              <a:defRPr sz="1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406390" y="9110770"/>
            <a:ext cx="1760220" cy="523345"/>
          </a:xfrm>
          <a:prstGeom prst="rect">
            <a:avLst/>
          </a:prstGeom>
        </p:spPr>
        <p:txBody>
          <a:bodyPr vert="horz" lIns="99276" tIns="49638" rIns="99276" bIns="49638" rtlCol="0" anchor="ctr"/>
          <a:lstStyle>
            <a:lvl1pPr algn="r">
              <a:defRPr sz="1300">
                <a:solidFill>
                  <a:schemeClr val="tx1">
                    <a:tint val="75000"/>
                  </a:schemeClr>
                </a:solidFill>
              </a:defRPr>
            </a:lvl1pPr>
          </a:lstStyle>
          <a:p>
            <a:fld id="{4D226CAB-122C-438B-B4E5-D9999C72ADDE}" type="slidenum">
              <a:rPr lang="en-US" smtClean="0"/>
              <a:t>‹#›</a:t>
            </a:fld>
            <a:endParaRPr lang="en-US" dirty="0"/>
          </a:p>
        </p:txBody>
      </p:sp>
    </p:spTree>
    <p:extLst>
      <p:ext uri="{BB962C8B-B14F-4D97-AF65-F5344CB8AC3E}">
        <p14:creationId xmlns:p14="http://schemas.microsoft.com/office/powerpoint/2010/main" val="4284711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92764" rtl="0" eaLnBrk="1" latinLnBrk="0" hangingPunct="1">
        <a:spcBef>
          <a:spcPct val="0"/>
        </a:spcBef>
        <a:buNone/>
        <a:defRPr sz="4800" kern="1200">
          <a:solidFill>
            <a:schemeClr val="tx1"/>
          </a:solidFill>
          <a:latin typeface="+mj-lt"/>
          <a:ea typeface="+mj-ea"/>
          <a:cs typeface="+mj-cs"/>
        </a:defRPr>
      </a:lvl1pPr>
    </p:titleStyle>
    <p:bodyStyle>
      <a:lvl1pPr marL="372287" indent="-372287" algn="l" defTabSz="992764"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06621" indent="-310239" algn="l" defTabSz="99276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40955" indent="-248191" algn="l" defTabSz="99276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733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33719"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30101"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26483"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22865"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19247" indent="-248191" algn="l" defTabSz="992764"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1813312322"/>
              </p:ext>
            </p:extLst>
          </p:nvPr>
        </p:nvGraphicFramePr>
        <p:xfrm>
          <a:off x="419100" y="1181100"/>
          <a:ext cx="6705600" cy="3886200"/>
        </p:xfrm>
        <a:graphic>
          <a:graphicData uri="http://schemas.openxmlformats.org/drawingml/2006/table">
            <a:tbl>
              <a:tblPr firstRow="1" bandRow="1">
                <a:tableStyleId>{5940675A-B579-460E-94D1-54222C63F5DA}</a:tableStyleId>
              </a:tblPr>
              <a:tblGrid>
                <a:gridCol w="3352800"/>
                <a:gridCol w="3352800"/>
              </a:tblGrid>
              <a:tr h="1943100">
                <a:tc>
                  <a:txBody>
                    <a:bodyPr/>
                    <a:lstStyle/>
                    <a:p>
                      <a:pPr marL="228600" indent="-228600">
                        <a:buAutoNum type="arabicPeriod"/>
                      </a:pPr>
                      <a:r>
                        <a:rPr lang="en-US" sz="1100" dirty="0" smtClean="0">
                          <a:latin typeface="Comic Sans MS" pitchFamily="66" charset="0"/>
                        </a:rPr>
                        <a:t>Find the rule and complete the table.</a:t>
                      </a:r>
                    </a:p>
                    <a:p>
                      <a:pPr marL="0" indent="0">
                        <a:buNone/>
                      </a:pPr>
                      <a:endParaRPr lang="en-US" sz="1100" dirty="0" smtClean="0">
                        <a:latin typeface="Comic Sans MS" pitchFamily="66" charset="0"/>
                      </a:endParaRPr>
                    </a:p>
                    <a:p>
                      <a:pPr marL="0" indent="0">
                        <a:buNone/>
                      </a:pPr>
                      <a:endParaRPr lang="en-US" sz="1100" dirty="0">
                        <a:latin typeface="Comic Sans MS" pitchFamily="66" charset="0"/>
                      </a:endParaRPr>
                    </a:p>
                  </a:txBody>
                  <a:tcPr/>
                </a:tc>
                <a:tc>
                  <a:txBody>
                    <a:bodyPr/>
                    <a:lstStyle/>
                    <a:p>
                      <a:r>
                        <a:rPr lang="en-US" sz="1100" dirty="0" smtClean="0">
                          <a:latin typeface="Comic Sans MS" pitchFamily="66" charset="0"/>
                        </a:rPr>
                        <a:t>2.  The fourth grade is taking a field trip.  They need to rent buses to get there.  There are 98 people going.  Each bus can hold 9 people.</a:t>
                      </a:r>
                      <a:r>
                        <a:rPr lang="en-US" sz="1100" baseline="0" dirty="0" smtClean="0">
                          <a:latin typeface="Comic Sans MS" pitchFamily="66" charset="0"/>
                        </a:rPr>
                        <a:t>  How many buses does the school need to rent?</a:t>
                      </a:r>
                      <a:endParaRPr lang="en-US" sz="1100" dirty="0">
                        <a:latin typeface="Comic Sans MS" pitchFamily="66" charset="0"/>
                      </a:endParaRPr>
                    </a:p>
                  </a:txBody>
                  <a:tcPr/>
                </a:tc>
              </a:tr>
              <a:tr h="1943100">
                <a:tc>
                  <a:txBody>
                    <a:bodyPr/>
                    <a:lstStyle/>
                    <a:p>
                      <a:r>
                        <a:rPr lang="en-US" sz="1100" dirty="0" smtClean="0">
                          <a:latin typeface="Comic Sans MS" pitchFamily="66" charset="0"/>
                        </a:rPr>
                        <a:t>3.  Multiply to find the product using area model or distributive property:  36 x 58 = </a:t>
                      </a:r>
                      <a:endParaRPr lang="en-US" sz="1100" dirty="0">
                        <a:latin typeface="Comic Sans MS" pitchFamily="66" charset="0"/>
                      </a:endParaRPr>
                    </a:p>
                  </a:txBody>
                  <a:tcPr/>
                </a:tc>
                <a:tc>
                  <a:txBody>
                    <a:bodyPr/>
                    <a:lstStyle/>
                    <a:p>
                      <a:r>
                        <a:rPr lang="en-US" sz="1100" dirty="0" smtClean="0">
                          <a:latin typeface="Comic Sans MS" pitchFamily="66" charset="0"/>
                        </a:rPr>
                        <a:t>4.  What is 359,783 rounded to the nearest thousands place?</a:t>
                      </a:r>
                      <a:endParaRPr lang="en-US" sz="1100" dirty="0">
                        <a:latin typeface="Comic Sans MS" pitchFamily="66" charset="0"/>
                      </a:endParaRPr>
                    </a:p>
                  </a:txBody>
                  <a:tcPr/>
                </a:tc>
              </a:tr>
            </a:tbl>
          </a:graphicData>
        </a:graphic>
      </p:graphicFrame>
      <p:sp>
        <p:nvSpPr>
          <p:cNvPr id="5" name="Rounded Rectangle 4"/>
          <p:cNvSpPr/>
          <p:nvPr/>
        </p:nvSpPr>
        <p:spPr>
          <a:xfrm>
            <a:off x="5372100" y="419100"/>
            <a:ext cx="1752600" cy="3810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500" dirty="0" smtClean="0">
                <a:latin typeface="Comic Sans MS" pitchFamily="66" charset="0"/>
              </a:rPr>
              <a:t>Week 14</a:t>
            </a:r>
            <a:endParaRPr lang="en-US" sz="2500" dirty="0">
              <a:latin typeface="Comic Sans MS" pitchFamily="66" charset="0"/>
            </a:endParaRPr>
          </a:p>
        </p:txBody>
      </p:sp>
      <p:sp>
        <p:nvSpPr>
          <p:cNvPr id="7" name="TextBox 6"/>
          <p:cNvSpPr txBox="1"/>
          <p:nvPr/>
        </p:nvSpPr>
        <p:spPr>
          <a:xfrm>
            <a:off x="342900" y="419100"/>
            <a:ext cx="4114800" cy="400110"/>
          </a:xfrm>
          <a:prstGeom prst="rect">
            <a:avLst/>
          </a:prstGeom>
          <a:noFill/>
        </p:spPr>
        <p:txBody>
          <a:bodyPr wrap="square" rtlCol="0">
            <a:spAutoFit/>
          </a:bodyPr>
          <a:lstStyle/>
          <a:p>
            <a:r>
              <a:rPr lang="en-US" dirty="0" smtClean="0">
                <a:latin typeface="Comic Sans MS" pitchFamily="66" charset="0"/>
              </a:rPr>
              <a:t>Name ____________________</a:t>
            </a:r>
            <a:endParaRPr lang="en-US" dirty="0">
              <a:latin typeface="Comic Sans MS" pitchFamily="66" charset="0"/>
            </a:endParaRPr>
          </a:p>
        </p:txBody>
      </p:sp>
      <p:sp>
        <p:nvSpPr>
          <p:cNvPr id="10" name="Rounded Rectangle 9"/>
          <p:cNvSpPr/>
          <p:nvPr/>
        </p:nvSpPr>
        <p:spPr>
          <a:xfrm>
            <a:off x="419100" y="8192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1</a:t>
            </a:r>
            <a:endParaRPr lang="en-US" sz="1600" b="1" dirty="0">
              <a:latin typeface="Comic Sans MS" pitchFamily="66"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1429774950"/>
              </p:ext>
            </p:extLst>
          </p:nvPr>
        </p:nvGraphicFramePr>
        <p:xfrm>
          <a:off x="427383" y="5524500"/>
          <a:ext cx="6705600" cy="3886200"/>
        </p:xfrm>
        <a:graphic>
          <a:graphicData uri="http://schemas.openxmlformats.org/drawingml/2006/table">
            <a:tbl>
              <a:tblPr firstRow="1" bandRow="1">
                <a:tableStyleId>{5940675A-B579-460E-94D1-54222C63F5DA}</a:tableStyleId>
              </a:tblPr>
              <a:tblGrid>
                <a:gridCol w="3352800"/>
                <a:gridCol w="3352800"/>
              </a:tblGrid>
              <a:tr h="1943100">
                <a:tc>
                  <a:txBody>
                    <a:bodyPr/>
                    <a:lstStyle/>
                    <a:p>
                      <a:pPr marL="228600" indent="-228600">
                        <a:buAutoNum type="arabicPeriod"/>
                      </a:pPr>
                      <a:r>
                        <a:rPr lang="en-US" sz="1100" dirty="0" smtClean="0">
                          <a:latin typeface="Comic Sans MS" pitchFamily="66" charset="0"/>
                        </a:rPr>
                        <a:t>Write the missing number in the sequence below:</a:t>
                      </a:r>
                    </a:p>
                    <a:p>
                      <a:pPr marL="0" indent="0">
                        <a:buNone/>
                      </a:pPr>
                      <a:endParaRPr lang="en-US" sz="1100" dirty="0" smtClean="0">
                        <a:latin typeface="Comic Sans MS" pitchFamily="66" charset="0"/>
                      </a:endParaRPr>
                    </a:p>
                    <a:p>
                      <a:pPr marL="0" indent="0" algn="ctr">
                        <a:buNone/>
                      </a:pPr>
                      <a:r>
                        <a:rPr lang="en-US" sz="1100" dirty="0" smtClean="0">
                          <a:latin typeface="Comic Sans MS" pitchFamily="66" charset="0"/>
                        </a:rPr>
                        <a:t>1,  3,  9,  27,  _____,  243</a:t>
                      </a:r>
                      <a:endParaRPr lang="en-US" sz="1100" dirty="0">
                        <a:latin typeface="Comic Sans MS" pitchFamily="66" charset="0"/>
                      </a:endParaRPr>
                    </a:p>
                  </a:txBody>
                  <a:tcPr/>
                </a:tc>
                <a:tc>
                  <a:txBody>
                    <a:bodyPr/>
                    <a:lstStyle/>
                    <a:p>
                      <a:r>
                        <a:rPr lang="en-US" sz="1100" dirty="0" smtClean="0">
                          <a:latin typeface="Comic Sans MS" pitchFamily="66" charset="0"/>
                        </a:rPr>
                        <a:t>2.  Find the least (smallest) common</a:t>
                      </a:r>
                      <a:r>
                        <a:rPr lang="en-US" sz="1100" baseline="0" dirty="0" smtClean="0">
                          <a:latin typeface="Comic Sans MS" pitchFamily="66" charset="0"/>
                        </a:rPr>
                        <a:t> multiple between the numbers 4 and 3.</a:t>
                      </a:r>
                      <a:endParaRPr lang="en-US" sz="1100" dirty="0">
                        <a:latin typeface="Comic Sans MS" pitchFamily="66" charset="0"/>
                      </a:endParaRPr>
                    </a:p>
                  </a:txBody>
                  <a:tcPr/>
                </a:tc>
              </a:tr>
              <a:tr h="1943100">
                <a:tc>
                  <a:txBody>
                    <a:bodyPr/>
                    <a:lstStyle/>
                    <a:p>
                      <a:r>
                        <a:rPr lang="en-US" sz="1100" dirty="0" smtClean="0">
                          <a:latin typeface="Comic Sans MS" pitchFamily="66" charset="0"/>
                        </a:rPr>
                        <a:t>3.  Shirley</a:t>
                      </a:r>
                      <a:r>
                        <a:rPr lang="en-US" sz="1100" baseline="0" dirty="0" smtClean="0">
                          <a:latin typeface="Comic Sans MS" pitchFamily="66" charset="0"/>
                        </a:rPr>
                        <a:t> went to Hobby Lobby and bought 3 rolls of wrapping paper and 3 bags of bows.  Each bag contained 10 red bows, 7 gold bows, and 12 green bows.  How many bows did Shirley buy in all?</a:t>
                      </a:r>
                      <a:endParaRPr lang="en-US" sz="1100" dirty="0">
                        <a:latin typeface="Comic Sans MS" pitchFamily="66" charset="0"/>
                      </a:endParaRPr>
                    </a:p>
                  </a:txBody>
                  <a:tcPr/>
                </a:tc>
                <a:tc>
                  <a:txBody>
                    <a:bodyPr/>
                    <a:lstStyle/>
                    <a:p>
                      <a:pPr marL="228600" indent="-228600">
                        <a:buAutoNum type="arabicPeriod" startAt="4"/>
                      </a:pPr>
                      <a:r>
                        <a:rPr lang="en-US" sz="1100" baseline="0" dirty="0" smtClean="0">
                          <a:latin typeface="Comic Sans MS" pitchFamily="66" charset="0"/>
                        </a:rPr>
                        <a:t>Subtract to find the difference:  </a:t>
                      </a:r>
                    </a:p>
                    <a:p>
                      <a:pPr marL="0" indent="0" algn="ctr">
                        <a:buNone/>
                      </a:pPr>
                      <a:r>
                        <a:rPr lang="en-US" sz="1100" baseline="0" dirty="0" smtClean="0">
                          <a:latin typeface="Comic Sans MS" pitchFamily="66" charset="0"/>
                        </a:rPr>
                        <a:t>66,478 – 48,579 = </a:t>
                      </a:r>
                      <a:endParaRPr lang="en-US" sz="1100" dirty="0">
                        <a:latin typeface="Comic Sans MS" pitchFamily="66" charset="0"/>
                      </a:endParaRPr>
                    </a:p>
                  </a:txBody>
                  <a:tcPr/>
                </a:tc>
              </a:tr>
            </a:tbl>
          </a:graphicData>
        </a:graphic>
      </p:graphicFrame>
      <p:sp>
        <p:nvSpPr>
          <p:cNvPr id="17" name="Rounded Rectangle 16"/>
          <p:cNvSpPr/>
          <p:nvPr/>
        </p:nvSpPr>
        <p:spPr>
          <a:xfrm>
            <a:off x="427383" y="516261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2</a:t>
            </a:r>
            <a:endParaRPr lang="en-US" sz="1600" b="1" dirty="0">
              <a:latin typeface="Comic Sans MS" pitchFamily="66" charset="0"/>
            </a:endParaRPr>
          </a:p>
        </p:txBody>
      </p:sp>
      <p:graphicFrame>
        <p:nvGraphicFramePr>
          <p:cNvPr id="3" name="Table 2"/>
          <p:cNvGraphicFramePr>
            <a:graphicFrameLocks noGrp="1"/>
          </p:cNvGraphicFramePr>
          <p:nvPr>
            <p:extLst>
              <p:ext uri="{D42A27DB-BD31-4B8C-83A1-F6EECF244321}">
                <p14:modId xmlns:p14="http://schemas.microsoft.com/office/powerpoint/2010/main" val="97438458"/>
              </p:ext>
            </p:extLst>
          </p:nvPr>
        </p:nvGraphicFramePr>
        <p:xfrm>
          <a:off x="1333500" y="1485900"/>
          <a:ext cx="1295400" cy="1470068"/>
        </p:xfrm>
        <a:graphic>
          <a:graphicData uri="http://schemas.openxmlformats.org/drawingml/2006/table">
            <a:tbl>
              <a:tblPr firstRow="1" bandRow="1">
                <a:tableStyleId>{5940675A-B579-460E-94D1-54222C63F5DA}</a:tableStyleId>
              </a:tblPr>
              <a:tblGrid>
                <a:gridCol w="647700"/>
                <a:gridCol w="647700"/>
              </a:tblGrid>
              <a:tr h="0">
                <a:tc>
                  <a:txBody>
                    <a:bodyPr/>
                    <a:lstStyle/>
                    <a:p>
                      <a:pPr algn="ctr"/>
                      <a:r>
                        <a:rPr lang="en-US" sz="1200" b="1" dirty="0" smtClean="0"/>
                        <a:t>In</a:t>
                      </a:r>
                      <a:endParaRPr lang="en-US" sz="1200" b="1" dirty="0"/>
                    </a:p>
                  </a:txBody>
                  <a:tcPr/>
                </a:tc>
                <a:tc>
                  <a:txBody>
                    <a:bodyPr/>
                    <a:lstStyle/>
                    <a:p>
                      <a:pPr algn="ctr"/>
                      <a:r>
                        <a:rPr lang="en-US" sz="1200" b="1" dirty="0" smtClean="0"/>
                        <a:t>Out</a:t>
                      </a:r>
                      <a:endParaRPr lang="en-US" sz="1200" b="1" dirty="0"/>
                    </a:p>
                  </a:txBody>
                  <a:tcPr/>
                </a:tc>
              </a:tr>
              <a:tr h="298937">
                <a:tc>
                  <a:txBody>
                    <a:bodyPr/>
                    <a:lstStyle/>
                    <a:p>
                      <a:pPr algn="ctr"/>
                      <a:r>
                        <a:rPr lang="en-US" sz="1200" dirty="0" smtClean="0"/>
                        <a:t>48</a:t>
                      </a:r>
                      <a:endParaRPr lang="en-US" sz="1200" dirty="0"/>
                    </a:p>
                  </a:txBody>
                  <a:tcPr/>
                </a:tc>
                <a:tc>
                  <a:txBody>
                    <a:bodyPr/>
                    <a:lstStyle/>
                    <a:p>
                      <a:pPr algn="ctr"/>
                      <a:r>
                        <a:rPr lang="en-US" sz="1200" dirty="0" smtClean="0"/>
                        <a:t>6</a:t>
                      </a:r>
                      <a:endParaRPr lang="en-US" sz="1200" dirty="0"/>
                    </a:p>
                  </a:txBody>
                  <a:tcPr/>
                </a:tc>
              </a:tr>
              <a:tr h="298937">
                <a:tc>
                  <a:txBody>
                    <a:bodyPr/>
                    <a:lstStyle/>
                    <a:p>
                      <a:pPr algn="ctr"/>
                      <a:r>
                        <a:rPr lang="en-US" sz="1200" dirty="0" smtClean="0"/>
                        <a:t>40</a:t>
                      </a:r>
                      <a:endParaRPr lang="en-US" sz="1200" dirty="0"/>
                    </a:p>
                  </a:txBody>
                  <a:tcPr/>
                </a:tc>
                <a:tc>
                  <a:txBody>
                    <a:bodyPr/>
                    <a:lstStyle/>
                    <a:p>
                      <a:pPr algn="ctr"/>
                      <a:endParaRPr lang="en-US" sz="1200" dirty="0"/>
                    </a:p>
                  </a:txBody>
                  <a:tcPr/>
                </a:tc>
              </a:tr>
              <a:tr h="298937">
                <a:tc>
                  <a:txBody>
                    <a:bodyPr/>
                    <a:lstStyle/>
                    <a:p>
                      <a:pPr algn="ctr"/>
                      <a:r>
                        <a:rPr lang="en-US" sz="1200" dirty="0" smtClean="0"/>
                        <a:t>32</a:t>
                      </a:r>
                      <a:endParaRPr lang="en-US" sz="1200" dirty="0"/>
                    </a:p>
                  </a:txBody>
                  <a:tcPr/>
                </a:tc>
                <a:tc>
                  <a:txBody>
                    <a:bodyPr/>
                    <a:lstStyle/>
                    <a:p>
                      <a:pPr algn="ctr"/>
                      <a:endParaRPr lang="en-US" sz="1200" dirty="0"/>
                    </a:p>
                  </a:txBody>
                  <a:tcPr/>
                </a:tc>
              </a:tr>
              <a:tr h="298937">
                <a:tc>
                  <a:txBody>
                    <a:bodyPr/>
                    <a:lstStyle/>
                    <a:p>
                      <a:pPr algn="ctr"/>
                      <a:r>
                        <a:rPr lang="en-US" sz="1200" dirty="0" smtClean="0"/>
                        <a:t>24</a:t>
                      </a:r>
                      <a:endParaRPr lang="en-US" sz="1200" dirty="0"/>
                    </a:p>
                  </a:txBody>
                  <a:tcPr/>
                </a:tc>
                <a:tc>
                  <a:txBody>
                    <a:bodyPr/>
                    <a:lstStyle/>
                    <a:p>
                      <a:pPr algn="ctr"/>
                      <a:r>
                        <a:rPr lang="en-US" sz="1200" dirty="0" smtClean="0"/>
                        <a:t>3</a:t>
                      </a:r>
                      <a:endParaRPr lang="en-US" sz="1200" dirty="0"/>
                    </a:p>
                  </a:txBody>
                  <a:tcPr/>
                </a:tc>
              </a:tr>
            </a:tbl>
          </a:graphicData>
        </a:graphic>
      </p:graphicFrame>
    </p:spTree>
    <p:extLst>
      <p:ext uri="{BB962C8B-B14F-4D97-AF65-F5344CB8AC3E}">
        <p14:creationId xmlns:p14="http://schemas.microsoft.com/office/powerpoint/2010/main" val="1422832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96860"/>
            <a:ext cx="8001000" cy="1002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245869619"/>
              </p:ext>
            </p:extLst>
          </p:nvPr>
        </p:nvGraphicFramePr>
        <p:xfrm>
          <a:off x="419100" y="800100"/>
          <a:ext cx="6705600" cy="4016370"/>
        </p:xfrm>
        <a:graphic>
          <a:graphicData uri="http://schemas.openxmlformats.org/drawingml/2006/table">
            <a:tbl>
              <a:tblPr firstRow="1" bandRow="1">
                <a:tableStyleId>{5940675A-B579-460E-94D1-54222C63F5DA}</a:tableStyleId>
              </a:tblPr>
              <a:tblGrid>
                <a:gridCol w="3352800"/>
                <a:gridCol w="3352800"/>
              </a:tblGrid>
              <a:tr h="2008185">
                <a:tc>
                  <a:txBody>
                    <a:bodyPr/>
                    <a:lstStyle/>
                    <a:p>
                      <a:r>
                        <a:rPr lang="en-US" sz="1100" dirty="0" smtClean="0">
                          <a:latin typeface="Comic Sans MS" pitchFamily="66" charset="0"/>
                        </a:rPr>
                        <a:t>1.  It takes 20 minutes to bake a dozen cupcakes.  Two dozen cupcakes takes 40 minutes, 3 dozen cupcakes take</a:t>
                      </a:r>
                      <a:r>
                        <a:rPr lang="en-US" sz="1100" baseline="0" dirty="0" smtClean="0">
                          <a:latin typeface="Comic Sans MS" pitchFamily="66" charset="0"/>
                        </a:rPr>
                        <a:t> 1 hour.  How long will it take to make 5 dozen cupcakes?</a:t>
                      </a:r>
                      <a:endParaRPr lang="en-US" sz="1100" dirty="0">
                        <a:latin typeface="Comic Sans MS" pitchFamily="66" charset="0"/>
                      </a:endParaRPr>
                    </a:p>
                  </a:txBody>
                  <a:tcPr/>
                </a:tc>
                <a:tc>
                  <a:txBody>
                    <a:bodyPr/>
                    <a:lstStyle/>
                    <a:p>
                      <a:pPr marL="228600" indent="-228600">
                        <a:buAutoNum type="arabicPeriod" startAt="2"/>
                      </a:pPr>
                      <a:r>
                        <a:rPr lang="en-US" sz="1100" dirty="0" smtClean="0">
                          <a:latin typeface="Comic Sans MS" pitchFamily="66" charset="0"/>
                        </a:rPr>
                        <a:t>Complete the pattern by</a:t>
                      </a:r>
                      <a:r>
                        <a:rPr lang="en-US" sz="1100" baseline="0" dirty="0" smtClean="0">
                          <a:latin typeface="Comic Sans MS" pitchFamily="66" charset="0"/>
                        </a:rPr>
                        <a:t> adding two more rows, then solve.  </a:t>
                      </a:r>
                    </a:p>
                    <a:p>
                      <a:pPr marL="0" indent="0" algn="ctr">
                        <a:lnSpc>
                          <a:spcPct val="100000"/>
                        </a:lnSpc>
                        <a:buNone/>
                      </a:pPr>
                      <a:r>
                        <a:rPr lang="en-US" sz="1100" baseline="0" dirty="0" smtClean="0">
                          <a:latin typeface="Comic Sans MS" pitchFamily="66" charset="0"/>
                        </a:rPr>
                        <a:t>2 x 2 = ________</a:t>
                      </a:r>
                    </a:p>
                    <a:p>
                      <a:pPr marL="0" marR="0" indent="0" algn="ctr" defTabSz="992764" rtl="0" eaLnBrk="1" fontAlgn="auto" latinLnBrk="0" hangingPunct="1">
                        <a:lnSpc>
                          <a:spcPct val="100000"/>
                        </a:lnSpc>
                        <a:spcBef>
                          <a:spcPts val="0"/>
                        </a:spcBef>
                        <a:spcAft>
                          <a:spcPts val="0"/>
                        </a:spcAft>
                        <a:buClrTx/>
                        <a:buSzTx/>
                        <a:buFontTx/>
                        <a:buNone/>
                        <a:tabLst/>
                        <a:defRPr/>
                      </a:pPr>
                      <a:r>
                        <a:rPr lang="en-US" sz="1100" baseline="0" dirty="0" smtClean="0">
                          <a:latin typeface="Comic Sans MS" pitchFamily="66" charset="0"/>
                        </a:rPr>
                        <a:t>20 x 2 = ________</a:t>
                      </a:r>
                    </a:p>
                    <a:p>
                      <a:pPr marL="0" marR="0" indent="0" algn="ctr" defTabSz="992764" rtl="0" eaLnBrk="1" fontAlgn="auto" latinLnBrk="0" hangingPunct="1">
                        <a:lnSpc>
                          <a:spcPct val="100000"/>
                        </a:lnSpc>
                        <a:spcBef>
                          <a:spcPts val="0"/>
                        </a:spcBef>
                        <a:spcAft>
                          <a:spcPts val="0"/>
                        </a:spcAft>
                        <a:buClrTx/>
                        <a:buSzTx/>
                        <a:buFontTx/>
                        <a:buNone/>
                        <a:tabLst/>
                        <a:defRPr/>
                      </a:pPr>
                      <a:r>
                        <a:rPr lang="en-US" sz="1100" baseline="0" dirty="0" smtClean="0">
                          <a:latin typeface="Comic Sans MS" pitchFamily="66" charset="0"/>
                        </a:rPr>
                        <a:t>200 x 2 = ________</a:t>
                      </a:r>
                    </a:p>
                    <a:p>
                      <a:pPr marL="0" marR="0" indent="0" algn="ctr" defTabSz="992764" rtl="0" eaLnBrk="1" fontAlgn="auto" latinLnBrk="0" hangingPunct="1">
                        <a:lnSpc>
                          <a:spcPct val="100000"/>
                        </a:lnSpc>
                        <a:spcBef>
                          <a:spcPts val="0"/>
                        </a:spcBef>
                        <a:spcAft>
                          <a:spcPts val="0"/>
                        </a:spcAft>
                        <a:buClrTx/>
                        <a:buSzTx/>
                        <a:buFontTx/>
                        <a:buNone/>
                        <a:tabLst/>
                        <a:defRPr/>
                      </a:pPr>
                      <a:r>
                        <a:rPr lang="en-US" sz="1100" baseline="0" dirty="0" smtClean="0">
                          <a:latin typeface="Comic Sans MS" pitchFamily="66" charset="0"/>
                        </a:rPr>
                        <a:t>2,000 x 2 = ________</a:t>
                      </a:r>
                    </a:p>
                    <a:p>
                      <a:pPr marL="0" indent="0" algn="ctr">
                        <a:buNone/>
                      </a:pPr>
                      <a:endParaRPr lang="en-US" sz="1100" dirty="0">
                        <a:latin typeface="Comic Sans MS" pitchFamily="66" charset="0"/>
                      </a:endParaRPr>
                    </a:p>
                  </a:txBody>
                  <a:tcPr/>
                </a:tc>
              </a:tr>
              <a:tr h="2008185">
                <a:tc>
                  <a:txBody>
                    <a:bodyPr/>
                    <a:lstStyle/>
                    <a:p>
                      <a:r>
                        <a:rPr lang="en-US" sz="1100" dirty="0" smtClean="0">
                          <a:latin typeface="Comic Sans MS" pitchFamily="66" charset="0"/>
                        </a:rPr>
                        <a:t>3.  Write a 6 digit number with a 4 in the hundred</a:t>
                      </a:r>
                      <a:r>
                        <a:rPr lang="en-US" sz="1100" baseline="0" dirty="0" smtClean="0">
                          <a:latin typeface="Comic Sans MS" pitchFamily="66" charset="0"/>
                        </a:rPr>
                        <a:t>-thousands place, </a:t>
                      </a:r>
                      <a:r>
                        <a:rPr lang="en-US" sz="1100" dirty="0" smtClean="0">
                          <a:latin typeface="Comic Sans MS" pitchFamily="66" charset="0"/>
                        </a:rPr>
                        <a:t>7 in the ten-thousands place,</a:t>
                      </a:r>
                      <a:r>
                        <a:rPr lang="en-US" sz="1100" baseline="0" dirty="0" smtClean="0">
                          <a:latin typeface="Comic Sans MS" pitchFamily="66" charset="0"/>
                        </a:rPr>
                        <a:t> 4 in the hundreds place, and zeroes in the remaining places.</a:t>
                      </a:r>
                      <a:endParaRPr lang="en-US" sz="1100" dirty="0">
                        <a:latin typeface="Comic Sans MS" pitchFamily="66" charset="0"/>
                      </a:endParaRPr>
                    </a:p>
                  </a:txBody>
                  <a:tcPr/>
                </a:tc>
                <a:tc>
                  <a:txBody>
                    <a:bodyPr/>
                    <a:lstStyle/>
                    <a:p>
                      <a:r>
                        <a:rPr lang="en-US" sz="1100" dirty="0" smtClean="0">
                          <a:latin typeface="Comic Sans MS" pitchFamily="66" charset="0"/>
                        </a:rPr>
                        <a:t>4.  Calvin paints pictures</a:t>
                      </a:r>
                      <a:r>
                        <a:rPr lang="en-US" sz="1100" baseline="0" dirty="0" smtClean="0">
                          <a:latin typeface="Comic Sans MS" pitchFamily="66" charset="0"/>
                        </a:rPr>
                        <a:t> and sells them at art shows. He charges $75 for large paintings and $45 for small paintings.  Last month he sold 6 large paintings and 3 small paintings.  How much money did Calvin make last month?</a:t>
                      </a:r>
                      <a:endParaRPr lang="en-US" sz="1100" dirty="0">
                        <a:latin typeface="Comic Sans MS" pitchFamily="66" charset="0"/>
                      </a:endParaRPr>
                    </a:p>
                  </a:txBody>
                  <a:tcPr/>
                </a:tc>
              </a:tr>
            </a:tbl>
          </a:graphicData>
        </a:graphic>
      </p:graphicFrame>
      <p:sp>
        <p:nvSpPr>
          <p:cNvPr id="10" name="Rounded Rectangle 9"/>
          <p:cNvSpPr/>
          <p:nvPr/>
        </p:nvSpPr>
        <p:spPr>
          <a:xfrm>
            <a:off x="419100" y="41910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3</a:t>
            </a:r>
            <a:endParaRPr lang="en-US" sz="1600" b="1" dirty="0">
              <a:latin typeface="Comic Sans MS" pitchFamily="66"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2157523883"/>
              </p:ext>
            </p:extLst>
          </p:nvPr>
        </p:nvGraphicFramePr>
        <p:xfrm>
          <a:off x="419100" y="5318130"/>
          <a:ext cx="6705600" cy="4016370"/>
        </p:xfrm>
        <a:graphic>
          <a:graphicData uri="http://schemas.openxmlformats.org/drawingml/2006/table">
            <a:tbl>
              <a:tblPr firstRow="1" bandRow="1">
                <a:tableStyleId>{5940675A-B579-460E-94D1-54222C63F5DA}</a:tableStyleId>
              </a:tblPr>
              <a:tblGrid>
                <a:gridCol w="3352800"/>
                <a:gridCol w="3352800"/>
              </a:tblGrid>
              <a:tr h="2008185">
                <a:tc>
                  <a:txBody>
                    <a:bodyPr/>
                    <a:lstStyle/>
                    <a:p>
                      <a:r>
                        <a:rPr lang="en-US" sz="1000" dirty="0" smtClean="0">
                          <a:latin typeface="Comic Sans MS" pitchFamily="66" charset="0"/>
                        </a:rPr>
                        <a:t>1.  Two students in Mrs. Smith’s art class are doing an art project.  Each student asks for 10 stickers to use for their project.</a:t>
                      </a:r>
                      <a:r>
                        <a:rPr lang="en-US" sz="1000" baseline="0" dirty="0" smtClean="0">
                          <a:latin typeface="Comic Sans MS" pitchFamily="66" charset="0"/>
                        </a:rPr>
                        <a:t>  Mrs. Smith looked in her sticker collection and found that she had 2 green stickers, 3 times as many blue stickers as green stickers and 4 more yellow stickers than blue ones.  Does Mrs. Smith have enough stickers for both students?  How many stickers can she give each student?</a:t>
                      </a:r>
                      <a:endParaRPr lang="en-US" sz="1000" dirty="0">
                        <a:latin typeface="Comic Sans MS" pitchFamily="66" charset="0"/>
                      </a:endParaRPr>
                    </a:p>
                  </a:txBody>
                  <a:tcPr/>
                </a:tc>
                <a:tc>
                  <a:txBody>
                    <a:bodyPr/>
                    <a:lstStyle/>
                    <a:p>
                      <a:pPr marL="228600" indent="-228600">
                        <a:buAutoNum type="arabicPeriod" startAt="2"/>
                      </a:pPr>
                      <a:r>
                        <a:rPr lang="en-US" sz="1100" dirty="0" smtClean="0">
                          <a:latin typeface="Comic Sans MS" pitchFamily="66" charset="0"/>
                        </a:rPr>
                        <a:t>Fill in the missing digit in the sum below:</a:t>
                      </a:r>
                    </a:p>
                    <a:p>
                      <a:pPr marL="0" indent="0">
                        <a:buNone/>
                      </a:pPr>
                      <a:endParaRPr lang="en-US" sz="1200" dirty="0" smtClean="0">
                        <a:latin typeface="Comic Sans MS" pitchFamily="66" charset="0"/>
                      </a:endParaRPr>
                    </a:p>
                    <a:p>
                      <a:pPr marL="0" indent="0" algn="ctr">
                        <a:buNone/>
                      </a:pPr>
                      <a:r>
                        <a:rPr lang="en-US" sz="1200" dirty="0" smtClean="0">
                          <a:latin typeface="Comic Sans MS" pitchFamily="66" charset="0"/>
                        </a:rPr>
                        <a:t>  </a:t>
                      </a:r>
                      <a:r>
                        <a:rPr lang="en-US" sz="1400" dirty="0" smtClean="0">
                          <a:latin typeface="Comic Sans MS" pitchFamily="66" charset="0"/>
                        </a:rPr>
                        <a:t>9,674</a:t>
                      </a:r>
                    </a:p>
                    <a:p>
                      <a:pPr marL="0" indent="0" algn="ctr">
                        <a:buNone/>
                      </a:pPr>
                      <a:r>
                        <a:rPr lang="en-US" sz="1400" u="sng" dirty="0" smtClean="0">
                          <a:latin typeface="Comic Sans MS" pitchFamily="66" charset="0"/>
                        </a:rPr>
                        <a:t>+ 3,</a:t>
                      </a:r>
                      <a:r>
                        <a:rPr lang="en-US" sz="1400" u="sng" baseline="0" dirty="0" smtClean="0">
                          <a:latin typeface="Comic Sans MS" pitchFamily="66" charset="0"/>
                        </a:rPr>
                        <a:t>787</a:t>
                      </a:r>
                      <a:r>
                        <a:rPr lang="en-US" sz="1400" u="none" baseline="0" dirty="0" smtClean="0">
                          <a:latin typeface="Comic Sans MS" pitchFamily="66" charset="0"/>
                        </a:rPr>
                        <a:t>                                                13,_61</a:t>
                      </a:r>
                      <a:endParaRPr lang="en-US" sz="1400" u="sng" dirty="0">
                        <a:latin typeface="Comic Sans MS" pitchFamily="66" charset="0"/>
                      </a:endParaRPr>
                    </a:p>
                  </a:txBody>
                  <a:tcPr/>
                </a:tc>
              </a:tr>
              <a:tr h="2008185">
                <a:tc>
                  <a:txBody>
                    <a:bodyPr/>
                    <a:lstStyle/>
                    <a:p>
                      <a:r>
                        <a:rPr lang="en-US" sz="1200" dirty="0" smtClean="0">
                          <a:latin typeface="Comic Sans MS" pitchFamily="66" charset="0"/>
                        </a:rPr>
                        <a:t>3.  Jenny makes quilts.  She can make 7 quilts with 21 yards of material.  How many yards of material would she</a:t>
                      </a:r>
                      <a:r>
                        <a:rPr lang="en-US" sz="1200" baseline="0" dirty="0" smtClean="0">
                          <a:latin typeface="Comic Sans MS" pitchFamily="66" charset="0"/>
                        </a:rPr>
                        <a:t> need to make 12 quilts?</a:t>
                      </a:r>
                      <a:endParaRPr lang="en-US" sz="1200" dirty="0">
                        <a:latin typeface="Comic Sans MS" pitchFamily="66" charset="0"/>
                      </a:endParaRPr>
                    </a:p>
                  </a:txBody>
                  <a:tcPr/>
                </a:tc>
                <a:tc>
                  <a:txBody>
                    <a:bodyPr/>
                    <a:lstStyle/>
                    <a:p>
                      <a:r>
                        <a:rPr lang="en-US" sz="1200" dirty="0" smtClean="0">
                          <a:latin typeface="Comic Sans MS" pitchFamily="66" charset="0"/>
                        </a:rPr>
                        <a:t>4.  On Thursday</a:t>
                      </a:r>
                      <a:r>
                        <a:rPr lang="en-US" sz="1200" baseline="0" dirty="0" smtClean="0">
                          <a:latin typeface="Comic Sans MS" pitchFamily="66" charset="0"/>
                        </a:rPr>
                        <a:t> the Meat King Market sold 210 pounds of ground beef. On Friday they sold twice that amount. On Saturday they sold 130 pounds. How much more meat did they sell on Friday than Saturday?</a:t>
                      </a:r>
                      <a:endParaRPr lang="en-US" sz="1200" dirty="0">
                        <a:latin typeface="Comic Sans MS" pitchFamily="66" charset="0"/>
                      </a:endParaRPr>
                    </a:p>
                  </a:txBody>
                  <a:tcPr/>
                </a:tc>
              </a:tr>
            </a:tbl>
          </a:graphicData>
        </a:graphic>
      </p:graphicFrame>
      <p:sp>
        <p:nvSpPr>
          <p:cNvPr id="15" name="Rounded Rectangle 14"/>
          <p:cNvSpPr/>
          <p:nvPr/>
        </p:nvSpPr>
        <p:spPr>
          <a:xfrm>
            <a:off x="419100" y="4937130"/>
            <a:ext cx="914400" cy="2856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smtClean="0">
                <a:latin typeface="Comic Sans MS" pitchFamily="66" charset="0"/>
              </a:rPr>
              <a:t>Day 4</a:t>
            </a:r>
            <a:endParaRPr lang="en-US" sz="1600" b="1" dirty="0">
              <a:latin typeface="Comic Sans MS" pitchFamily="66" charset="0"/>
            </a:endParaRPr>
          </a:p>
        </p:txBody>
      </p:sp>
    </p:spTree>
    <p:extLst>
      <p:ext uri="{BB962C8B-B14F-4D97-AF65-F5344CB8AC3E}">
        <p14:creationId xmlns:p14="http://schemas.microsoft.com/office/powerpoint/2010/main" val="59040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TotalTime>
  <Words>514</Words>
  <Application>Microsoft Office PowerPoint</Application>
  <PresentationFormat>Custom</PresentationFormat>
  <Paragraphs>40</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Comic Sans MS</vt:lpstr>
      <vt:lpstr>Office Theme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ADGER, ASHLEY</cp:lastModifiedBy>
  <cp:revision>18</cp:revision>
  <dcterms:created xsi:type="dcterms:W3CDTF">2014-06-18T14:42:29Z</dcterms:created>
  <dcterms:modified xsi:type="dcterms:W3CDTF">2015-12-03T19:31:00Z</dcterms:modified>
</cp:coreProperties>
</file>