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</p:sldIdLst>
  <p:sldSz cx="7543800" cy="9829800"/>
  <p:notesSz cx="6858000" cy="9296400"/>
  <p:defaultTextStyle>
    <a:defPPr>
      <a:defRPr lang="en-US"/>
    </a:defPPr>
    <a:lvl1pPr marL="0" algn="l" defTabSz="99276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1pPr>
    <a:lvl2pPr marL="496382" algn="l" defTabSz="99276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2pPr>
    <a:lvl3pPr marL="992764" algn="l" defTabSz="99276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3pPr>
    <a:lvl4pPr marL="1489146" algn="l" defTabSz="99276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4pPr>
    <a:lvl5pPr marL="1985528" algn="l" defTabSz="99276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5pPr>
    <a:lvl6pPr marL="2481910" algn="l" defTabSz="99276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6pPr>
    <a:lvl7pPr marL="2978292" algn="l" defTabSz="99276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7pPr>
    <a:lvl8pPr marL="3474674" algn="l" defTabSz="99276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8pPr>
    <a:lvl9pPr marL="3971056" algn="l" defTabSz="99276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096">
          <p15:clr>
            <a:srgbClr val="A4A3A4"/>
          </p15:clr>
        </p15:guide>
        <p15:guide id="2" pos="237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1470" y="120"/>
      </p:cViewPr>
      <p:guideLst>
        <p:guide orient="horz" pos="3096"/>
        <p:guide pos="237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5785" y="3053611"/>
            <a:ext cx="6412230" cy="210703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1570" y="5570220"/>
            <a:ext cx="5280660" cy="251206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963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927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891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9855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4819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9782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47467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9710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D93DD-1ADC-4EF8-806C-0A01CCBE6D82}" type="datetimeFigureOut">
              <a:rPr lang="en-US" smtClean="0"/>
              <a:t>9/22/2016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26CAB-122C-438B-B4E5-D9999C72A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99785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D93DD-1ADC-4EF8-806C-0A01CCBE6D82}" type="datetimeFigureOut">
              <a:rPr lang="en-US" smtClean="0"/>
              <a:t>9/22/2016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26CAB-122C-438B-B4E5-D9999C72A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64625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5909" y="6316557"/>
            <a:ext cx="6412230" cy="1952308"/>
          </a:xfrm>
        </p:spPr>
        <p:txBody>
          <a:bodyPr anchor="t"/>
          <a:lstStyle>
            <a:lvl1pPr algn="l">
              <a:defRPr sz="43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95909" y="4166290"/>
            <a:ext cx="6412230" cy="2150268"/>
          </a:xfrm>
        </p:spPr>
        <p:txBody>
          <a:bodyPr anchor="b"/>
          <a:lstStyle>
            <a:lvl1pPr marL="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96382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92764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3pPr>
            <a:lvl4pPr marL="1489146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 marL="1985528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  <a:lvl6pPr marL="248191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6pPr>
            <a:lvl7pPr marL="29782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7pPr>
            <a:lvl8pPr marL="3474674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8pPr>
            <a:lvl9pPr marL="3971056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D93DD-1ADC-4EF8-806C-0A01CCBE6D82}" type="datetimeFigureOut">
              <a:rPr lang="en-US" smtClean="0"/>
              <a:t>9/22/2016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26CAB-122C-438B-B4E5-D9999C72A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97768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77190" y="2293622"/>
            <a:ext cx="3331845" cy="6487213"/>
          </a:xfrm>
        </p:spPr>
        <p:txBody>
          <a:bodyPr/>
          <a:lstStyle>
            <a:lvl1pPr>
              <a:defRPr sz="3000"/>
            </a:lvl1pPr>
            <a:lvl2pPr>
              <a:defRPr sz="26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34765" y="2293622"/>
            <a:ext cx="3331845" cy="6487213"/>
          </a:xfrm>
        </p:spPr>
        <p:txBody>
          <a:bodyPr/>
          <a:lstStyle>
            <a:lvl1pPr>
              <a:defRPr sz="3000"/>
            </a:lvl1pPr>
            <a:lvl2pPr>
              <a:defRPr sz="26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D93DD-1ADC-4EF8-806C-0A01CCBE6D82}" type="datetimeFigureOut">
              <a:rPr lang="en-US" smtClean="0"/>
              <a:t>9/22/2016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26CAB-122C-438B-B4E5-D9999C72A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1671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77191" y="2200328"/>
            <a:ext cx="3333155" cy="916992"/>
          </a:xfrm>
        </p:spPr>
        <p:txBody>
          <a:bodyPr anchor="b"/>
          <a:lstStyle>
            <a:lvl1pPr marL="0" indent="0">
              <a:buNone/>
              <a:defRPr sz="2600" b="1"/>
            </a:lvl1pPr>
            <a:lvl2pPr marL="496382" indent="0">
              <a:buNone/>
              <a:defRPr sz="2200" b="1"/>
            </a:lvl2pPr>
            <a:lvl3pPr marL="992764" indent="0">
              <a:buNone/>
              <a:defRPr sz="2000" b="1"/>
            </a:lvl3pPr>
            <a:lvl4pPr marL="1489146" indent="0">
              <a:buNone/>
              <a:defRPr sz="1700" b="1"/>
            </a:lvl4pPr>
            <a:lvl5pPr marL="1985528" indent="0">
              <a:buNone/>
              <a:defRPr sz="1700" b="1"/>
            </a:lvl5pPr>
            <a:lvl6pPr marL="2481910" indent="0">
              <a:buNone/>
              <a:defRPr sz="1700" b="1"/>
            </a:lvl6pPr>
            <a:lvl7pPr marL="2978292" indent="0">
              <a:buNone/>
              <a:defRPr sz="1700" b="1"/>
            </a:lvl7pPr>
            <a:lvl8pPr marL="3474674" indent="0">
              <a:buNone/>
              <a:defRPr sz="1700" b="1"/>
            </a:lvl8pPr>
            <a:lvl9pPr marL="3971056" indent="0">
              <a:buNone/>
              <a:defRPr sz="17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77191" y="3117320"/>
            <a:ext cx="3333155" cy="566351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32147" y="2200328"/>
            <a:ext cx="3334464" cy="916992"/>
          </a:xfrm>
        </p:spPr>
        <p:txBody>
          <a:bodyPr anchor="b"/>
          <a:lstStyle>
            <a:lvl1pPr marL="0" indent="0">
              <a:buNone/>
              <a:defRPr sz="2600" b="1"/>
            </a:lvl1pPr>
            <a:lvl2pPr marL="496382" indent="0">
              <a:buNone/>
              <a:defRPr sz="2200" b="1"/>
            </a:lvl2pPr>
            <a:lvl3pPr marL="992764" indent="0">
              <a:buNone/>
              <a:defRPr sz="2000" b="1"/>
            </a:lvl3pPr>
            <a:lvl4pPr marL="1489146" indent="0">
              <a:buNone/>
              <a:defRPr sz="1700" b="1"/>
            </a:lvl4pPr>
            <a:lvl5pPr marL="1985528" indent="0">
              <a:buNone/>
              <a:defRPr sz="1700" b="1"/>
            </a:lvl5pPr>
            <a:lvl6pPr marL="2481910" indent="0">
              <a:buNone/>
              <a:defRPr sz="1700" b="1"/>
            </a:lvl6pPr>
            <a:lvl7pPr marL="2978292" indent="0">
              <a:buNone/>
              <a:defRPr sz="1700" b="1"/>
            </a:lvl7pPr>
            <a:lvl8pPr marL="3474674" indent="0">
              <a:buNone/>
              <a:defRPr sz="1700" b="1"/>
            </a:lvl8pPr>
            <a:lvl9pPr marL="3971056" indent="0">
              <a:buNone/>
              <a:defRPr sz="17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32147" y="3117320"/>
            <a:ext cx="3334464" cy="566351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D93DD-1ADC-4EF8-806C-0A01CCBE6D82}" type="datetimeFigureOut">
              <a:rPr lang="en-US" smtClean="0"/>
              <a:t>9/22/2016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26CAB-122C-438B-B4E5-D9999C72A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83032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D93DD-1ADC-4EF8-806C-0A01CCBE6D82}" type="datetimeFigureOut">
              <a:rPr lang="en-US" smtClean="0"/>
              <a:t>9/22/2016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26CAB-122C-438B-B4E5-D9999C72A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41856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D93DD-1ADC-4EF8-806C-0A01CCBE6D82}" type="datetimeFigureOut">
              <a:rPr lang="en-US" smtClean="0"/>
              <a:t>9/22/2016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26CAB-122C-438B-B4E5-D9999C72A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75483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7190" y="391372"/>
            <a:ext cx="2481859" cy="1665605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49416" y="391373"/>
            <a:ext cx="4217194" cy="8389462"/>
          </a:xfrm>
        </p:spPr>
        <p:txBody>
          <a:bodyPr/>
          <a:lstStyle>
            <a:lvl1pPr>
              <a:defRPr sz="3500"/>
            </a:lvl1pPr>
            <a:lvl2pPr>
              <a:defRPr sz="3000"/>
            </a:lvl2pPr>
            <a:lvl3pPr>
              <a:defRPr sz="26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77190" y="2056978"/>
            <a:ext cx="2481859" cy="6723857"/>
          </a:xfrm>
        </p:spPr>
        <p:txBody>
          <a:bodyPr/>
          <a:lstStyle>
            <a:lvl1pPr marL="0" indent="0">
              <a:buNone/>
              <a:defRPr sz="1500"/>
            </a:lvl1pPr>
            <a:lvl2pPr marL="496382" indent="0">
              <a:buNone/>
              <a:defRPr sz="1300"/>
            </a:lvl2pPr>
            <a:lvl3pPr marL="992764" indent="0">
              <a:buNone/>
              <a:defRPr sz="1100"/>
            </a:lvl3pPr>
            <a:lvl4pPr marL="1489146" indent="0">
              <a:buNone/>
              <a:defRPr sz="1000"/>
            </a:lvl4pPr>
            <a:lvl5pPr marL="1985528" indent="0">
              <a:buNone/>
              <a:defRPr sz="1000"/>
            </a:lvl5pPr>
            <a:lvl6pPr marL="2481910" indent="0">
              <a:buNone/>
              <a:defRPr sz="1000"/>
            </a:lvl6pPr>
            <a:lvl7pPr marL="2978292" indent="0">
              <a:buNone/>
              <a:defRPr sz="1000"/>
            </a:lvl7pPr>
            <a:lvl8pPr marL="3474674" indent="0">
              <a:buNone/>
              <a:defRPr sz="1000"/>
            </a:lvl8pPr>
            <a:lvl9pPr marL="3971056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D93DD-1ADC-4EF8-806C-0A01CCBE6D82}" type="datetimeFigureOut">
              <a:rPr lang="en-US" smtClean="0"/>
              <a:t>9/22/2016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26CAB-122C-438B-B4E5-D9999C72A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25623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8638" y="6880860"/>
            <a:ext cx="4526280" cy="812325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478638" y="878310"/>
            <a:ext cx="4526280" cy="5897880"/>
          </a:xfrm>
        </p:spPr>
        <p:txBody>
          <a:bodyPr/>
          <a:lstStyle>
            <a:lvl1pPr marL="0" indent="0">
              <a:buNone/>
              <a:defRPr sz="3500"/>
            </a:lvl1pPr>
            <a:lvl2pPr marL="496382" indent="0">
              <a:buNone/>
              <a:defRPr sz="3000"/>
            </a:lvl2pPr>
            <a:lvl3pPr marL="992764" indent="0">
              <a:buNone/>
              <a:defRPr sz="2600"/>
            </a:lvl3pPr>
            <a:lvl4pPr marL="1489146" indent="0">
              <a:buNone/>
              <a:defRPr sz="2200"/>
            </a:lvl4pPr>
            <a:lvl5pPr marL="1985528" indent="0">
              <a:buNone/>
              <a:defRPr sz="2200"/>
            </a:lvl5pPr>
            <a:lvl6pPr marL="2481910" indent="0">
              <a:buNone/>
              <a:defRPr sz="2200"/>
            </a:lvl6pPr>
            <a:lvl7pPr marL="2978292" indent="0">
              <a:buNone/>
              <a:defRPr sz="2200"/>
            </a:lvl7pPr>
            <a:lvl8pPr marL="3474674" indent="0">
              <a:buNone/>
              <a:defRPr sz="2200"/>
            </a:lvl8pPr>
            <a:lvl9pPr marL="3971056" indent="0">
              <a:buNone/>
              <a:defRPr sz="22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78638" y="7693185"/>
            <a:ext cx="4526280" cy="1153635"/>
          </a:xfrm>
        </p:spPr>
        <p:txBody>
          <a:bodyPr/>
          <a:lstStyle>
            <a:lvl1pPr marL="0" indent="0">
              <a:buNone/>
              <a:defRPr sz="1500"/>
            </a:lvl1pPr>
            <a:lvl2pPr marL="496382" indent="0">
              <a:buNone/>
              <a:defRPr sz="1300"/>
            </a:lvl2pPr>
            <a:lvl3pPr marL="992764" indent="0">
              <a:buNone/>
              <a:defRPr sz="1100"/>
            </a:lvl3pPr>
            <a:lvl4pPr marL="1489146" indent="0">
              <a:buNone/>
              <a:defRPr sz="1000"/>
            </a:lvl4pPr>
            <a:lvl5pPr marL="1985528" indent="0">
              <a:buNone/>
              <a:defRPr sz="1000"/>
            </a:lvl5pPr>
            <a:lvl6pPr marL="2481910" indent="0">
              <a:buNone/>
              <a:defRPr sz="1000"/>
            </a:lvl6pPr>
            <a:lvl7pPr marL="2978292" indent="0">
              <a:buNone/>
              <a:defRPr sz="1000"/>
            </a:lvl7pPr>
            <a:lvl8pPr marL="3474674" indent="0">
              <a:buNone/>
              <a:defRPr sz="1000"/>
            </a:lvl8pPr>
            <a:lvl9pPr marL="3971056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D93DD-1ADC-4EF8-806C-0A01CCBE6D82}" type="datetimeFigureOut">
              <a:rPr lang="en-US" smtClean="0"/>
              <a:t>9/22/2016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26CAB-122C-438B-B4E5-D9999C72A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95679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D93DD-1ADC-4EF8-806C-0A01CCBE6D82}" type="datetimeFigureOut">
              <a:rPr lang="en-US" smtClean="0"/>
              <a:t>9/22/2016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26CAB-122C-438B-B4E5-D9999C72A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87176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69255" y="393650"/>
            <a:ext cx="1697355" cy="838718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77190" y="393650"/>
            <a:ext cx="4966335" cy="838718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D93DD-1ADC-4EF8-806C-0A01CCBE6D82}" type="datetimeFigureOut">
              <a:rPr lang="en-US" smtClean="0"/>
              <a:t>9/22/2016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26CAB-122C-438B-B4E5-D9999C72A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59585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77190" y="393648"/>
            <a:ext cx="6789420" cy="1638300"/>
          </a:xfrm>
          <a:prstGeom prst="rect">
            <a:avLst/>
          </a:prstGeom>
        </p:spPr>
        <p:txBody>
          <a:bodyPr vert="horz" lIns="99276" tIns="49638" rIns="99276" bIns="49638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77190" y="2293622"/>
            <a:ext cx="6789420" cy="6487213"/>
          </a:xfrm>
          <a:prstGeom prst="rect">
            <a:avLst/>
          </a:prstGeom>
        </p:spPr>
        <p:txBody>
          <a:bodyPr vert="horz" lIns="99276" tIns="49638" rIns="99276" bIns="49638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77190" y="9110770"/>
            <a:ext cx="1760220" cy="523345"/>
          </a:xfrm>
          <a:prstGeom prst="rect">
            <a:avLst/>
          </a:prstGeom>
        </p:spPr>
        <p:txBody>
          <a:bodyPr vert="horz" lIns="99276" tIns="49638" rIns="99276" bIns="49638" rtlCol="0" anchor="ctr"/>
          <a:lstStyle>
            <a:lvl1pPr algn="l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8D93DD-1ADC-4EF8-806C-0A01CCBE6D82}" type="datetimeFigureOut">
              <a:rPr lang="en-US" smtClean="0"/>
              <a:t>9/22/2016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7465" y="9110770"/>
            <a:ext cx="2388870" cy="523345"/>
          </a:xfrm>
          <a:prstGeom prst="rect">
            <a:avLst/>
          </a:prstGeom>
        </p:spPr>
        <p:txBody>
          <a:bodyPr vert="horz" lIns="99276" tIns="49638" rIns="99276" bIns="49638" rtlCol="0" anchor="ctr"/>
          <a:lstStyle>
            <a:lvl1pPr algn="ct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06390" y="9110770"/>
            <a:ext cx="1760220" cy="523345"/>
          </a:xfrm>
          <a:prstGeom prst="rect">
            <a:avLst/>
          </a:prstGeom>
        </p:spPr>
        <p:txBody>
          <a:bodyPr vert="horz" lIns="99276" tIns="49638" rIns="99276" bIns="49638" rtlCol="0" anchor="ctr"/>
          <a:lstStyle>
            <a:lvl1pPr algn="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226CAB-122C-438B-B4E5-D9999C72A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47116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92764" rtl="0" eaLnBrk="1" latinLnBrk="0" hangingPunct="1">
        <a:spcBef>
          <a:spcPct val="0"/>
        </a:spcBef>
        <a:buNone/>
        <a:defRPr sz="4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72287" indent="-372287" algn="l" defTabSz="992764" rtl="0" eaLnBrk="1" latinLnBrk="0" hangingPunct="1">
        <a:spcBef>
          <a:spcPct val="20000"/>
        </a:spcBef>
        <a:buFont typeface="Arial" pitchFamily="34" charset="0"/>
        <a:buChar char="•"/>
        <a:defRPr sz="3500" kern="1200">
          <a:solidFill>
            <a:schemeClr val="tx1"/>
          </a:solidFill>
          <a:latin typeface="+mn-lt"/>
          <a:ea typeface="+mn-ea"/>
          <a:cs typeface="+mn-cs"/>
        </a:defRPr>
      </a:lvl1pPr>
      <a:lvl2pPr marL="806621" indent="-310239" algn="l" defTabSz="992764" rtl="0" eaLnBrk="1" latinLnBrk="0" hangingPunct="1">
        <a:spcBef>
          <a:spcPct val="20000"/>
        </a:spcBef>
        <a:buFont typeface="Arial" pitchFamily="34" charset="0"/>
        <a:buChar char="–"/>
        <a:defRPr sz="3000" kern="1200">
          <a:solidFill>
            <a:schemeClr val="tx1"/>
          </a:solidFill>
          <a:latin typeface="+mn-lt"/>
          <a:ea typeface="+mn-ea"/>
          <a:cs typeface="+mn-cs"/>
        </a:defRPr>
      </a:lvl2pPr>
      <a:lvl3pPr marL="1240955" indent="-248191" algn="l" defTabSz="992764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737337" indent="-248191" algn="l" defTabSz="992764" rtl="0" eaLnBrk="1" latinLnBrk="0" hangingPunct="1">
        <a:spcBef>
          <a:spcPct val="20000"/>
        </a:spcBef>
        <a:buFont typeface="Arial" pitchFamily="34" charset="0"/>
        <a:buChar char="–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233719" indent="-248191" algn="l" defTabSz="992764" rtl="0" eaLnBrk="1" latinLnBrk="0" hangingPunct="1">
        <a:spcBef>
          <a:spcPct val="20000"/>
        </a:spcBef>
        <a:buFont typeface="Arial" pitchFamily="34" charset="0"/>
        <a:buChar char="»"/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730101" indent="-248191" algn="l" defTabSz="992764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226483" indent="-248191" algn="l" defTabSz="992764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722865" indent="-248191" algn="l" defTabSz="992764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219247" indent="-248191" algn="l" defTabSz="992764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9276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96382" algn="l" defTabSz="99276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92764" algn="l" defTabSz="99276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489146" algn="l" defTabSz="99276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985528" algn="l" defTabSz="99276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481910" algn="l" defTabSz="99276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8292" algn="l" defTabSz="99276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74674" algn="l" defTabSz="99276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971056" algn="l" defTabSz="99276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66700" y="-196860"/>
            <a:ext cx="8001000" cy="10026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4062773"/>
              </p:ext>
            </p:extLst>
          </p:nvPr>
        </p:nvGraphicFramePr>
        <p:xfrm>
          <a:off x="419100" y="1181100"/>
          <a:ext cx="6705600" cy="3886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352800"/>
                <a:gridCol w="3352800"/>
              </a:tblGrid>
              <a:tr h="1943100"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Comic Sans MS" pitchFamily="66" charset="0"/>
                        </a:rPr>
                        <a:t>1. Silvia had 32 stickers in her sticker book.  She had 4 times as many stickers as Karen.  How many stickers did Karen have?</a:t>
                      </a:r>
                      <a:endParaRPr lang="en-US" sz="1000" dirty="0">
                        <a:latin typeface="Comic Sans MS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Comic Sans MS" pitchFamily="66" charset="0"/>
                        </a:rPr>
                        <a:t>2. Using the rule: multiply by 3, subtract 1, what is the next number in the pattern below?</a:t>
                      </a:r>
                    </a:p>
                    <a:p>
                      <a:pPr algn="ctr"/>
                      <a:r>
                        <a:rPr lang="en-US" sz="1000" dirty="0" smtClean="0">
                          <a:latin typeface="Comic Sans MS" pitchFamily="66" charset="0"/>
                        </a:rPr>
                        <a:t> 6, 18, 17, _____</a:t>
                      </a:r>
                      <a:endParaRPr lang="en-US" sz="1000" dirty="0">
                        <a:latin typeface="Comic Sans MS" pitchFamily="66" charset="0"/>
                      </a:endParaRPr>
                    </a:p>
                  </a:txBody>
                  <a:tcPr/>
                </a:tc>
              </a:tr>
              <a:tr h="1943100"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Comic Sans MS" pitchFamily="66" charset="0"/>
                        </a:rPr>
                        <a:t>3. List the factors for 15</a:t>
                      </a:r>
                      <a:r>
                        <a:rPr lang="en-US" sz="1000" baseline="0" dirty="0" smtClean="0">
                          <a:latin typeface="Comic Sans MS" pitchFamily="66" charset="0"/>
                        </a:rPr>
                        <a:t> and 30.  What is the greatest common factor between these two numbers?</a:t>
                      </a:r>
                      <a:endParaRPr lang="en-US" sz="1000" dirty="0">
                        <a:latin typeface="Comic Sans MS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Comic Sans MS" pitchFamily="66" charset="0"/>
                        </a:rPr>
                        <a:t>4. Which place value would you use to compare the numbers 25,877 and 24,879?  Then use the symbols &gt;, &lt;, or = to compare.</a:t>
                      </a:r>
                    </a:p>
                    <a:p>
                      <a:endParaRPr lang="en-US" sz="1000" dirty="0" smtClean="0">
                        <a:latin typeface="Comic Sans MS" pitchFamily="66" charset="0"/>
                      </a:endParaRPr>
                    </a:p>
                    <a:p>
                      <a:pPr algn="ctr"/>
                      <a:r>
                        <a:rPr lang="en-US" sz="1000" dirty="0" smtClean="0">
                          <a:latin typeface="Comic Sans MS" pitchFamily="66" charset="0"/>
                        </a:rPr>
                        <a:t>25,877 _______  24,879</a:t>
                      </a:r>
                      <a:endParaRPr lang="en-US" sz="1000" dirty="0">
                        <a:latin typeface="Comic Sans MS" pitchFamily="66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Rounded Rectangle 4"/>
          <p:cNvSpPr/>
          <p:nvPr/>
        </p:nvSpPr>
        <p:spPr>
          <a:xfrm>
            <a:off x="5372100" y="419100"/>
            <a:ext cx="1752600" cy="381000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500" dirty="0" smtClean="0">
                <a:latin typeface="Comic Sans MS" pitchFamily="66" charset="0"/>
              </a:rPr>
              <a:t>Week 10</a:t>
            </a:r>
            <a:endParaRPr lang="en-US" sz="2500" dirty="0">
              <a:latin typeface="Comic Sans MS" pitchFamily="66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42900" y="419100"/>
            <a:ext cx="4114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Comic Sans MS" pitchFamily="66" charset="0"/>
              </a:rPr>
              <a:t>Name ____________________</a:t>
            </a:r>
            <a:endParaRPr lang="en-US" dirty="0">
              <a:latin typeface="Comic Sans MS" pitchFamily="66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419100" y="819210"/>
            <a:ext cx="914400" cy="285690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latin typeface="Comic Sans MS" pitchFamily="66" charset="0"/>
              </a:rPr>
              <a:t>Day 1</a:t>
            </a:r>
            <a:endParaRPr lang="en-US" sz="1600" b="1" dirty="0">
              <a:latin typeface="Comic Sans MS" pitchFamily="66" charset="0"/>
            </a:endParaRPr>
          </a:p>
        </p:txBody>
      </p:sp>
      <p:graphicFrame>
        <p:nvGraphicFramePr>
          <p:cNvPr id="16" name="Table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2071621"/>
              </p:ext>
            </p:extLst>
          </p:nvPr>
        </p:nvGraphicFramePr>
        <p:xfrm>
          <a:off x="427383" y="5524500"/>
          <a:ext cx="6705600" cy="3886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352800"/>
                <a:gridCol w="3352800"/>
              </a:tblGrid>
              <a:tr h="1943100"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Comic Sans MS" pitchFamily="66" charset="0"/>
                        </a:rPr>
                        <a:t>1. Katie babysits 15 kids at the park.  Each kid shows up to the park with 7 toys.  Write an equation</a:t>
                      </a:r>
                      <a:r>
                        <a:rPr lang="en-US" sz="1000" baseline="0" dirty="0" smtClean="0">
                          <a:latin typeface="Comic Sans MS" pitchFamily="66" charset="0"/>
                        </a:rPr>
                        <a:t> that represents how many toys the kids will bring to the park then solve the equation.</a:t>
                      </a:r>
                      <a:endParaRPr lang="en-US" sz="1000" dirty="0">
                        <a:latin typeface="Comic Sans MS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 smtClean="0">
                          <a:latin typeface="Comic Sans MS" pitchFamily="66" charset="0"/>
                        </a:rPr>
                        <a:t>2. Which number below is a factor of 32?</a:t>
                      </a:r>
                    </a:p>
                    <a:p>
                      <a:pPr marL="228600" indent="-228600">
                        <a:buAutoNum type="arabicPeriod" startAt="2"/>
                      </a:pPr>
                      <a:endParaRPr lang="en-US" sz="1000" dirty="0" smtClean="0">
                        <a:latin typeface="Comic Sans MS" pitchFamily="66" charset="0"/>
                      </a:endParaRPr>
                    </a:p>
                    <a:p>
                      <a:pPr marL="0" indent="0">
                        <a:buNone/>
                      </a:pPr>
                      <a:r>
                        <a:rPr lang="en-US" sz="1000" baseline="0" dirty="0" smtClean="0">
                          <a:latin typeface="Comic Sans MS" pitchFamily="66" charset="0"/>
                        </a:rPr>
                        <a:t>     </a:t>
                      </a:r>
                      <a:r>
                        <a:rPr lang="en-US" sz="1000" dirty="0" smtClean="0">
                          <a:latin typeface="Comic Sans MS" pitchFamily="66" charset="0"/>
                        </a:rPr>
                        <a:t>a).  3</a:t>
                      </a:r>
                    </a:p>
                    <a:p>
                      <a:pPr marL="0" indent="0">
                        <a:buNone/>
                      </a:pPr>
                      <a:endParaRPr lang="en-US" sz="1000" dirty="0" smtClean="0">
                        <a:latin typeface="Comic Sans MS" pitchFamily="66" charset="0"/>
                      </a:endParaRPr>
                    </a:p>
                    <a:p>
                      <a:pPr marL="0" indent="0">
                        <a:buNone/>
                      </a:pPr>
                      <a:r>
                        <a:rPr lang="en-US" sz="1000" dirty="0" smtClean="0">
                          <a:latin typeface="Comic Sans MS" pitchFamily="66" charset="0"/>
                        </a:rPr>
                        <a:t>     b).  16</a:t>
                      </a:r>
                    </a:p>
                    <a:p>
                      <a:pPr marL="0" indent="0">
                        <a:buNone/>
                      </a:pPr>
                      <a:endParaRPr lang="en-US" sz="1000" dirty="0" smtClean="0">
                        <a:latin typeface="Comic Sans MS" pitchFamily="66" charset="0"/>
                      </a:endParaRPr>
                    </a:p>
                    <a:p>
                      <a:pPr marL="0" indent="0">
                        <a:buNone/>
                      </a:pPr>
                      <a:r>
                        <a:rPr lang="en-US" sz="1000" dirty="0" smtClean="0">
                          <a:latin typeface="Comic Sans MS" pitchFamily="66" charset="0"/>
                        </a:rPr>
                        <a:t>     c).  6</a:t>
                      </a:r>
                    </a:p>
                    <a:p>
                      <a:pPr marL="0" indent="0">
                        <a:buNone/>
                      </a:pPr>
                      <a:endParaRPr lang="en-US" sz="1000" dirty="0" smtClean="0">
                        <a:latin typeface="Comic Sans MS" pitchFamily="66" charset="0"/>
                      </a:endParaRPr>
                    </a:p>
                    <a:p>
                      <a:pPr marL="0" indent="0">
                        <a:buNone/>
                      </a:pPr>
                      <a:r>
                        <a:rPr lang="en-US" sz="1000" dirty="0" smtClean="0">
                          <a:latin typeface="Comic Sans MS" pitchFamily="66" charset="0"/>
                        </a:rPr>
                        <a:t>     d).  10</a:t>
                      </a:r>
                      <a:endParaRPr lang="en-US" sz="1000" dirty="0">
                        <a:latin typeface="Comic Sans MS" pitchFamily="66" charset="0"/>
                      </a:endParaRPr>
                    </a:p>
                  </a:txBody>
                  <a:tcPr/>
                </a:tc>
              </a:tr>
              <a:tr h="1943100"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Comic Sans MS" pitchFamily="66" charset="0"/>
                        </a:rPr>
                        <a:t>3. Write the number below in standard</a:t>
                      </a:r>
                      <a:r>
                        <a:rPr lang="en-US" sz="1000" baseline="0" dirty="0" smtClean="0">
                          <a:latin typeface="Comic Sans MS" pitchFamily="66" charset="0"/>
                        </a:rPr>
                        <a:t> form:  300,000 + 400 + 90 + 8.</a:t>
                      </a:r>
                      <a:endParaRPr lang="en-US" sz="1000" dirty="0">
                        <a:latin typeface="Comic Sans MS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Comic Sans MS" pitchFamily="66" charset="0"/>
                        </a:rPr>
                        <a:t>4. Add to find the sum:  9,654 + 13,786</a:t>
                      </a:r>
                      <a:r>
                        <a:rPr lang="en-US" sz="1000" baseline="0" dirty="0" smtClean="0">
                          <a:latin typeface="Comic Sans MS" pitchFamily="66" charset="0"/>
                        </a:rPr>
                        <a:t> =</a:t>
                      </a:r>
                      <a:endParaRPr lang="en-US" sz="1000" dirty="0">
                        <a:latin typeface="Comic Sans MS" pitchFamily="66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7" name="Rounded Rectangle 16"/>
          <p:cNvSpPr/>
          <p:nvPr/>
        </p:nvSpPr>
        <p:spPr>
          <a:xfrm>
            <a:off x="427383" y="5162610"/>
            <a:ext cx="914400" cy="285690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latin typeface="Comic Sans MS" pitchFamily="66" charset="0"/>
              </a:rPr>
              <a:t>Day 2</a:t>
            </a:r>
            <a:endParaRPr lang="en-US" sz="1600" b="1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28329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66700" y="-196860"/>
            <a:ext cx="8001000" cy="10026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4294340"/>
              </p:ext>
            </p:extLst>
          </p:nvPr>
        </p:nvGraphicFramePr>
        <p:xfrm>
          <a:off x="419100" y="800100"/>
          <a:ext cx="6705600" cy="401637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352800"/>
                <a:gridCol w="3352800"/>
              </a:tblGrid>
              <a:tr h="2008185"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Comic Sans MS" pitchFamily="66" charset="0"/>
                        </a:rPr>
                        <a:t>1. A group of fourth grad</a:t>
                      </a:r>
                      <a:r>
                        <a:rPr lang="en-US" sz="1000" baseline="0" dirty="0" smtClean="0">
                          <a:latin typeface="Comic Sans MS" pitchFamily="66" charset="0"/>
                        </a:rPr>
                        <a:t>e students and their parents went on a field trip.  They took 9 vans and 3 buses.  There were 12 people in each van and 54 people on each bus.  How many people went on the field trip?</a:t>
                      </a:r>
                      <a:endParaRPr lang="en-US" sz="1000" dirty="0">
                        <a:latin typeface="Comic Sans MS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Comic Sans MS" pitchFamily="66" charset="0"/>
                        </a:rPr>
                        <a:t>2. Multiply to find the product 34 x 56 =</a:t>
                      </a:r>
                      <a:endParaRPr lang="en-US" sz="1000" dirty="0">
                        <a:latin typeface="Comic Sans MS" pitchFamily="66" charset="0"/>
                      </a:endParaRPr>
                    </a:p>
                  </a:txBody>
                  <a:tcPr/>
                </a:tc>
              </a:tr>
              <a:tr h="2008185"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Comic Sans MS" pitchFamily="66" charset="0"/>
                        </a:rPr>
                        <a:t>3. Round the number 765,</a:t>
                      </a:r>
                      <a:r>
                        <a:rPr lang="en-US" sz="1000" u="sng" dirty="0" smtClean="0">
                          <a:latin typeface="Comic Sans MS" pitchFamily="66" charset="0"/>
                        </a:rPr>
                        <a:t>9</a:t>
                      </a:r>
                      <a:r>
                        <a:rPr lang="en-US" sz="1000" dirty="0" smtClean="0">
                          <a:latin typeface="Comic Sans MS" pitchFamily="66" charset="0"/>
                        </a:rPr>
                        <a:t>99 to the place of the underlined digit.</a:t>
                      </a:r>
                      <a:endParaRPr lang="en-US" sz="1000" dirty="0">
                        <a:latin typeface="Comic Sans MS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Comic Sans MS" pitchFamily="66" charset="0"/>
                        </a:rPr>
                        <a:t>4. If 546 x 5 = 2,730, then 2,730 ÷ _____ is _______.</a:t>
                      </a:r>
                      <a:endParaRPr lang="en-US" sz="1000" dirty="0">
                        <a:latin typeface="Comic Sans MS" pitchFamily="66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0" name="Rounded Rectangle 9"/>
          <p:cNvSpPr/>
          <p:nvPr/>
        </p:nvSpPr>
        <p:spPr>
          <a:xfrm>
            <a:off x="419100" y="419100"/>
            <a:ext cx="914400" cy="285690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latin typeface="Comic Sans MS" pitchFamily="66" charset="0"/>
              </a:rPr>
              <a:t>Day 3</a:t>
            </a:r>
            <a:endParaRPr lang="en-US" sz="1600" b="1" dirty="0">
              <a:latin typeface="Comic Sans MS" pitchFamily="66" charset="0"/>
            </a:endParaRPr>
          </a:p>
        </p:txBody>
      </p:sp>
      <p:graphicFrame>
        <p:nvGraphicFramePr>
          <p:cNvPr id="14" name="Table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234136"/>
              </p:ext>
            </p:extLst>
          </p:nvPr>
        </p:nvGraphicFramePr>
        <p:xfrm>
          <a:off x="419100" y="5318130"/>
          <a:ext cx="6705600" cy="401637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352800"/>
                <a:gridCol w="3352800"/>
              </a:tblGrid>
              <a:tr h="2008185"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Comic Sans MS" pitchFamily="66" charset="0"/>
                        </a:rPr>
                        <a:t>1. Look at the series of numbers below.  Which two numbers have a sum of 370?</a:t>
                      </a:r>
                    </a:p>
                    <a:p>
                      <a:pPr algn="ctr"/>
                      <a:r>
                        <a:rPr lang="en-US" sz="1000" dirty="0" smtClean="0">
                          <a:latin typeface="Comic Sans MS" pitchFamily="66" charset="0"/>
                        </a:rPr>
                        <a:t>240,</a:t>
                      </a:r>
                      <a:r>
                        <a:rPr lang="en-US" sz="1000" baseline="0" dirty="0" smtClean="0">
                          <a:latin typeface="Comic Sans MS" pitchFamily="66" charset="0"/>
                        </a:rPr>
                        <a:t>  60,  190,  130 </a:t>
                      </a:r>
                      <a:endParaRPr lang="en-US" sz="1000" dirty="0">
                        <a:latin typeface="Comic Sans MS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 smtClean="0">
                          <a:latin typeface="Comic Sans MS" pitchFamily="66" charset="0"/>
                        </a:rPr>
                        <a:t>2. Subtract to find the difference: </a:t>
                      </a:r>
                    </a:p>
                    <a:p>
                      <a:pPr marL="0" indent="0" algn="ctr">
                        <a:buNone/>
                      </a:pPr>
                      <a:r>
                        <a:rPr lang="en-US" sz="1000" dirty="0" smtClean="0">
                          <a:latin typeface="Comic Sans MS" pitchFamily="66" charset="0"/>
                        </a:rPr>
                        <a:t>55,647 – 23,898</a:t>
                      </a:r>
                      <a:endParaRPr lang="en-US" sz="1000" dirty="0">
                        <a:latin typeface="Comic Sans MS" pitchFamily="66" charset="0"/>
                      </a:endParaRPr>
                    </a:p>
                  </a:txBody>
                  <a:tcPr/>
                </a:tc>
              </a:tr>
              <a:tr h="2008185"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Comic Sans MS" pitchFamily="66" charset="0"/>
                        </a:rPr>
                        <a:t>3. Elizabeth</a:t>
                      </a:r>
                      <a:r>
                        <a:rPr lang="en-US" sz="1000" baseline="0" dirty="0" smtClean="0">
                          <a:latin typeface="Comic Sans MS" pitchFamily="66" charset="0"/>
                        </a:rPr>
                        <a:t> said the </a:t>
                      </a:r>
                      <a:r>
                        <a:rPr lang="en-US" sz="1000" dirty="0" smtClean="0">
                          <a:latin typeface="Comic Sans MS" pitchFamily="66" charset="0"/>
                        </a:rPr>
                        <a:t>product of two prime numbers will not be a prime number.  Is she correct? Defend</a:t>
                      </a:r>
                      <a:r>
                        <a:rPr lang="en-US" sz="1000" baseline="0" dirty="0" smtClean="0">
                          <a:latin typeface="Comic Sans MS" pitchFamily="66" charset="0"/>
                        </a:rPr>
                        <a:t> your response with examples. </a:t>
                      </a:r>
                      <a:endParaRPr lang="en-US" sz="1000" dirty="0">
                        <a:latin typeface="Comic Sans MS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Comic Sans MS" pitchFamily="66" charset="0"/>
                        </a:rPr>
                        <a:t>4. Peter has invited 25 of his friends to his birthday party.  For the party favors, Peter would like each guest</a:t>
                      </a:r>
                      <a:r>
                        <a:rPr lang="en-US" sz="1000" baseline="0" dirty="0" smtClean="0">
                          <a:latin typeface="Comic Sans MS" pitchFamily="66" charset="0"/>
                        </a:rPr>
                        <a:t> to receive 32 pieces of candy.  How many total pieces does Peter need to buy?  Write the equation that represents the problem and solve. </a:t>
                      </a:r>
                      <a:endParaRPr lang="en-US" sz="1000" dirty="0">
                        <a:latin typeface="Comic Sans MS" pitchFamily="66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5" name="Rounded Rectangle 14"/>
          <p:cNvSpPr/>
          <p:nvPr/>
        </p:nvSpPr>
        <p:spPr>
          <a:xfrm>
            <a:off x="419100" y="4937130"/>
            <a:ext cx="914400" cy="285690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latin typeface="Comic Sans MS" pitchFamily="66" charset="0"/>
              </a:rPr>
              <a:t>Day 4</a:t>
            </a:r>
            <a:endParaRPr lang="en-US" sz="1600" b="1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0403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143</TotalTime>
  <Words>423</Words>
  <Application>Microsoft Office PowerPoint</Application>
  <PresentationFormat>Custom</PresentationFormat>
  <Paragraphs>35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Comic Sans MS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ADGER, ASHLEY</cp:lastModifiedBy>
  <cp:revision>15</cp:revision>
  <cp:lastPrinted>2014-10-23T21:41:46Z</cp:lastPrinted>
  <dcterms:created xsi:type="dcterms:W3CDTF">2014-06-18T14:42:29Z</dcterms:created>
  <dcterms:modified xsi:type="dcterms:W3CDTF">2016-09-22T11:59:45Z</dcterms:modified>
</cp:coreProperties>
</file>