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</p:sldIdLst>
  <p:sldSz cx="7543800" cy="9829800"/>
  <p:notesSz cx="6858000" cy="9296400"/>
  <p:defaultTextStyle>
    <a:defPPr>
      <a:defRPr lang="en-US"/>
    </a:defPPr>
    <a:lvl1pPr marL="0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496382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992764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489146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1985528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481910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2978292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474674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3971056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96">
          <p15:clr>
            <a:srgbClr val="A4A3A4"/>
          </p15:clr>
        </p15:guide>
        <p15:guide id="2" pos="237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470" y="120"/>
      </p:cViewPr>
      <p:guideLst>
        <p:guide orient="horz" pos="3096"/>
        <p:guide pos="237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5785" y="3053611"/>
            <a:ext cx="6412230" cy="210703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1570" y="5570220"/>
            <a:ext cx="5280660" cy="251206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63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27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89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85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19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78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746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71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t>9/3/2015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978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t>9/3/2015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462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5909" y="6316557"/>
            <a:ext cx="6412230" cy="1952308"/>
          </a:xfrm>
        </p:spPr>
        <p:txBody>
          <a:bodyPr anchor="t"/>
          <a:lstStyle>
            <a:lvl1pPr algn="l">
              <a:defRPr sz="43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5909" y="4166290"/>
            <a:ext cx="6412230" cy="2150268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638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276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8914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8552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191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782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7467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7105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t>9/3/2015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776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7190" y="2293622"/>
            <a:ext cx="3331845" cy="6487213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34765" y="2293622"/>
            <a:ext cx="3331845" cy="6487213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t>9/3/2015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67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7191" y="2200328"/>
            <a:ext cx="3333155" cy="916992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6382" indent="0">
              <a:buNone/>
              <a:defRPr sz="2200" b="1"/>
            </a:lvl2pPr>
            <a:lvl3pPr marL="992764" indent="0">
              <a:buNone/>
              <a:defRPr sz="2000" b="1"/>
            </a:lvl3pPr>
            <a:lvl4pPr marL="1489146" indent="0">
              <a:buNone/>
              <a:defRPr sz="1700" b="1"/>
            </a:lvl4pPr>
            <a:lvl5pPr marL="1985528" indent="0">
              <a:buNone/>
              <a:defRPr sz="1700" b="1"/>
            </a:lvl5pPr>
            <a:lvl6pPr marL="2481910" indent="0">
              <a:buNone/>
              <a:defRPr sz="1700" b="1"/>
            </a:lvl6pPr>
            <a:lvl7pPr marL="2978292" indent="0">
              <a:buNone/>
              <a:defRPr sz="1700" b="1"/>
            </a:lvl7pPr>
            <a:lvl8pPr marL="3474674" indent="0">
              <a:buNone/>
              <a:defRPr sz="1700" b="1"/>
            </a:lvl8pPr>
            <a:lvl9pPr marL="3971056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7191" y="3117320"/>
            <a:ext cx="3333155" cy="566351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32147" y="2200328"/>
            <a:ext cx="3334464" cy="916992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6382" indent="0">
              <a:buNone/>
              <a:defRPr sz="2200" b="1"/>
            </a:lvl2pPr>
            <a:lvl3pPr marL="992764" indent="0">
              <a:buNone/>
              <a:defRPr sz="2000" b="1"/>
            </a:lvl3pPr>
            <a:lvl4pPr marL="1489146" indent="0">
              <a:buNone/>
              <a:defRPr sz="1700" b="1"/>
            </a:lvl4pPr>
            <a:lvl5pPr marL="1985528" indent="0">
              <a:buNone/>
              <a:defRPr sz="1700" b="1"/>
            </a:lvl5pPr>
            <a:lvl6pPr marL="2481910" indent="0">
              <a:buNone/>
              <a:defRPr sz="1700" b="1"/>
            </a:lvl6pPr>
            <a:lvl7pPr marL="2978292" indent="0">
              <a:buNone/>
              <a:defRPr sz="1700" b="1"/>
            </a:lvl7pPr>
            <a:lvl8pPr marL="3474674" indent="0">
              <a:buNone/>
              <a:defRPr sz="1700" b="1"/>
            </a:lvl8pPr>
            <a:lvl9pPr marL="3971056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32147" y="3117320"/>
            <a:ext cx="3334464" cy="566351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t>9/3/2015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303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t>9/3/2015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185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t>9/3/2015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548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190" y="391372"/>
            <a:ext cx="2481859" cy="166560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9416" y="391373"/>
            <a:ext cx="4217194" cy="8389462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7190" y="2056978"/>
            <a:ext cx="2481859" cy="6723857"/>
          </a:xfrm>
        </p:spPr>
        <p:txBody>
          <a:bodyPr/>
          <a:lstStyle>
            <a:lvl1pPr marL="0" indent="0">
              <a:buNone/>
              <a:defRPr sz="1500"/>
            </a:lvl1pPr>
            <a:lvl2pPr marL="496382" indent="0">
              <a:buNone/>
              <a:defRPr sz="1300"/>
            </a:lvl2pPr>
            <a:lvl3pPr marL="992764" indent="0">
              <a:buNone/>
              <a:defRPr sz="1100"/>
            </a:lvl3pPr>
            <a:lvl4pPr marL="1489146" indent="0">
              <a:buNone/>
              <a:defRPr sz="1000"/>
            </a:lvl4pPr>
            <a:lvl5pPr marL="1985528" indent="0">
              <a:buNone/>
              <a:defRPr sz="1000"/>
            </a:lvl5pPr>
            <a:lvl6pPr marL="2481910" indent="0">
              <a:buNone/>
              <a:defRPr sz="1000"/>
            </a:lvl6pPr>
            <a:lvl7pPr marL="2978292" indent="0">
              <a:buNone/>
              <a:defRPr sz="1000"/>
            </a:lvl7pPr>
            <a:lvl8pPr marL="3474674" indent="0">
              <a:buNone/>
              <a:defRPr sz="1000"/>
            </a:lvl8pPr>
            <a:lvl9pPr marL="3971056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t>9/3/2015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562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8638" y="6880860"/>
            <a:ext cx="4526280" cy="81232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78638" y="878310"/>
            <a:ext cx="4526280" cy="5897880"/>
          </a:xfrm>
        </p:spPr>
        <p:txBody>
          <a:bodyPr/>
          <a:lstStyle>
            <a:lvl1pPr marL="0" indent="0">
              <a:buNone/>
              <a:defRPr sz="3500"/>
            </a:lvl1pPr>
            <a:lvl2pPr marL="496382" indent="0">
              <a:buNone/>
              <a:defRPr sz="3000"/>
            </a:lvl2pPr>
            <a:lvl3pPr marL="992764" indent="0">
              <a:buNone/>
              <a:defRPr sz="2600"/>
            </a:lvl3pPr>
            <a:lvl4pPr marL="1489146" indent="0">
              <a:buNone/>
              <a:defRPr sz="2200"/>
            </a:lvl4pPr>
            <a:lvl5pPr marL="1985528" indent="0">
              <a:buNone/>
              <a:defRPr sz="2200"/>
            </a:lvl5pPr>
            <a:lvl6pPr marL="2481910" indent="0">
              <a:buNone/>
              <a:defRPr sz="2200"/>
            </a:lvl6pPr>
            <a:lvl7pPr marL="2978292" indent="0">
              <a:buNone/>
              <a:defRPr sz="2200"/>
            </a:lvl7pPr>
            <a:lvl8pPr marL="3474674" indent="0">
              <a:buNone/>
              <a:defRPr sz="2200"/>
            </a:lvl8pPr>
            <a:lvl9pPr marL="3971056" indent="0">
              <a:buNone/>
              <a:defRPr sz="2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8638" y="7693185"/>
            <a:ext cx="4526280" cy="1153635"/>
          </a:xfrm>
        </p:spPr>
        <p:txBody>
          <a:bodyPr/>
          <a:lstStyle>
            <a:lvl1pPr marL="0" indent="0">
              <a:buNone/>
              <a:defRPr sz="1500"/>
            </a:lvl1pPr>
            <a:lvl2pPr marL="496382" indent="0">
              <a:buNone/>
              <a:defRPr sz="1300"/>
            </a:lvl2pPr>
            <a:lvl3pPr marL="992764" indent="0">
              <a:buNone/>
              <a:defRPr sz="1100"/>
            </a:lvl3pPr>
            <a:lvl4pPr marL="1489146" indent="0">
              <a:buNone/>
              <a:defRPr sz="1000"/>
            </a:lvl4pPr>
            <a:lvl5pPr marL="1985528" indent="0">
              <a:buNone/>
              <a:defRPr sz="1000"/>
            </a:lvl5pPr>
            <a:lvl6pPr marL="2481910" indent="0">
              <a:buNone/>
              <a:defRPr sz="1000"/>
            </a:lvl6pPr>
            <a:lvl7pPr marL="2978292" indent="0">
              <a:buNone/>
              <a:defRPr sz="1000"/>
            </a:lvl7pPr>
            <a:lvl8pPr marL="3474674" indent="0">
              <a:buNone/>
              <a:defRPr sz="1000"/>
            </a:lvl8pPr>
            <a:lvl9pPr marL="3971056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t>9/3/2015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567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t>9/3/2015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717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69255" y="393650"/>
            <a:ext cx="1697355" cy="838718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77190" y="393650"/>
            <a:ext cx="4966335" cy="838718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t>9/3/2015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958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7190" y="393648"/>
            <a:ext cx="6789420" cy="1638300"/>
          </a:xfrm>
          <a:prstGeom prst="rect">
            <a:avLst/>
          </a:prstGeom>
        </p:spPr>
        <p:txBody>
          <a:bodyPr vert="horz" lIns="99276" tIns="49638" rIns="99276" bIns="49638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7190" y="2293622"/>
            <a:ext cx="6789420" cy="6487213"/>
          </a:xfrm>
          <a:prstGeom prst="rect">
            <a:avLst/>
          </a:prstGeom>
        </p:spPr>
        <p:txBody>
          <a:bodyPr vert="horz" lIns="99276" tIns="49638" rIns="99276" bIns="4963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7190" y="9110770"/>
            <a:ext cx="1760220" cy="523345"/>
          </a:xfrm>
          <a:prstGeom prst="rect">
            <a:avLst/>
          </a:prstGeom>
        </p:spPr>
        <p:txBody>
          <a:bodyPr vert="horz" lIns="99276" tIns="49638" rIns="99276" bIns="49638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D93DD-1ADC-4EF8-806C-0A01CCBE6D82}" type="datetimeFigureOut">
              <a:rPr lang="en-US" smtClean="0"/>
              <a:t>9/3/2015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7465" y="9110770"/>
            <a:ext cx="2388870" cy="523345"/>
          </a:xfrm>
          <a:prstGeom prst="rect">
            <a:avLst/>
          </a:prstGeom>
        </p:spPr>
        <p:txBody>
          <a:bodyPr vert="horz" lIns="99276" tIns="49638" rIns="99276" bIns="49638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06390" y="9110770"/>
            <a:ext cx="1760220" cy="523345"/>
          </a:xfrm>
          <a:prstGeom prst="rect">
            <a:avLst/>
          </a:prstGeom>
        </p:spPr>
        <p:txBody>
          <a:bodyPr vert="horz" lIns="99276" tIns="49638" rIns="99276" bIns="49638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226CAB-122C-438B-B4E5-D9999C72A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711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92764" rtl="0" eaLnBrk="1" latinLnBrk="0" hangingPunct="1"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2287" indent="-372287" algn="l" defTabSz="992764" rtl="0" eaLnBrk="1" latinLnBrk="0" hangingPunct="1">
        <a:spcBef>
          <a:spcPct val="20000"/>
        </a:spcBef>
        <a:buFont typeface="Arial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6621" indent="-310239" algn="l" defTabSz="992764" rtl="0" eaLnBrk="1" latinLnBrk="0" hangingPunct="1">
        <a:spcBef>
          <a:spcPct val="20000"/>
        </a:spcBef>
        <a:buFont typeface="Arial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40955" indent="-248191" algn="l" defTabSz="99276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37337" indent="-248191" algn="l" defTabSz="992764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33719" indent="-248191" algn="l" defTabSz="992764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30101" indent="-248191" algn="l" defTabSz="99276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26483" indent="-248191" algn="l" defTabSz="99276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22865" indent="-248191" algn="l" defTabSz="99276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19247" indent="-248191" algn="l" defTabSz="99276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6382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2764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89146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85528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1910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8292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74674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71056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6700" y="-196860"/>
            <a:ext cx="8001000" cy="10026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5306123"/>
              </p:ext>
            </p:extLst>
          </p:nvPr>
        </p:nvGraphicFramePr>
        <p:xfrm>
          <a:off x="419100" y="1181100"/>
          <a:ext cx="6705600" cy="3886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52800"/>
                <a:gridCol w="3352800"/>
              </a:tblGrid>
              <a:tr h="1943100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1) 500 equals how many tens?  Write to explain your thinking.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2)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 Which </a:t>
                      </a:r>
                      <a:r>
                        <a:rPr lang="en-US" sz="1000" baseline="0" smtClean="0">
                          <a:latin typeface="Comic Sans MS" pitchFamily="66" charset="0"/>
                        </a:rPr>
                        <a:t>place  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would you use to compare the numbers 17,422 and 17,923?  Write to explain your thinking.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1943100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3)  What is the greatest four-digit number you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can write?  What is the smallest four-digit number you can write?  How did you arrive at your answer?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4)  Write a number that has 724 in the ones period and 628 in the thousands period.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5372100" y="419100"/>
            <a:ext cx="1752600" cy="38100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dirty="0" smtClean="0">
                <a:latin typeface="Comic Sans MS" pitchFamily="66" charset="0"/>
              </a:rPr>
              <a:t>Week 1</a:t>
            </a:r>
            <a:endParaRPr lang="en-US" sz="2500" dirty="0"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2900" y="41910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mic Sans MS" pitchFamily="66" charset="0"/>
              </a:rPr>
              <a:t>Name ____________________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19100" y="819210"/>
            <a:ext cx="914400" cy="28569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latin typeface="Comic Sans MS" pitchFamily="66" charset="0"/>
              </a:rPr>
              <a:t>Day 1</a:t>
            </a:r>
            <a:endParaRPr lang="en-US" sz="1600" b="1" dirty="0">
              <a:latin typeface="Comic Sans MS" pitchFamily="66" charset="0"/>
            </a:endParaRP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2659619"/>
              </p:ext>
            </p:extLst>
          </p:nvPr>
        </p:nvGraphicFramePr>
        <p:xfrm>
          <a:off x="427383" y="5524500"/>
          <a:ext cx="6705600" cy="3886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52800"/>
                <a:gridCol w="3352800"/>
              </a:tblGrid>
              <a:tr h="1943100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1)  Write to explain how you know the 4 in the number 647,135 is not in the thousands place.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2)  A total of 77,216 people visited the Six Flags Amusement Park last year.  What is the value of the underlined digit in 7</a:t>
                      </a:r>
                      <a:r>
                        <a:rPr lang="en-US" sz="1000" u="sng" dirty="0" smtClean="0">
                          <a:latin typeface="Comic Sans MS" pitchFamily="66" charset="0"/>
                        </a:rPr>
                        <a:t>7</a:t>
                      </a:r>
                      <a:r>
                        <a:rPr lang="en-US" sz="1000" dirty="0" smtClean="0">
                          <a:latin typeface="Comic Sans MS" pitchFamily="66" charset="0"/>
                        </a:rPr>
                        <a:t>,216?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1943100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3)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 Write a six-digit number with a 8 in the ten thousands place and a 4 in the tens place.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4)  6,000 equals how many hundreds?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 Write to explain your thinking.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7" name="Rounded Rectangle 16"/>
          <p:cNvSpPr/>
          <p:nvPr/>
        </p:nvSpPr>
        <p:spPr>
          <a:xfrm>
            <a:off x="427383" y="5162610"/>
            <a:ext cx="914400" cy="28569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latin typeface="Comic Sans MS" pitchFamily="66" charset="0"/>
              </a:rPr>
              <a:t>Day 2</a:t>
            </a:r>
            <a:endParaRPr lang="en-US" sz="1600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2832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6700" y="-196860"/>
            <a:ext cx="8001000" cy="10026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7274253"/>
              </p:ext>
            </p:extLst>
          </p:nvPr>
        </p:nvGraphicFramePr>
        <p:xfrm>
          <a:off x="419100" y="800100"/>
          <a:ext cx="6705600" cy="40163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52800"/>
                <a:gridCol w="3352800"/>
              </a:tblGrid>
              <a:tr h="2008185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1)  Fill in the place-value chart below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by labeling each place value.  Write 195,234 in the place-value chart.  What is the value of the digit in the tens place? ____________</a:t>
                      </a:r>
                    </a:p>
                    <a:p>
                      <a:endParaRPr lang="en-US" sz="1000" dirty="0" smtClean="0">
                        <a:latin typeface="Comic Sans MS" pitchFamily="66" charset="0"/>
                      </a:endParaRPr>
                    </a:p>
                    <a:p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2)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 Jaden said that in the number 609,100 the 9 has the greatest value because 9 is greater than the 6 and the 1.  Is he correct?  Write to explain your thinking?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2008185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3)  Write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the number “one hundred twenty thousand, three hundred four” in standard form and in expanded form.</a:t>
                      </a:r>
                    </a:p>
                    <a:p>
                      <a:endParaRPr lang="en-US" sz="1000" dirty="0" smtClean="0">
                        <a:latin typeface="Comic Sans MS" pitchFamily="66" charset="0"/>
                      </a:endParaRPr>
                    </a:p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_______________________________________</a:t>
                      </a:r>
                    </a:p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(standard form)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000" dirty="0" smtClean="0">
                          <a:latin typeface="Comic Sans MS" pitchFamily="66" charset="0"/>
                        </a:rPr>
                        <a:t>______________________________________________________________________________</a:t>
                      </a:r>
                    </a:p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(expanded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form)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4)  Write the numbers from least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to greatest:  45,859;    4,936;   43,958;   43,396;    34,976;  4,396.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419100" y="419100"/>
            <a:ext cx="914400" cy="28569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latin typeface="Comic Sans MS" pitchFamily="66" charset="0"/>
              </a:rPr>
              <a:t>Day 3</a:t>
            </a:r>
            <a:endParaRPr lang="en-US" sz="1600" b="1" dirty="0">
              <a:latin typeface="Comic Sans MS" pitchFamily="66" charset="0"/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9790655"/>
              </p:ext>
            </p:extLst>
          </p:nvPr>
        </p:nvGraphicFramePr>
        <p:xfrm>
          <a:off x="419100" y="5318130"/>
          <a:ext cx="6705600" cy="40163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52800"/>
                <a:gridCol w="3352800"/>
              </a:tblGrid>
              <a:tr h="2008185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1)  How do you write 600,000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+ 60,000 + 6 in standard form?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2)  Write the number 983,124 in word form and in expanded form.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000" dirty="0" smtClean="0">
                          <a:latin typeface="Comic Sans MS" pitchFamily="66" charset="0"/>
                        </a:rPr>
                        <a:t>______________________________________________________________________________</a:t>
                      </a:r>
                    </a:p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(word form)</a:t>
                      </a:r>
                    </a:p>
                    <a:p>
                      <a:endParaRPr lang="en-US" sz="1000" dirty="0" smtClean="0">
                        <a:latin typeface="Comic Sans MS" pitchFamily="66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000" dirty="0" smtClean="0">
                          <a:latin typeface="Comic Sans MS" pitchFamily="66" charset="0"/>
                        </a:rPr>
                        <a:t>______________________________________________________________________________</a:t>
                      </a:r>
                    </a:p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(expanded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form)</a:t>
                      </a:r>
                      <a:endParaRPr lang="en-US" sz="1000" dirty="0" smtClean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2008185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3)  Think about what you know about comparing numbers.  When you compare the numbers on the left, you need to look at the ones digit.  When you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compare the numbers on the right, you do not need to compare the ones digits.  Write to explain.</a:t>
                      </a:r>
                    </a:p>
                    <a:p>
                      <a:r>
                        <a:rPr lang="en-US" sz="1000" baseline="0" dirty="0" smtClean="0">
                          <a:latin typeface="Comic Sans MS" pitchFamily="66" charset="0"/>
                        </a:rPr>
                        <a:t>6,497____6,493                        2,689____2,642</a:t>
                      </a:r>
                    </a:p>
                    <a:p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4)  </a:t>
                      </a:r>
                      <a:r>
                        <a:rPr lang="en-US" sz="1000" dirty="0" err="1" smtClean="0">
                          <a:latin typeface="Comic Sans MS" pitchFamily="66" charset="0"/>
                        </a:rPr>
                        <a:t>Macie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is thinking of a 3-digit number.  It uses the digits 2,8, and 6.  You may use each digit once.  How many numbers can you make that are even?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" name="Rounded Rectangle 14"/>
          <p:cNvSpPr/>
          <p:nvPr/>
        </p:nvSpPr>
        <p:spPr>
          <a:xfrm>
            <a:off x="419100" y="4937130"/>
            <a:ext cx="914400" cy="28569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latin typeface="Comic Sans MS" pitchFamily="66" charset="0"/>
              </a:rPr>
              <a:t>Day 4</a:t>
            </a:r>
            <a:endParaRPr lang="en-US" sz="1600" b="1" dirty="0">
              <a:latin typeface="Comic Sans MS" pitchFamily="66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6592137"/>
              </p:ext>
            </p:extLst>
          </p:nvPr>
        </p:nvGraphicFramePr>
        <p:xfrm>
          <a:off x="571500" y="1638300"/>
          <a:ext cx="304800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6096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0403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438</Words>
  <Application>Microsoft Office PowerPoint</Application>
  <PresentationFormat>Custom</PresentationFormat>
  <Paragraphs>33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Comic Sans MS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WILSON, JENNIFER</cp:lastModifiedBy>
  <cp:revision>11</cp:revision>
  <cp:lastPrinted>2014-06-18T15:32:21Z</cp:lastPrinted>
  <dcterms:created xsi:type="dcterms:W3CDTF">2014-06-18T14:42:29Z</dcterms:created>
  <dcterms:modified xsi:type="dcterms:W3CDTF">2015-09-03T13:58:03Z</dcterms:modified>
</cp:coreProperties>
</file>