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5" Type="http://schemas.openxmlformats.org/officeDocument/2006/relationships/custom-properties" Target="docProps/custom.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4" r:id="rId2"/>
  </p:sldMasterIdLst>
  <p:notesMasterIdLst>
    <p:notesMasterId r:id="rId30"/>
  </p:notesMasterIdLst>
  <p:sldIdLst>
    <p:sldId id="256" r:id="rId3"/>
    <p:sldId id="257" r:id="rId4"/>
    <p:sldId id="291" r:id="rId5"/>
    <p:sldId id="293" r:id="rId6"/>
    <p:sldId id="258" r:id="rId7"/>
    <p:sldId id="294" r:id="rId8"/>
    <p:sldId id="295" r:id="rId9"/>
    <p:sldId id="296" r:id="rId10"/>
    <p:sldId id="297" r:id="rId11"/>
    <p:sldId id="298" r:id="rId12"/>
    <p:sldId id="299" r:id="rId13"/>
    <p:sldId id="300" r:id="rId14"/>
    <p:sldId id="301" r:id="rId15"/>
    <p:sldId id="283" r:id="rId16"/>
    <p:sldId id="302" r:id="rId17"/>
    <p:sldId id="292" r:id="rId18"/>
    <p:sldId id="303" r:id="rId19"/>
    <p:sldId id="286" r:id="rId20"/>
    <p:sldId id="281" r:id="rId21"/>
    <p:sldId id="260" r:id="rId22"/>
    <p:sldId id="282" r:id="rId23"/>
    <p:sldId id="261" r:id="rId24"/>
    <p:sldId id="262" r:id="rId25"/>
    <p:sldId id="264" r:id="rId26"/>
    <p:sldId id="265" r:id="rId27"/>
    <p:sldId id="268" r:id="rId28"/>
    <p:sldId id="270"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533" autoAdjust="0"/>
    <p:restoredTop sz="86420" autoAdjust="0"/>
  </p:normalViewPr>
  <p:slideViewPr>
    <p:cSldViewPr>
      <p:cViewPr varScale="1">
        <p:scale>
          <a:sx n="96" d="100"/>
          <a:sy n="96" d="100"/>
        </p:scale>
        <p:origin x="1744" y="168"/>
      </p:cViewPr>
      <p:guideLst>
        <p:guide orient="horz" pos="2160"/>
        <p:guide pos="2880"/>
      </p:guideLst>
    </p:cSldViewPr>
  </p:slideViewPr>
  <p:outlineViewPr>
    <p:cViewPr>
      <p:scale>
        <a:sx n="33" d="100"/>
        <a:sy n="33" d="100"/>
      </p:scale>
      <p:origin x="246" y="303378"/>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6" d="100"/>
          <a:sy n="56" d="100"/>
        </p:scale>
        <p:origin x="-2580" y="-10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28" Type="http://schemas.openxmlformats.org/officeDocument/2006/relationships/slide" Target="slides/slide26.xml"/><Relationship Id="rId29" Type="http://schemas.openxmlformats.org/officeDocument/2006/relationships/slide" Target="slides/slide27.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30" Type="http://schemas.openxmlformats.org/officeDocument/2006/relationships/notesMaster" Target="notesMasters/notesMaster1.xml"/><Relationship Id="rId31" Type="http://schemas.openxmlformats.org/officeDocument/2006/relationships/presProps" Target="presProps.xml"/><Relationship Id="rId32" Type="http://schemas.openxmlformats.org/officeDocument/2006/relationships/viewProps" Target="viewProps.xml"/><Relationship Id="rId9" Type="http://schemas.openxmlformats.org/officeDocument/2006/relationships/slide" Target="slides/slide7.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33" Type="http://schemas.openxmlformats.org/officeDocument/2006/relationships/theme" Target="theme/theme1.xml"/><Relationship Id="rId34" Type="http://schemas.openxmlformats.org/officeDocument/2006/relationships/tableStyles" Target="tableStyles.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50B0B4E-BAAC-4895-A81F-975796332281}" type="datetimeFigureOut">
              <a:rPr lang="en-US" smtClean="0"/>
              <a:pPr/>
              <a:t>9/5/17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A4637ED-5FB5-42AC-A7A6-38768A5C1F1A}" type="slidenum">
              <a:rPr lang="en-US" smtClean="0"/>
              <a:pPr/>
              <a:t>‹#›</a:t>
            </a:fld>
            <a:endParaRPr lang="en-US"/>
          </a:p>
        </p:txBody>
      </p:sp>
    </p:spTree>
    <p:extLst>
      <p:ext uri="{BB962C8B-B14F-4D97-AF65-F5344CB8AC3E}">
        <p14:creationId xmlns:p14="http://schemas.microsoft.com/office/powerpoint/2010/main" val="35649853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A4637ED-5FB5-42AC-A7A6-38768A5C1F1A}" type="slidenum">
              <a:rPr lang="en-US" smtClean="0"/>
              <a:pPr/>
              <a:t>1</a:t>
            </a:fld>
            <a:endParaRPr lang="en-US"/>
          </a:p>
        </p:txBody>
      </p:sp>
    </p:spTree>
    <p:extLst>
      <p:ext uri="{BB962C8B-B14F-4D97-AF65-F5344CB8AC3E}">
        <p14:creationId xmlns:p14="http://schemas.microsoft.com/office/powerpoint/2010/main" val="4280092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A4637ED-5FB5-42AC-A7A6-38768A5C1F1A}" type="slidenum">
              <a:rPr lang="en-US" smtClean="0"/>
              <a:pPr/>
              <a:t>2</a:t>
            </a:fld>
            <a:endParaRPr lang="en-US"/>
          </a:p>
        </p:txBody>
      </p:sp>
    </p:spTree>
    <p:extLst>
      <p:ext uri="{BB962C8B-B14F-4D97-AF65-F5344CB8AC3E}">
        <p14:creationId xmlns:p14="http://schemas.microsoft.com/office/powerpoint/2010/main" val="16293191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jpe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0DC4B80-BED8-45AA-A247-9229C5B13FDC}" type="datetimeFigureOut">
              <a:rPr lang="en-US" smtClean="0"/>
              <a:pPr/>
              <a:t>9/5/17</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5F3CEEE-2CB8-4CB1-BD40-46E4D0EA2993}"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0DC4B80-BED8-45AA-A247-9229C5B13FDC}" type="datetimeFigureOut">
              <a:rPr lang="en-US" smtClean="0"/>
              <a:pPr/>
              <a:t>9/5/17</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5F3CEEE-2CB8-4CB1-BD40-46E4D0EA299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E0DC4B80-BED8-45AA-A247-9229C5B13FDC}" type="datetimeFigureOut">
              <a:rPr lang="en-US" smtClean="0"/>
              <a:pPr/>
              <a:t>9/5/17</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5F3CEEE-2CB8-4CB1-BD40-46E4D0EA2993}"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E0DC4B80-BED8-45AA-A247-9229C5B13FDC}" type="datetimeFigureOut">
              <a:rPr lang="en-US" smtClean="0"/>
              <a:pPr/>
              <a:t>9/5/17</a:t>
            </a:fld>
            <a:endParaRPr lang="en-US"/>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35F3CEEE-2CB8-4CB1-BD40-46E4D0EA299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E0DC4B80-BED8-45AA-A247-9229C5B13FDC}" type="datetimeFigureOut">
              <a:rPr lang="en-US" smtClean="0"/>
              <a:pPr/>
              <a:t>9/5/17</a:t>
            </a:fld>
            <a:endParaRPr 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35F3CEEE-2CB8-4CB1-BD40-46E4D0EA299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E0DC4B80-BED8-45AA-A247-9229C5B13FDC}" type="datetimeFigureOut">
              <a:rPr lang="en-US" smtClean="0"/>
              <a:pPr/>
              <a:t>9/5/17</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35F3CEEE-2CB8-4CB1-BD40-46E4D0EA299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E0DC4B80-BED8-45AA-A247-9229C5B13FDC}" type="datetimeFigureOut">
              <a:rPr lang="en-US" smtClean="0"/>
              <a:pPr/>
              <a:t>9/5/17</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5F3CEEE-2CB8-4CB1-BD40-46E4D0EA299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E0DC4B80-BED8-45AA-A247-9229C5B13FDC}" type="datetimeFigureOut">
              <a:rPr lang="en-US" smtClean="0"/>
              <a:pPr/>
              <a:t>9/5/17</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5F3CEEE-2CB8-4CB1-BD40-46E4D0EA299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0DC4B80-BED8-45AA-A247-9229C5B13FDC}" type="datetimeFigureOut">
              <a:rPr lang="en-US" smtClean="0"/>
              <a:pPr/>
              <a:t>9/5/17</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5F3CEEE-2CB8-4CB1-BD40-46E4D0EA2993}"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0DC4B80-BED8-45AA-A247-9229C5B13FDC}" type="datetimeFigureOut">
              <a:rPr lang="en-US" smtClean="0"/>
              <a:pPr/>
              <a:t>9/5/17</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5F3CEEE-2CB8-4CB1-BD40-46E4D0EA299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685800" y="4648200"/>
            <a:ext cx="7772400" cy="857250"/>
          </a:xfrm>
        </p:spPr>
        <p:txBody>
          <a:bodyPr/>
          <a:lstStyle>
            <a:lvl1pPr algn="ctr">
              <a:defRPr>
                <a:solidFill>
                  <a:schemeClr val="tx1"/>
                </a:solidFill>
              </a:defRPr>
            </a:lvl1pPr>
          </a:lstStyle>
          <a:p>
            <a:r>
              <a:rPr lang="en-US" smtClean="0"/>
              <a:t>Click to edit Master title style</a:t>
            </a:r>
            <a:endParaRPr lang="en-US"/>
          </a:p>
        </p:txBody>
      </p:sp>
      <p:sp>
        <p:nvSpPr>
          <p:cNvPr id="3075" name="Rectangle 3"/>
          <p:cNvSpPr>
            <a:spLocks noGrp="1" noChangeArrowheads="1"/>
          </p:cNvSpPr>
          <p:nvPr>
            <p:ph type="subTitle" idx="1"/>
          </p:nvPr>
        </p:nvSpPr>
        <p:spPr>
          <a:xfrm>
            <a:off x="1371600" y="5595938"/>
            <a:ext cx="6400800" cy="609600"/>
          </a:xfrm>
        </p:spPr>
        <p:txBody>
          <a:bodyPr/>
          <a:lstStyle>
            <a:lvl1pPr marL="0" indent="0" algn="ctr">
              <a:buFontTx/>
              <a:buNone/>
              <a:defRPr/>
            </a:lvl1pPr>
          </a:lstStyle>
          <a:p>
            <a:r>
              <a:rPr lang="en-US" smtClean="0"/>
              <a:t>Click to edit Master subtitle style</a:t>
            </a:r>
            <a:endParaRPr lang="en-US"/>
          </a:p>
        </p:txBody>
      </p:sp>
      <p:sp>
        <p:nvSpPr>
          <p:cNvPr id="3076" name="Rectangle 4"/>
          <p:cNvSpPr>
            <a:spLocks noGrp="1" noChangeArrowheads="1"/>
          </p:cNvSpPr>
          <p:nvPr>
            <p:ph type="dt" sz="half" idx="2"/>
          </p:nvPr>
        </p:nvSpPr>
        <p:spPr>
          <a:xfrm>
            <a:off x="457200" y="6305550"/>
            <a:ext cx="2133600" cy="476250"/>
          </a:xfrm>
        </p:spPr>
        <p:txBody>
          <a:bodyPr/>
          <a:lstStyle>
            <a:lvl1pPr>
              <a:defRPr/>
            </a:lvl1pPr>
          </a:lstStyle>
          <a:p>
            <a:fld id="{E0DC4B80-BED8-45AA-A247-9229C5B13FDC}" type="datetimeFigureOut">
              <a:rPr lang="en-US" smtClean="0"/>
              <a:pPr/>
              <a:t>9/5/17</a:t>
            </a:fld>
            <a:endParaRPr lang="en-US"/>
          </a:p>
        </p:txBody>
      </p:sp>
      <p:sp>
        <p:nvSpPr>
          <p:cNvPr id="3077" name="Rectangle 5"/>
          <p:cNvSpPr>
            <a:spLocks noGrp="1" noChangeArrowheads="1"/>
          </p:cNvSpPr>
          <p:nvPr>
            <p:ph type="ftr" sz="quarter" idx="3"/>
          </p:nvPr>
        </p:nvSpPr>
        <p:spPr>
          <a:xfrm>
            <a:off x="3124200" y="6305550"/>
            <a:ext cx="2895600" cy="476250"/>
          </a:xfrm>
        </p:spPr>
        <p:txBody>
          <a:bodyPr/>
          <a:lstStyle>
            <a:lvl1pPr>
              <a:defRPr/>
            </a:lvl1pPr>
          </a:lstStyle>
          <a:p>
            <a:endParaRPr lang="en-US"/>
          </a:p>
        </p:txBody>
      </p:sp>
      <p:sp>
        <p:nvSpPr>
          <p:cNvPr id="3078" name="Rectangle 6"/>
          <p:cNvSpPr>
            <a:spLocks noGrp="1" noChangeArrowheads="1"/>
          </p:cNvSpPr>
          <p:nvPr>
            <p:ph type="sldNum" sz="quarter" idx="4"/>
          </p:nvPr>
        </p:nvSpPr>
        <p:spPr>
          <a:xfrm>
            <a:off x="6553200" y="6305550"/>
            <a:ext cx="2133600" cy="476250"/>
          </a:xfrm>
        </p:spPr>
        <p:txBody>
          <a:bodyPr/>
          <a:lstStyle>
            <a:lvl1pPr>
              <a:defRPr/>
            </a:lvl1pPr>
          </a:lstStyle>
          <a:p>
            <a:fld id="{35F3CEEE-2CB8-4CB1-BD40-46E4D0EA2993}"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E0DC4B80-BED8-45AA-A247-9229C5B13FDC}" type="datetimeFigureOut">
              <a:rPr lang="en-US" smtClean="0"/>
              <a:pPr/>
              <a:t>9/5/17</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35F3CEEE-2CB8-4CB1-BD40-46E4D0EA2993}" type="slidenum">
              <a:rPr lang="en-US" smtClean="0"/>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fld id="{E0DC4B80-BED8-45AA-A247-9229C5B13FDC}" type="datetimeFigureOut">
              <a:rPr lang="en-US" smtClean="0"/>
              <a:pPr/>
              <a:t>9/5/17</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35F3CEEE-2CB8-4CB1-BD40-46E4D0EA2993}" type="slidenum">
              <a:rPr lang="en-US" smtClean="0"/>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fld id="{E0DC4B80-BED8-45AA-A247-9229C5B13FDC}" type="datetimeFigureOut">
              <a:rPr lang="en-US" smtClean="0"/>
              <a:pPr/>
              <a:t>9/5/17</a:t>
            </a:fld>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35F3CEEE-2CB8-4CB1-BD40-46E4D0EA2993}" type="slidenum">
              <a:rPr lang="en-US" smtClean="0"/>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fld id="{E0DC4B80-BED8-45AA-A247-9229C5B13FDC}" type="datetimeFigureOut">
              <a:rPr lang="en-US" smtClean="0"/>
              <a:pPr/>
              <a:t>9/5/17</a:t>
            </a:fld>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35F3CEEE-2CB8-4CB1-BD40-46E4D0EA2993}" type="slidenum">
              <a:rPr lang="en-US" smtClean="0"/>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fld id="{E0DC4B80-BED8-45AA-A247-9229C5B13FDC}" type="datetimeFigureOut">
              <a:rPr lang="en-US" smtClean="0"/>
              <a:pPr/>
              <a:t>9/5/17</a:t>
            </a:fld>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35F3CEEE-2CB8-4CB1-BD40-46E4D0EA2993}" type="slidenum">
              <a:rPr lang="en-US" smtClean="0"/>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E0DC4B80-BED8-45AA-A247-9229C5B13FDC}" type="datetimeFigureOut">
              <a:rPr lang="en-US" smtClean="0"/>
              <a:pPr/>
              <a:t>9/5/17</a:t>
            </a:fld>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35F3CEEE-2CB8-4CB1-BD40-46E4D0EA2993}" type="slidenum">
              <a:rPr lang="en-US" smtClean="0"/>
              <a:pPr/>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fld id="{E0DC4B80-BED8-45AA-A247-9229C5B13FDC}" type="datetimeFigureOut">
              <a:rPr lang="en-US" smtClean="0"/>
              <a:pPr/>
              <a:t>9/5/17</a:t>
            </a:fld>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35F3CEEE-2CB8-4CB1-BD40-46E4D0EA2993}" type="slidenum">
              <a:rPr lang="en-US" smtClean="0"/>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fld id="{E0DC4B80-BED8-45AA-A247-9229C5B13FDC}" type="datetimeFigureOut">
              <a:rPr lang="en-US" smtClean="0"/>
              <a:pPr/>
              <a:t>9/5/17</a:t>
            </a:fld>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35F3CEEE-2CB8-4CB1-BD40-46E4D0EA2993}" type="slidenum">
              <a:rPr lang="en-US" smtClean="0"/>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E0DC4B80-BED8-45AA-A247-9229C5B13FDC}" type="datetimeFigureOut">
              <a:rPr lang="en-US" smtClean="0"/>
              <a:pPr/>
              <a:t>9/5/17</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35F3CEEE-2CB8-4CB1-BD40-46E4D0EA2993}" type="slidenum">
              <a:rPr lang="en-US" smtClean="0"/>
              <a:pPr/>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E0DC4B80-BED8-45AA-A247-9229C5B13FDC}" type="datetimeFigureOut">
              <a:rPr lang="en-US" smtClean="0"/>
              <a:pPr/>
              <a:t>9/5/17</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35F3CEEE-2CB8-4CB1-BD40-46E4D0EA299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1.xml"/><Relationship Id="rId12" Type="http://schemas.openxmlformats.org/officeDocument/2006/relationships/theme" Target="../theme/theme2.xml"/><Relationship Id="rId13" Type="http://schemas.openxmlformats.org/officeDocument/2006/relationships/image" Target="../media/image1.jpeg"/><Relationship Id="rId1" Type="http://schemas.openxmlformats.org/officeDocument/2006/relationships/slideLayout" Target="../slideLayouts/slideLayout11.xml"/><Relationship Id="rId2" Type="http://schemas.openxmlformats.org/officeDocument/2006/relationships/slideLayout" Target="../slideLayouts/slideLayout12.xml"/><Relationship Id="rId3" Type="http://schemas.openxmlformats.org/officeDocument/2006/relationships/slideLayout" Target="../slideLayouts/slideLayout13.xml"/><Relationship Id="rId4" Type="http://schemas.openxmlformats.org/officeDocument/2006/relationships/slideLayout" Target="../slideLayouts/slideLayout14.xml"/><Relationship Id="rId5" Type="http://schemas.openxmlformats.org/officeDocument/2006/relationships/slideLayout" Target="../slideLayouts/slideLayout15.xml"/><Relationship Id="rId6" Type="http://schemas.openxmlformats.org/officeDocument/2006/relationships/slideLayout" Target="../slideLayouts/slideLayout16.xml"/><Relationship Id="rId7" Type="http://schemas.openxmlformats.org/officeDocument/2006/relationships/slideLayout" Target="../slideLayouts/slideLayout17.xml"/><Relationship Id="rId8" Type="http://schemas.openxmlformats.org/officeDocument/2006/relationships/slideLayout" Target="../slideLayouts/slideLayout18.xml"/><Relationship Id="rId9" Type="http://schemas.openxmlformats.org/officeDocument/2006/relationships/slideLayout" Target="../slideLayouts/slideLayout19.xml"/><Relationship Id="rId10"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GraphShape" hidden="1"/>
          <p:cNvSpPr/>
          <p:nvPr userDrawn="1"/>
        </p:nvSpPr>
        <p:spPr>
          <a:xfrm>
            <a:off x="127000" y="254000"/>
            <a:ext cx="1270000" cy="1270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mtClean="0"/>
              <a:t>iRespond Graph</a:t>
            </a:r>
            <a:endParaRPr lang="en-US"/>
          </a:p>
        </p:txBody>
      </p:sp>
      <p:grpSp>
        <p:nvGrpSpPr>
          <p:cNvPr id="37" name="CorrectBarGroup"/>
          <p:cNvGrpSpPr/>
          <p:nvPr userDrawn="1"/>
        </p:nvGrpSpPr>
        <p:grpSpPr>
          <a:xfrm>
            <a:off x="1270000" y="3175000"/>
            <a:ext cx="2667000" cy="2540000"/>
            <a:chOff x="1270000" y="3175000"/>
            <a:chExt cx="2667000" cy="2540000"/>
          </a:xfrm>
        </p:grpSpPr>
        <p:sp>
          <p:nvSpPr>
            <p:cNvPr id="9" name="CorrectBar0"/>
            <p:cNvSpPr/>
            <p:nvPr userDrawn="1"/>
          </p:nvSpPr>
          <p:spPr>
            <a:xfrm>
              <a:off x="1270000" y="3175000"/>
              <a:ext cx="1079500" cy="2540000"/>
            </a:xfrm>
            <a:prstGeom prst="rect">
              <a:avLst/>
            </a:prstGeom>
            <a:solidFill>
              <a:srgbClr val="22FF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CorrectBar1"/>
            <p:cNvSpPr/>
            <p:nvPr userDrawn="1"/>
          </p:nvSpPr>
          <p:spPr>
            <a:xfrm>
              <a:off x="2857500" y="4445000"/>
              <a:ext cx="1079500" cy="1270000"/>
            </a:xfrm>
            <a:prstGeom prst="rect">
              <a:avLst/>
            </a:prstGeom>
            <a:solidFill>
              <a:srgbClr val="22FF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5" name="PercentLabelGroup"/>
          <p:cNvGrpSpPr/>
          <p:nvPr userDrawn="1"/>
        </p:nvGrpSpPr>
        <p:grpSpPr>
          <a:xfrm>
            <a:off x="1270000" y="1270000"/>
            <a:ext cx="7429500" cy="317500"/>
            <a:chOff x="1270000" y="1270000"/>
            <a:chExt cx="7429500" cy="317500"/>
          </a:xfrm>
        </p:grpSpPr>
        <p:sp>
          <p:nvSpPr>
            <p:cNvPr id="8" name="PercentLabel0"/>
            <p:cNvSpPr/>
            <p:nvPr userDrawn="1"/>
          </p:nvSpPr>
          <p:spPr>
            <a:xfrm>
              <a:off x="1270000" y="1270000"/>
              <a:ext cx="1079500" cy="317500"/>
            </a:xfrm>
            <a:prstGeom prst="rect">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2800" smtClean="0">
                  <a:solidFill>
                    <a:srgbClr val="000000"/>
                  </a:solidFill>
                </a:rPr>
                <a:t>67%</a:t>
              </a:r>
              <a:endParaRPr lang="en-US" sz="2800">
                <a:solidFill>
                  <a:srgbClr val="000000"/>
                </a:solidFill>
              </a:endParaRPr>
            </a:p>
          </p:txBody>
        </p:sp>
        <p:sp>
          <p:nvSpPr>
            <p:cNvPr id="11" name="PercentLabel1"/>
            <p:cNvSpPr/>
            <p:nvPr userDrawn="1"/>
          </p:nvSpPr>
          <p:spPr>
            <a:xfrm>
              <a:off x="2857500" y="1270000"/>
              <a:ext cx="1079500" cy="317500"/>
            </a:xfrm>
            <a:prstGeom prst="rect">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2800" smtClean="0">
                  <a:solidFill>
                    <a:srgbClr val="000000"/>
                  </a:solidFill>
                </a:rPr>
                <a:t>33%</a:t>
              </a:r>
              <a:endParaRPr lang="en-US" sz="2800">
                <a:solidFill>
                  <a:srgbClr val="000000"/>
                </a:solidFill>
              </a:endParaRPr>
            </a:p>
          </p:txBody>
        </p:sp>
        <p:sp>
          <p:nvSpPr>
            <p:cNvPr id="14" name="PercentLabel2"/>
            <p:cNvSpPr/>
            <p:nvPr userDrawn="1"/>
          </p:nvSpPr>
          <p:spPr>
            <a:xfrm>
              <a:off x="4445000" y="1270000"/>
              <a:ext cx="1079500" cy="317500"/>
            </a:xfrm>
            <a:prstGeom prst="rect">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2800" smtClean="0">
                  <a:solidFill>
                    <a:srgbClr val="000000"/>
                  </a:solidFill>
                </a:rPr>
                <a:t>100%</a:t>
              </a:r>
              <a:endParaRPr lang="en-US" sz="2800">
                <a:solidFill>
                  <a:srgbClr val="000000"/>
                </a:solidFill>
              </a:endParaRPr>
            </a:p>
          </p:txBody>
        </p:sp>
        <p:sp>
          <p:nvSpPr>
            <p:cNvPr id="17" name="PercentLabel3"/>
            <p:cNvSpPr/>
            <p:nvPr userDrawn="1"/>
          </p:nvSpPr>
          <p:spPr>
            <a:xfrm>
              <a:off x="6032500" y="1270000"/>
              <a:ext cx="1079500" cy="317500"/>
            </a:xfrm>
            <a:prstGeom prst="rect">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2800" smtClean="0">
                  <a:solidFill>
                    <a:srgbClr val="000000"/>
                  </a:solidFill>
                </a:rPr>
                <a:t>100%</a:t>
              </a:r>
              <a:endParaRPr lang="en-US" sz="2800">
                <a:solidFill>
                  <a:srgbClr val="000000"/>
                </a:solidFill>
              </a:endParaRPr>
            </a:p>
          </p:txBody>
        </p:sp>
        <p:sp>
          <p:nvSpPr>
            <p:cNvPr id="20" name="PercentLabel4"/>
            <p:cNvSpPr/>
            <p:nvPr userDrawn="1"/>
          </p:nvSpPr>
          <p:spPr>
            <a:xfrm>
              <a:off x="7620000" y="1270000"/>
              <a:ext cx="1079500" cy="317500"/>
            </a:xfrm>
            <a:prstGeom prst="rect">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2800" smtClean="0">
                  <a:solidFill>
                    <a:srgbClr val="000000"/>
                  </a:solidFill>
                </a:rPr>
                <a:t>67%</a:t>
              </a:r>
              <a:endParaRPr lang="en-US" sz="2800">
                <a:solidFill>
                  <a:srgbClr val="000000"/>
                </a:solidFill>
              </a:endParaRPr>
            </a:p>
          </p:txBody>
        </p:sp>
      </p:grpSp>
      <p:grpSp>
        <p:nvGrpSpPr>
          <p:cNvPr id="38" name="IncorrectBarGroup"/>
          <p:cNvGrpSpPr/>
          <p:nvPr userDrawn="1"/>
        </p:nvGrpSpPr>
        <p:grpSpPr>
          <a:xfrm>
            <a:off x="4445000" y="1905000"/>
            <a:ext cx="4254500" cy="3810000"/>
            <a:chOff x="4445000" y="1905000"/>
            <a:chExt cx="4254500" cy="3810000"/>
          </a:xfrm>
        </p:grpSpPr>
        <p:sp>
          <p:nvSpPr>
            <p:cNvPr id="15" name="IncorrectBar2"/>
            <p:cNvSpPr/>
            <p:nvPr userDrawn="1"/>
          </p:nvSpPr>
          <p:spPr>
            <a:xfrm>
              <a:off x="4445000" y="1905000"/>
              <a:ext cx="1079500" cy="3810000"/>
            </a:xfrm>
            <a:prstGeom prst="rect">
              <a:avLst/>
            </a:prstGeom>
            <a:solidFill>
              <a:srgbClr val="FF22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IncorrectBar3"/>
            <p:cNvSpPr/>
            <p:nvPr userDrawn="1"/>
          </p:nvSpPr>
          <p:spPr>
            <a:xfrm>
              <a:off x="6032500" y="1905000"/>
              <a:ext cx="1079500" cy="3810000"/>
            </a:xfrm>
            <a:prstGeom prst="rect">
              <a:avLst/>
            </a:prstGeom>
            <a:solidFill>
              <a:srgbClr val="FF22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IncorrectBar4"/>
            <p:cNvSpPr/>
            <p:nvPr userDrawn="1"/>
          </p:nvSpPr>
          <p:spPr>
            <a:xfrm>
              <a:off x="7620000" y="3175000"/>
              <a:ext cx="1079500" cy="2540000"/>
            </a:xfrm>
            <a:prstGeom prst="rect">
              <a:avLst/>
            </a:prstGeom>
            <a:solidFill>
              <a:srgbClr val="FF22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3" name="XLabelGroup"/>
          <p:cNvGrpSpPr/>
          <p:nvPr userDrawn="1"/>
        </p:nvGrpSpPr>
        <p:grpSpPr>
          <a:xfrm>
            <a:off x="1270000" y="5842000"/>
            <a:ext cx="7429500" cy="317500"/>
            <a:chOff x="1270000" y="5842000"/>
            <a:chExt cx="7429500" cy="317500"/>
          </a:xfrm>
        </p:grpSpPr>
        <p:sp>
          <p:nvSpPr>
            <p:cNvPr id="10" name="XValueLabel0"/>
            <p:cNvSpPr/>
            <p:nvPr userDrawn="1"/>
          </p:nvSpPr>
          <p:spPr>
            <a:xfrm>
              <a:off x="1270000" y="5842000"/>
              <a:ext cx="1079500" cy="317500"/>
            </a:xfrm>
            <a:prstGeom prst="rect">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2800" smtClean="0">
                  <a:solidFill>
                    <a:srgbClr val="000000"/>
                  </a:solidFill>
                </a:rPr>
                <a:t>A*</a:t>
              </a:r>
              <a:endParaRPr lang="en-US" sz="2800">
                <a:solidFill>
                  <a:srgbClr val="000000"/>
                </a:solidFill>
              </a:endParaRPr>
            </a:p>
          </p:txBody>
        </p:sp>
        <p:sp>
          <p:nvSpPr>
            <p:cNvPr id="13" name="XValueLabel1"/>
            <p:cNvSpPr/>
            <p:nvPr userDrawn="1"/>
          </p:nvSpPr>
          <p:spPr>
            <a:xfrm>
              <a:off x="2857500" y="5842000"/>
              <a:ext cx="1079500" cy="317500"/>
            </a:xfrm>
            <a:prstGeom prst="rect">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2800" smtClean="0">
                  <a:solidFill>
                    <a:srgbClr val="000000"/>
                  </a:solidFill>
                </a:rPr>
                <a:t>B*</a:t>
              </a:r>
              <a:endParaRPr lang="en-US" sz="2800">
                <a:solidFill>
                  <a:srgbClr val="000000"/>
                </a:solidFill>
              </a:endParaRPr>
            </a:p>
          </p:txBody>
        </p:sp>
        <p:sp>
          <p:nvSpPr>
            <p:cNvPr id="16" name="XValueLabel2"/>
            <p:cNvSpPr/>
            <p:nvPr userDrawn="1"/>
          </p:nvSpPr>
          <p:spPr>
            <a:xfrm>
              <a:off x="4445000" y="5842000"/>
              <a:ext cx="1079500" cy="317500"/>
            </a:xfrm>
            <a:prstGeom prst="rect">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2800" smtClean="0">
                  <a:solidFill>
                    <a:srgbClr val="000000"/>
                  </a:solidFill>
                </a:rPr>
                <a:t>C</a:t>
              </a:r>
              <a:endParaRPr lang="en-US" sz="2800">
                <a:solidFill>
                  <a:srgbClr val="000000"/>
                </a:solidFill>
              </a:endParaRPr>
            </a:p>
          </p:txBody>
        </p:sp>
        <p:sp>
          <p:nvSpPr>
            <p:cNvPr id="19" name="XValueLabel3"/>
            <p:cNvSpPr/>
            <p:nvPr userDrawn="1"/>
          </p:nvSpPr>
          <p:spPr>
            <a:xfrm>
              <a:off x="6032500" y="5842000"/>
              <a:ext cx="1079500" cy="317500"/>
            </a:xfrm>
            <a:prstGeom prst="rect">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2800" smtClean="0">
                  <a:solidFill>
                    <a:srgbClr val="000000"/>
                  </a:solidFill>
                </a:rPr>
                <a:t>D</a:t>
              </a:r>
              <a:endParaRPr lang="en-US" sz="2800">
                <a:solidFill>
                  <a:srgbClr val="000000"/>
                </a:solidFill>
              </a:endParaRPr>
            </a:p>
          </p:txBody>
        </p:sp>
        <p:sp>
          <p:nvSpPr>
            <p:cNvPr id="22" name="XValueLabel4"/>
            <p:cNvSpPr/>
            <p:nvPr userDrawn="1"/>
          </p:nvSpPr>
          <p:spPr>
            <a:xfrm>
              <a:off x="7620000" y="5842000"/>
              <a:ext cx="1079500" cy="317500"/>
            </a:xfrm>
            <a:prstGeom prst="rect">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2800" smtClean="0">
                  <a:solidFill>
                    <a:srgbClr val="000000"/>
                  </a:solidFill>
                </a:rPr>
                <a:t>E</a:t>
              </a:r>
              <a:endParaRPr lang="en-US" sz="2800">
                <a:solidFill>
                  <a:srgbClr val="000000"/>
                </a:solidFill>
              </a:endParaRPr>
            </a:p>
          </p:txBody>
        </p:sp>
      </p:grpSp>
      <p:grpSp>
        <p:nvGrpSpPr>
          <p:cNvPr id="36" name="AxisLineGroup"/>
          <p:cNvGrpSpPr/>
          <p:nvPr userDrawn="1"/>
        </p:nvGrpSpPr>
        <p:grpSpPr>
          <a:xfrm>
            <a:off x="889000" y="1587500"/>
            <a:ext cx="8001000" cy="4127500"/>
            <a:chOff x="889000" y="1587500"/>
            <a:chExt cx="8001000" cy="4127500"/>
          </a:xfrm>
        </p:grpSpPr>
        <p:cxnSp>
          <p:nvCxnSpPr>
            <p:cNvPr id="23" name="XAxisLine"/>
            <p:cNvCxnSpPr/>
            <p:nvPr userDrawn="1"/>
          </p:nvCxnSpPr>
          <p:spPr>
            <a:xfrm>
              <a:off x="889000" y="5715000"/>
              <a:ext cx="8001000" cy="0"/>
            </a:xfrm>
            <a:prstGeom prst="line">
              <a:avLst/>
            </a:prstGeom>
            <a:ln w="25400">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24" name="YAxisLine"/>
            <p:cNvCxnSpPr/>
            <p:nvPr userDrawn="1"/>
          </p:nvCxnSpPr>
          <p:spPr>
            <a:xfrm>
              <a:off x="1016000" y="1587500"/>
              <a:ext cx="0" cy="4127500"/>
            </a:xfrm>
            <a:prstGeom prst="line">
              <a:avLst/>
            </a:prstGeom>
            <a:ln w="25400">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25" name="YAxisTick0"/>
            <p:cNvCxnSpPr/>
            <p:nvPr userDrawn="1"/>
          </p:nvCxnSpPr>
          <p:spPr>
            <a:xfrm>
              <a:off x="889000" y="5715000"/>
              <a:ext cx="254000" cy="0"/>
            </a:xfrm>
            <a:prstGeom prst="line">
              <a:avLst/>
            </a:prstGeom>
            <a:ln w="25400">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27" name="YAxisTick1"/>
            <p:cNvCxnSpPr/>
            <p:nvPr userDrawn="1"/>
          </p:nvCxnSpPr>
          <p:spPr>
            <a:xfrm>
              <a:off x="889000" y="4445000"/>
              <a:ext cx="254000" cy="0"/>
            </a:xfrm>
            <a:prstGeom prst="line">
              <a:avLst/>
            </a:prstGeom>
            <a:ln w="25400">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29" name="YAxisTick2"/>
            <p:cNvCxnSpPr/>
            <p:nvPr userDrawn="1"/>
          </p:nvCxnSpPr>
          <p:spPr>
            <a:xfrm>
              <a:off x="889000" y="3175000"/>
              <a:ext cx="254000" cy="0"/>
            </a:xfrm>
            <a:prstGeom prst="line">
              <a:avLst/>
            </a:prstGeom>
            <a:ln w="25400">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31" name="YAxisTick3"/>
            <p:cNvCxnSpPr/>
            <p:nvPr userDrawn="1"/>
          </p:nvCxnSpPr>
          <p:spPr>
            <a:xfrm>
              <a:off x="889000" y="1905000"/>
              <a:ext cx="254000" cy="0"/>
            </a:xfrm>
            <a:prstGeom prst="line">
              <a:avLst/>
            </a:prstGeom>
            <a:ln w="25400">
              <a:solidFill>
                <a:srgbClr val="000000"/>
              </a:solidFill>
            </a:ln>
          </p:spPr>
          <p:style>
            <a:lnRef idx="1">
              <a:schemeClr val="accent1"/>
            </a:lnRef>
            <a:fillRef idx="0">
              <a:schemeClr val="accent1"/>
            </a:fillRef>
            <a:effectRef idx="0">
              <a:schemeClr val="accent1"/>
            </a:effectRef>
            <a:fontRef idx="minor">
              <a:schemeClr val="tx1"/>
            </a:fontRef>
          </p:style>
        </p:cxnSp>
      </p:grpSp>
      <p:grpSp>
        <p:nvGrpSpPr>
          <p:cNvPr id="34" name="YLabelGroup"/>
          <p:cNvGrpSpPr/>
          <p:nvPr userDrawn="1"/>
        </p:nvGrpSpPr>
        <p:grpSpPr>
          <a:xfrm>
            <a:off x="254000" y="1841500"/>
            <a:ext cx="762000" cy="3937000"/>
            <a:chOff x="254000" y="1841500"/>
            <a:chExt cx="762000" cy="3937000"/>
          </a:xfrm>
        </p:grpSpPr>
        <p:sp>
          <p:nvSpPr>
            <p:cNvPr id="26" name="YValueLabel0"/>
            <p:cNvSpPr/>
            <p:nvPr userDrawn="1"/>
          </p:nvSpPr>
          <p:spPr>
            <a:xfrm>
              <a:off x="254000" y="5651500"/>
              <a:ext cx="762000" cy="127000"/>
            </a:xfrm>
            <a:prstGeom prst="rect">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smtClean="0">
                  <a:solidFill>
                    <a:srgbClr val="000000"/>
                  </a:solidFill>
                </a:rPr>
                <a:t>0</a:t>
              </a:r>
              <a:endParaRPr lang="en-US" sz="2000">
                <a:solidFill>
                  <a:srgbClr val="000000"/>
                </a:solidFill>
              </a:endParaRPr>
            </a:p>
          </p:txBody>
        </p:sp>
        <p:sp>
          <p:nvSpPr>
            <p:cNvPr id="28" name="YValueLabel1"/>
            <p:cNvSpPr/>
            <p:nvPr userDrawn="1"/>
          </p:nvSpPr>
          <p:spPr>
            <a:xfrm>
              <a:off x="254000" y="4381500"/>
              <a:ext cx="762000" cy="127000"/>
            </a:xfrm>
            <a:prstGeom prst="rect">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smtClean="0">
                  <a:solidFill>
                    <a:srgbClr val="000000"/>
                  </a:solidFill>
                </a:rPr>
                <a:t>1</a:t>
              </a:r>
              <a:endParaRPr lang="en-US" sz="2000">
                <a:solidFill>
                  <a:srgbClr val="000000"/>
                </a:solidFill>
              </a:endParaRPr>
            </a:p>
          </p:txBody>
        </p:sp>
        <p:sp>
          <p:nvSpPr>
            <p:cNvPr id="30" name="YValueLabel2"/>
            <p:cNvSpPr/>
            <p:nvPr userDrawn="1"/>
          </p:nvSpPr>
          <p:spPr>
            <a:xfrm>
              <a:off x="254000" y="3111500"/>
              <a:ext cx="762000" cy="127000"/>
            </a:xfrm>
            <a:prstGeom prst="rect">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smtClean="0">
                  <a:solidFill>
                    <a:srgbClr val="000000"/>
                  </a:solidFill>
                </a:rPr>
                <a:t>2</a:t>
              </a:r>
              <a:endParaRPr lang="en-US" sz="2000">
                <a:solidFill>
                  <a:srgbClr val="000000"/>
                </a:solidFill>
              </a:endParaRPr>
            </a:p>
          </p:txBody>
        </p:sp>
        <p:sp>
          <p:nvSpPr>
            <p:cNvPr id="32" name="YValueLabel3"/>
            <p:cNvSpPr/>
            <p:nvPr userDrawn="1"/>
          </p:nvSpPr>
          <p:spPr>
            <a:xfrm>
              <a:off x="254000" y="1841500"/>
              <a:ext cx="762000" cy="127000"/>
            </a:xfrm>
            <a:prstGeom prst="rect">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smtClean="0">
                  <a:solidFill>
                    <a:srgbClr val="000000"/>
                  </a:solidFill>
                </a:rPr>
                <a:t>3</a:t>
              </a:r>
              <a:endParaRPr lang="en-US" sz="2000">
                <a:solidFill>
                  <a:srgbClr val="000000"/>
                </a:solidFill>
              </a:endParaRPr>
            </a:p>
          </p:txBody>
        </p:sp>
      </p:grpSp>
    </p:spTree>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61722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fld id="{E0DC4B80-BED8-45AA-A247-9229C5B13FDC}" type="datetimeFigureOut">
              <a:rPr lang="en-US" smtClean="0"/>
              <a:pPr/>
              <a:t>9/5/17</a:t>
            </a:fld>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35F3CEEE-2CB8-4CB1-BD40-46E4D0EA2993}"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fontAlgn="base" hangingPunct="1">
        <a:spcBef>
          <a:spcPct val="0"/>
        </a:spcBef>
        <a:spcAft>
          <a:spcPct val="0"/>
        </a:spcAft>
        <a:defRPr sz="3600">
          <a:solidFill>
            <a:schemeClr val="bg1"/>
          </a:solidFill>
          <a:latin typeface="+mj-lt"/>
          <a:ea typeface="+mj-ea"/>
          <a:cs typeface="+mj-cs"/>
        </a:defRPr>
      </a:lvl1pPr>
      <a:lvl2pPr algn="l" rtl="0" eaLnBrk="1" fontAlgn="base" hangingPunct="1">
        <a:spcBef>
          <a:spcPct val="0"/>
        </a:spcBef>
        <a:spcAft>
          <a:spcPct val="0"/>
        </a:spcAft>
        <a:defRPr sz="3600">
          <a:solidFill>
            <a:schemeClr val="bg1"/>
          </a:solidFill>
          <a:latin typeface="Arial" charset="0"/>
          <a:cs typeface="Arial" charset="0"/>
        </a:defRPr>
      </a:lvl2pPr>
      <a:lvl3pPr algn="l" rtl="0" eaLnBrk="1" fontAlgn="base" hangingPunct="1">
        <a:spcBef>
          <a:spcPct val="0"/>
        </a:spcBef>
        <a:spcAft>
          <a:spcPct val="0"/>
        </a:spcAft>
        <a:defRPr sz="3600">
          <a:solidFill>
            <a:schemeClr val="bg1"/>
          </a:solidFill>
          <a:latin typeface="Arial" charset="0"/>
          <a:cs typeface="Arial" charset="0"/>
        </a:defRPr>
      </a:lvl3pPr>
      <a:lvl4pPr algn="l" rtl="0" eaLnBrk="1" fontAlgn="base" hangingPunct="1">
        <a:spcBef>
          <a:spcPct val="0"/>
        </a:spcBef>
        <a:spcAft>
          <a:spcPct val="0"/>
        </a:spcAft>
        <a:defRPr sz="3600">
          <a:solidFill>
            <a:schemeClr val="bg1"/>
          </a:solidFill>
          <a:latin typeface="Arial" charset="0"/>
          <a:cs typeface="Arial" charset="0"/>
        </a:defRPr>
      </a:lvl4pPr>
      <a:lvl5pPr algn="l" rtl="0" eaLnBrk="1" fontAlgn="base" hangingPunct="1">
        <a:spcBef>
          <a:spcPct val="0"/>
        </a:spcBef>
        <a:spcAft>
          <a:spcPct val="0"/>
        </a:spcAft>
        <a:defRPr sz="3600">
          <a:solidFill>
            <a:schemeClr val="bg1"/>
          </a:solidFill>
          <a:latin typeface="Arial" charset="0"/>
          <a:cs typeface="Arial" charset="0"/>
        </a:defRPr>
      </a:lvl5pPr>
      <a:lvl6pPr marL="457200" algn="l" rtl="0" eaLnBrk="1" fontAlgn="base" hangingPunct="1">
        <a:spcBef>
          <a:spcPct val="0"/>
        </a:spcBef>
        <a:spcAft>
          <a:spcPct val="0"/>
        </a:spcAft>
        <a:defRPr sz="3600">
          <a:solidFill>
            <a:schemeClr val="bg1"/>
          </a:solidFill>
          <a:latin typeface="Arial" charset="0"/>
          <a:cs typeface="Arial" charset="0"/>
        </a:defRPr>
      </a:lvl6pPr>
      <a:lvl7pPr marL="914400" algn="l" rtl="0" eaLnBrk="1" fontAlgn="base" hangingPunct="1">
        <a:spcBef>
          <a:spcPct val="0"/>
        </a:spcBef>
        <a:spcAft>
          <a:spcPct val="0"/>
        </a:spcAft>
        <a:defRPr sz="3600">
          <a:solidFill>
            <a:schemeClr val="bg1"/>
          </a:solidFill>
          <a:latin typeface="Arial" charset="0"/>
          <a:cs typeface="Arial" charset="0"/>
        </a:defRPr>
      </a:lvl7pPr>
      <a:lvl8pPr marL="1371600" algn="l" rtl="0" eaLnBrk="1" fontAlgn="base" hangingPunct="1">
        <a:spcBef>
          <a:spcPct val="0"/>
        </a:spcBef>
        <a:spcAft>
          <a:spcPct val="0"/>
        </a:spcAft>
        <a:defRPr sz="3600">
          <a:solidFill>
            <a:schemeClr val="bg1"/>
          </a:solidFill>
          <a:latin typeface="Arial" charset="0"/>
          <a:cs typeface="Arial" charset="0"/>
        </a:defRPr>
      </a:lvl8pPr>
      <a:lvl9pPr marL="1828800" algn="l" rtl="0" eaLnBrk="1" fontAlgn="base" hangingPunct="1">
        <a:spcBef>
          <a:spcPct val="0"/>
        </a:spcBef>
        <a:spcAft>
          <a:spcPct val="0"/>
        </a:spcAft>
        <a:defRPr sz="3600">
          <a:solidFill>
            <a:schemeClr val="bg1"/>
          </a:solidFill>
          <a:latin typeface="Arial" charset="0"/>
          <a:cs typeface="Arial" charset="0"/>
        </a:defRPr>
      </a:lvl9pPr>
    </p:titleStyle>
    <p:bodyStyle>
      <a:lvl1pPr marL="342900" indent="-342900" algn="l" rtl="0" eaLnBrk="1" fontAlgn="base" hangingPunct="1">
        <a:spcBef>
          <a:spcPct val="20000"/>
        </a:spcBef>
        <a:spcAft>
          <a:spcPct val="0"/>
        </a:spcAft>
        <a:buChar char="•"/>
        <a:defRPr sz="24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000">
          <a:solidFill>
            <a:schemeClr val="tx1"/>
          </a:solidFill>
          <a:latin typeface="+mn-lt"/>
          <a:cs typeface="+mn-cs"/>
        </a:defRPr>
      </a:lvl2pPr>
      <a:lvl3pPr marL="1143000" indent="-228600" algn="l" rtl="0" eaLnBrk="1" fontAlgn="base" hangingPunct="1">
        <a:spcBef>
          <a:spcPct val="20000"/>
        </a:spcBef>
        <a:spcAft>
          <a:spcPct val="0"/>
        </a:spcAft>
        <a:buChar char="•"/>
        <a:defRPr>
          <a:solidFill>
            <a:schemeClr val="tx1"/>
          </a:solidFill>
          <a:latin typeface="+mn-lt"/>
          <a:cs typeface="+mn-cs"/>
        </a:defRPr>
      </a:lvl3pPr>
      <a:lvl4pPr marL="1600200" indent="-228600" algn="l" rtl="0" eaLnBrk="1" fontAlgn="base" hangingPunct="1">
        <a:spcBef>
          <a:spcPct val="20000"/>
        </a:spcBef>
        <a:spcAft>
          <a:spcPct val="0"/>
        </a:spcAft>
        <a:buChar char="–"/>
        <a:defRPr sz="1600">
          <a:solidFill>
            <a:schemeClr val="tx1"/>
          </a:solidFill>
          <a:latin typeface="+mn-lt"/>
          <a:cs typeface="+mn-cs"/>
        </a:defRPr>
      </a:lvl4pPr>
      <a:lvl5pPr marL="2057400" indent="-228600" algn="l" rtl="0" eaLnBrk="1" fontAlgn="base" hangingPunct="1">
        <a:spcBef>
          <a:spcPct val="20000"/>
        </a:spcBef>
        <a:spcAft>
          <a:spcPct val="0"/>
        </a:spcAft>
        <a:buChar char="»"/>
        <a:defRPr sz="1600">
          <a:solidFill>
            <a:schemeClr val="tx1"/>
          </a:solidFill>
          <a:latin typeface="+mn-lt"/>
          <a:cs typeface="+mn-cs"/>
        </a:defRPr>
      </a:lvl5pPr>
      <a:lvl6pPr marL="2514600" indent="-228600" algn="l" rtl="0" eaLnBrk="1" fontAlgn="base" hangingPunct="1">
        <a:spcBef>
          <a:spcPct val="20000"/>
        </a:spcBef>
        <a:spcAft>
          <a:spcPct val="0"/>
        </a:spcAft>
        <a:buChar char="»"/>
        <a:defRPr sz="1600">
          <a:solidFill>
            <a:schemeClr val="tx1"/>
          </a:solidFill>
          <a:latin typeface="+mn-lt"/>
          <a:cs typeface="+mn-cs"/>
        </a:defRPr>
      </a:lvl6pPr>
      <a:lvl7pPr marL="2971800" indent="-228600" algn="l" rtl="0" eaLnBrk="1" fontAlgn="base" hangingPunct="1">
        <a:spcBef>
          <a:spcPct val="20000"/>
        </a:spcBef>
        <a:spcAft>
          <a:spcPct val="0"/>
        </a:spcAft>
        <a:buChar char="»"/>
        <a:defRPr sz="1600">
          <a:solidFill>
            <a:schemeClr val="tx1"/>
          </a:solidFill>
          <a:latin typeface="+mn-lt"/>
          <a:cs typeface="+mn-cs"/>
        </a:defRPr>
      </a:lvl7pPr>
      <a:lvl8pPr marL="3429000" indent="-228600" algn="l" rtl="0" eaLnBrk="1" fontAlgn="base" hangingPunct="1">
        <a:spcBef>
          <a:spcPct val="20000"/>
        </a:spcBef>
        <a:spcAft>
          <a:spcPct val="0"/>
        </a:spcAft>
        <a:buChar char="»"/>
        <a:defRPr sz="1600">
          <a:solidFill>
            <a:schemeClr val="tx1"/>
          </a:solidFill>
          <a:latin typeface="+mn-lt"/>
          <a:cs typeface="+mn-cs"/>
        </a:defRPr>
      </a:lvl8pPr>
      <a:lvl9pPr marL="3886200" indent="-228600" algn="l" rtl="0" eaLnBrk="1" fontAlgn="base" hangingPunct="1">
        <a:spcBef>
          <a:spcPct val="20000"/>
        </a:spcBef>
        <a:spcAft>
          <a:spcPct val="0"/>
        </a:spcAft>
        <a:buChar char="»"/>
        <a:defRPr sz="16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hyperlink" Target="mailto:erin.anderson@cabarrus.k12.nc.us"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4.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hyperlink" Target="mailto:sara.kull@cabarrus.k12.nc.us" TargetMode="External"/><Relationship Id="rId3" Type="http://schemas.openxmlformats.org/officeDocument/2006/relationships/hyperlink" Target="mailto:Lindsey.chavis-turner@cabarrus.k12.nc.us"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
            </a:r>
            <a:br>
              <a:rPr lang="en-US" dirty="0" smtClean="0"/>
            </a:br>
            <a:r>
              <a:rPr lang="en-US" dirty="0"/>
              <a:t/>
            </a:r>
            <a:br>
              <a:rPr lang="en-US" dirty="0"/>
            </a:br>
            <a:r>
              <a:rPr lang="en-US" sz="5300" dirty="0" smtClean="0"/>
              <a:t>Welcome to Fourth Grade Curriculum Night!</a:t>
            </a:r>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Mrs. Kull</a:t>
            </a:r>
            <a:endParaRPr lang="en-US" dirty="0"/>
          </a:p>
        </p:txBody>
      </p:sp>
      <p:sp>
        <p:nvSpPr>
          <p:cNvPr id="3" name="Content Placeholder 2"/>
          <p:cNvSpPr>
            <a:spLocks noGrp="1"/>
          </p:cNvSpPr>
          <p:nvPr>
            <p:ph idx="1"/>
          </p:nvPr>
        </p:nvSpPr>
        <p:spPr/>
        <p:txBody>
          <a:bodyPr/>
          <a:lstStyle/>
          <a:p>
            <a:pPr>
              <a:lnSpc>
                <a:spcPct val="80000"/>
              </a:lnSpc>
            </a:pPr>
            <a:r>
              <a:rPr lang="en-US" sz="3200" dirty="0" smtClean="0"/>
              <a:t>My background</a:t>
            </a:r>
          </a:p>
          <a:p>
            <a:pPr lvl="1">
              <a:lnSpc>
                <a:spcPct val="80000"/>
              </a:lnSpc>
            </a:pPr>
            <a:r>
              <a:rPr lang="en-US" sz="3200" dirty="0" smtClean="0"/>
              <a:t>I grew up in Illinois. </a:t>
            </a:r>
          </a:p>
          <a:p>
            <a:pPr lvl="1">
              <a:lnSpc>
                <a:spcPct val="80000"/>
              </a:lnSpc>
            </a:pPr>
            <a:r>
              <a:rPr lang="en-US" sz="3200" dirty="0" smtClean="0"/>
              <a:t>I graduated from Illinois State University with a Bachelor’s in Elementary Education.</a:t>
            </a:r>
          </a:p>
          <a:p>
            <a:pPr lvl="1">
              <a:lnSpc>
                <a:spcPct val="80000"/>
              </a:lnSpc>
            </a:pPr>
            <a:r>
              <a:rPr lang="en-US" sz="3200" dirty="0" smtClean="0"/>
              <a:t>I have a Master’s in Elementary Education with a reading specialist license from Catawba College . </a:t>
            </a:r>
          </a:p>
          <a:p>
            <a:pPr>
              <a:lnSpc>
                <a:spcPct val="80000"/>
              </a:lnSpc>
            </a:pPr>
            <a:r>
              <a:rPr lang="en-US" sz="3200" dirty="0" smtClean="0"/>
              <a:t>My experience</a:t>
            </a:r>
          </a:p>
          <a:p>
            <a:pPr lvl="1">
              <a:lnSpc>
                <a:spcPct val="80000"/>
              </a:lnSpc>
            </a:pPr>
            <a:r>
              <a:rPr lang="en-US" sz="3200" dirty="0" smtClean="0"/>
              <a:t>This is my 13th year teaching.</a:t>
            </a:r>
          </a:p>
          <a:p>
            <a:pPr lvl="1">
              <a:lnSpc>
                <a:spcPct val="80000"/>
              </a:lnSpc>
            </a:pPr>
            <a:r>
              <a:rPr lang="en-US" sz="3200" dirty="0" smtClean="0"/>
              <a:t>I have also taught 2</a:t>
            </a:r>
            <a:r>
              <a:rPr lang="en-US" sz="3200" baseline="30000" dirty="0" smtClean="0"/>
              <a:t>nd</a:t>
            </a:r>
            <a:r>
              <a:rPr lang="en-US" sz="3200" dirty="0" smtClean="0"/>
              <a:t> and 5</a:t>
            </a:r>
            <a:r>
              <a:rPr lang="en-US" sz="3200" baseline="30000" dirty="0" smtClean="0"/>
              <a:t>th</a:t>
            </a:r>
            <a:r>
              <a:rPr lang="en-US" sz="3200" dirty="0" smtClean="0"/>
              <a:t> grade.  </a:t>
            </a:r>
          </a:p>
          <a:p>
            <a:endParaRPr lang="en-US" sz="3200" dirty="0"/>
          </a:p>
          <a:p>
            <a:endParaRPr lang="en-US" sz="3200"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Mrs. Turner</a:t>
            </a:r>
            <a:endParaRPr lang="en-US" dirty="0"/>
          </a:p>
        </p:txBody>
      </p:sp>
      <p:sp>
        <p:nvSpPr>
          <p:cNvPr id="3" name="Content Placeholder 2"/>
          <p:cNvSpPr>
            <a:spLocks noGrp="1"/>
          </p:cNvSpPr>
          <p:nvPr>
            <p:ph idx="1"/>
          </p:nvPr>
        </p:nvSpPr>
        <p:spPr/>
        <p:txBody>
          <a:bodyPr/>
          <a:lstStyle/>
          <a:p>
            <a:pPr>
              <a:lnSpc>
                <a:spcPct val="80000"/>
              </a:lnSpc>
            </a:pPr>
            <a:r>
              <a:rPr lang="en-US" sz="3200" dirty="0"/>
              <a:t>My background</a:t>
            </a:r>
          </a:p>
          <a:p>
            <a:pPr lvl="1">
              <a:lnSpc>
                <a:spcPct val="80000"/>
              </a:lnSpc>
            </a:pPr>
            <a:r>
              <a:rPr lang="en-US" sz="3200" dirty="0"/>
              <a:t>I grew up in </a:t>
            </a:r>
            <a:r>
              <a:rPr lang="en-US" sz="3200" dirty="0" smtClean="0"/>
              <a:t>North Carolina.</a:t>
            </a:r>
            <a:endParaRPr lang="en-US" sz="3200" dirty="0"/>
          </a:p>
          <a:p>
            <a:pPr lvl="1">
              <a:lnSpc>
                <a:spcPct val="80000"/>
              </a:lnSpc>
            </a:pPr>
            <a:r>
              <a:rPr lang="en-US" sz="3200" dirty="0"/>
              <a:t>I graduated from </a:t>
            </a:r>
            <a:r>
              <a:rPr lang="en-US" sz="3200" dirty="0" smtClean="0"/>
              <a:t>Pfeiffer University with </a:t>
            </a:r>
            <a:r>
              <a:rPr lang="en-US" sz="3200" dirty="0"/>
              <a:t>a Bachelor’s in Elementary Education.</a:t>
            </a:r>
          </a:p>
          <a:p>
            <a:pPr marL="457200" lvl="1" indent="0">
              <a:lnSpc>
                <a:spcPct val="80000"/>
              </a:lnSpc>
              <a:buNone/>
            </a:pPr>
            <a:endParaRPr lang="en-US" sz="3200" dirty="0"/>
          </a:p>
          <a:p>
            <a:pPr>
              <a:lnSpc>
                <a:spcPct val="80000"/>
              </a:lnSpc>
            </a:pPr>
            <a:r>
              <a:rPr lang="en-US" sz="3200" dirty="0"/>
              <a:t>My experience</a:t>
            </a:r>
          </a:p>
          <a:p>
            <a:pPr lvl="1">
              <a:lnSpc>
                <a:spcPct val="80000"/>
              </a:lnSpc>
            </a:pPr>
            <a:r>
              <a:rPr lang="en-US" sz="3200" dirty="0"/>
              <a:t>This is my </a:t>
            </a:r>
            <a:r>
              <a:rPr lang="en-US" sz="3200" dirty="0" smtClean="0"/>
              <a:t>10th </a:t>
            </a:r>
            <a:r>
              <a:rPr lang="en-US" sz="3200" dirty="0"/>
              <a:t>year teaching.</a:t>
            </a:r>
          </a:p>
          <a:p>
            <a:pPr lvl="1">
              <a:lnSpc>
                <a:spcPct val="80000"/>
              </a:lnSpc>
            </a:pPr>
            <a:r>
              <a:rPr lang="en-US" sz="3200" dirty="0"/>
              <a:t>I have </a:t>
            </a:r>
            <a:r>
              <a:rPr lang="en-US" sz="3200" dirty="0" smtClean="0"/>
              <a:t>been fortunate enough to spend all </a:t>
            </a:r>
            <a:r>
              <a:rPr lang="en-US" sz="3200" dirty="0" smtClean="0"/>
              <a:t>10 </a:t>
            </a:r>
            <a:r>
              <a:rPr lang="en-US" sz="3200" dirty="0" smtClean="0"/>
              <a:t>years in 4</a:t>
            </a:r>
            <a:r>
              <a:rPr lang="en-US" sz="3200" baseline="30000" dirty="0" smtClean="0"/>
              <a:t>th</a:t>
            </a:r>
            <a:r>
              <a:rPr lang="en-US" sz="3200" dirty="0" smtClean="0"/>
              <a:t> at HES.  </a:t>
            </a:r>
            <a:endParaRPr lang="en-US" sz="3200" dirty="0"/>
          </a:p>
          <a:p>
            <a:endParaRPr lang="en-US" dirty="0"/>
          </a:p>
        </p:txBody>
      </p:sp>
    </p:spTree>
    <p:extLst>
      <p:ext uri="{BB962C8B-B14F-4D97-AF65-F5344CB8AC3E}">
        <p14:creationId xmlns:p14="http://schemas.microsoft.com/office/powerpoint/2010/main" val="37297021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 Teacher:</a:t>
            </a:r>
            <a:endParaRPr lang="en-US" dirty="0"/>
          </a:p>
        </p:txBody>
      </p:sp>
      <p:sp>
        <p:nvSpPr>
          <p:cNvPr id="3" name="Content Placeholder 2"/>
          <p:cNvSpPr>
            <a:spLocks noGrp="1"/>
          </p:cNvSpPr>
          <p:nvPr>
            <p:ph idx="1"/>
          </p:nvPr>
        </p:nvSpPr>
        <p:spPr/>
        <p:txBody>
          <a:bodyPr/>
          <a:lstStyle/>
          <a:p>
            <a:r>
              <a:rPr lang="en-US" dirty="0" smtClean="0"/>
              <a:t>Due </a:t>
            </a:r>
            <a:r>
              <a:rPr lang="en-US" dirty="0"/>
              <a:t>to our numbers we have been allocated a teaching </a:t>
            </a:r>
            <a:r>
              <a:rPr lang="en-US" dirty="0" smtClean="0"/>
              <a:t>position in fourth grade.  CCS is </a:t>
            </a:r>
            <a:r>
              <a:rPr lang="en-US" dirty="0"/>
              <a:t>currently looking for the best candidate to meet the needs of our students. </a:t>
            </a:r>
            <a:r>
              <a:rPr lang="en-US" dirty="0" smtClean="0"/>
              <a:t>Administration </a:t>
            </a:r>
            <a:r>
              <a:rPr lang="en-US" dirty="0"/>
              <a:t>will share details of how the new class will be created once we have a strong candidate. </a:t>
            </a:r>
            <a:endParaRPr lang="en-US" dirty="0" smtClean="0"/>
          </a:p>
          <a:p>
            <a:r>
              <a:rPr lang="en-US" dirty="0" smtClean="0"/>
              <a:t>Administration and </a:t>
            </a:r>
            <a:r>
              <a:rPr lang="en-US" dirty="0"/>
              <a:t>guidance will work together to come up with a </a:t>
            </a:r>
            <a:r>
              <a:rPr lang="en-US" dirty="0" smtClean="0"/>
              <a:t>list for the new classroom.</a:t>
            </a:r>
          </a:p>
          <a:p>
            <a:r>
              <a:rPr lang="en-US" dirty="0" smtClean="0"/>
              <a:t>Questions: Please email Dr. Anderson</a:t>
            </a:r>
          </a:p>
          <a:p>
            <a:r>
              <a:rPr lang="en-US" dirty="0" smtClean="0">
                <a:hlinkClick r:id="rId2"/>
              </a:rPr>
              <a:t>erin.anderson@cabarrus.k12.nc.us</a:t>
            </a:r>
            <a:endParaRPr lang="en-US" dirty="0"/>
          </a:p>
          <a:p>
            <a:endParaRPr lang="en-US" dirty="0"/>
          </a:p>
        </p:txBody>
      </p:sp>
    </p:spTree>
    <p:extLst>
      <p:ext uri="{BB962C8B-B14F-4D97-AF65-F5344CB8AC3E}">
        <p14:creationId xmlns:p14="http://schemas.microsoft.com/office/powerpoint/2010/main" val="14205082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Daily Schedule</a:t>
            </a:r>
            <a:endParaRPr lang="en-US" dirty="0"/>
          </a:p>
        </p:txBody>
      </p:sp>
      <p:sp>
        <p:nvSpPr>
          <p:cNvPr id="3" name="Content Placeholder 2"/>
          <p:cNvSpPr>
            <a:spLocks noGrp="1"/>
          </p:cNvSpPr>
          <p:nvPr>
            <p:ph idx="1"/>
          </p:nvPr>
        </p:nvSpPr>
        <p:spPr>
          <a:xfrm>
            <a:off x="304800" y="1143000"/>
            <a:ext cx="8382000" cy="5715000"/>
          </a:xfrm>
        </p:spPr>
        <p:txBody>
          <a:bodyPr/>
          <a:lstStyle/>
          <a:p>
            <a:pPr>
              <a:buNone/>
            </a:pPr>
            <a:r>
              <a:rPr lang="en-US" dirty="0" smtClean="0"/>
              <a:t>7:50-8:15- Arrival/Morning Work</a:t>
            </a:r>
          </a:p>
          <a:p>
            <a:pPr>
              <a:buNone/>
            </a:pPr>
            <a:r>
              <a:rPr lang="en-US" dirty="0" smtClean="0"/>
              <a:t>8:15-Announcements</a:t>
            </a:r>
          </a:p>
          <a:p>
            <a:pPr>
              <a:buNone/>
            </a:pPr>
            <a:r>
              <a:rPr lang="en-US" dirty="0" smtClean="0"/>
              <a:t>8:20-9:10- Specials</a:t>
            </a:r>
            <a:endParaRPr lang="en-US" dirty="0"/>
          </a:p>
          <a:p>
            <a:pPr>
              <a:buNone/>
            </a:pPr>
            <a:r>
              <a:rPr lang="en-US" dirty="0" smtClean="0"/>
              <a:t>9:10-11:00- Block A- ELA-Kull’s homeroom  Math- Turner’s homeroom</a:t>
            </a:r>
          </a:p>
          <a:p>
            <a:pPr>
              <a:buNone/>
            </a:pPr>
            <a:r>
              <a:rPr lang="en-US" dirty="0" smtClean="0"/>
              <a:t>11:00-11:40- Personalization</a:t>
            </a:r>
          </a:p>
          <a:p>
            <a:pPr>
              <a:buNone/>
            </a:pPr>
            <a:r>
              <a:rPr lang="en-US" dirty="0" smtClean="0"/>
              <a:t>11:50-12:15- Lunch</a:t>
            </a:r>
          </a:p>
          <a:p>
            <a:pPr>
              <a:buNone/>
            </a:pPr>
            <a:r>
              <a:rPr lang="en-US" dirty="0" smtClean="0"/>
              <a:t>12:15-2:05- Block B- ELA-Turner’s homeroom  Math-Kull’s homeroom</a:t>
            </a:r>
          </a:p>
          <a:p>
            <a:pPr>
              <a:buNone/>
            </a:pPr>
            <a:r>
              <a:rPr lang="en-US" dirty="0" smtClean="0"/>
              <a:t>2:05-2:20- Pack Up</a:t>
            </a:r>
          </a:p>
          <a:p>
            <a:pPr>
              <a:buNone/>
            </a:pPr>
            <a:r>
              <a:rPr lang="en-US" dirty="0" smtClean="0"/>
              <a:t>2:20-2:50- Recess</a:t>
            </a:r>
          </a:p>
          <a:p>
            <a:pPr>
              <a:buNone/>
            </a:pPr>
            <a:r>
              <a:rPr lang="en-US" dirty="0" smtClean="0"/>
              <a:t>2:50- Car rider dismissal </a:t>
            </a:r>
          </a:p>
          <a:p>
            <a:pPr>
              <a:buNone/>
            </a:pPr>
            <a:r>
              <a:rPr lang="en-US" dirty="0" smtClean="0"/>
              <a:t>3:00- Bus rider and KIDS PLUS dismissal  </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PBIS</a:t>
            </a:r>
            <a:endParaRPr lang="en-US" dirty="0"/>
          </a:p>
        </p:txBody>
      </p:sp>
      <p:sp>
        <p:nvSpPr>
          <p:cNvPr id="3" name="Content Placeholder 2"/>
          <p:cNvSpPr>
            <a:spLocks noGrp="1"/>
          </p:cNvSpPr>
          <p:nvPr>
            <p:ph idx="1"/>
          </p:nvPr>
        </p:nvSpPr>
        <p:spPr>
          <a:xfrm>
            <a:off x="152400" y="1295400"/>
            <a:ext cx="7772400" cy="4983163"/>
          </a:xfrm>
        </p:spPr>
        <p:txBody>
          <a:bodyPr/>
          <a:lstStyle/>
          <a:p>
            <a:r>
              <a:rPr lang="en-US" sz="2800" dirty="0"/>
              <a:t>PBIS focuses on creating and sustaining school-wide, classroom, and individual systems of support that improve the educational environment for all children. Our aim is to explicitly teach behavioral expectations and then recognize the positive behaviors shown by students</a:t>
            </a:r>
            <a:r>
              <a:rPr lang="en-US" sz="2800" dirty="0" smtClean="0"/>
              <a:t>.</a:t>
            </a:r>
          </a:p>
          <a:p>
            <a:r>
              <a:rPr lang="en-US" sz="2800" b="1" dirty="0"/>
              <a:t>"The 3 </a:t>
            </a:r>
            <a:r>
              <a:rPr lang="en-US" sz="2800" b="1" dirty="0" smtClean="0"/>
              <a:t>R's”</a:t>
            </a:r>
            <a:r>
              <a:rPr lang="en-US" sz="2800" dirty="0" smtClean="0"/>
              <a:t> : </a:t>
            </a:r>
            <a:r>
              <a:rPr lang="en-US" sz="2800" b="1" dirty="0"/>
              <a:t>Be Respectful</a:t>
            </a:r>
            <a:r>
              <a:rPr lang="en-US" sz="2800" dirty="0"/>
              <a:t>, </a:t>
            </a:r>
            <a:r>
              <a:rPr lang="en-US" sz="2800" b="1" dirty="0"/>
              <a:t>Be Responsible</a:t>
            </a:r>
            <a:r>
              <a:rPr lang="en-US" sz="2800" dirty="0" smtClean="0"/>
              <a:t>, </a:t>
            </a:r>
            <a:r>
              <a:rPr lang="en-US" sz="2800" b="1" dirty="0"/>
              <a:t>Be Ready</a:t>
            </a:r>
            <a:r>
              <a:rPr lang="en-US" sz="2800" dirty="0"/>
              <a:t>. </a:t>
            </a:r>
            <a:endParaRPr lang="en-US" sz="2800" dirty="0" smtClean="0"/>
          </a:p>
          <a:p>
            <a:endParaRPr lang="en-US" sz="2800" dirty="0"/>
          </a:p>
          <a:p>
            <a:endParaRPr lang="en-US" sz="2800" dirty="0" smtClean="0"/>
          </a:p>
        </p:txBody>
      </p:sp>
    </p:spTree>
    <p:extLst>
      <p:ext uri="{BB962C8B-B14F-4D97-AF65-F5344CB8AC3E}">
        <p14:creationId xmlns:p14="http://schemas.microsoft.com/office/powerpoint/2010/main" val="90682380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PBIS cont’d</a:t>
            </a:r>
            <a:endParaRPr lang="en-US" dirty="0"/>
          </a:p>
        </p:txBody>
      </p:sp>
      <p:sp>
        <p:nvSpPr>
          <p:cNvPr id="3" name="Content Placeholder 2"/>
          <p:cNvSpPr>
            <a:spLocks noGrp="1"/>
          </p:cNvSpPr>
          <p:nvPr>
            <p:ph idx="1"/>
          </p:nvPr>
        </p:nvSpPr>
        <p:spPr>
          <a:xfrm>
            <a:off x="457200" y="1600200"/>
            <a:ext cx="8229600" cy="5257800"/>
          </a:xfrm>
        </p:spPr>
        <p:txBody>
          <a:bodyPr/>
          <a:lstStyle/>
          <a:p>
            <a:r>
              <a:rPr lang="en-US" sz="2200" b="1" u="sng" dirty="0"/>
              <a:t>Class Incentives</a:t>
            </a:r>
            <a:r>
              <a:rPr lang="en-US" sz="2200" dirty="0"/>
              <a:t>:  Each class has a Stinger Chart clearly visible by other faculty/students/visitors in their classroom.  Each class has the ability to earn 25 Stingers at a time. </a:t>
            </a:r>
            <a:endParaRPr lang="en-US" sz="2200" dirty="0" smtClean="0"/>
          </a:p>
          <a:p>
            <a:r>
              <a:rPr lang="en-US" sz="2200" b="1" u="sng" dirty="0" smtClean="0"/>
              <a:t>Individual </a:t>
            </a:r>
            <a:r>
              <a:rPr lang="en-US" sz="2200" b="1" u="sng" dirty="0"/>
              <a:t>Incentives</a:t>
            </a:r>
            <a:r>
              <a:rPr lang="en-US" sz="2200" dirty="0"/>
              <a:t>: Students will have a chance to earn signatures when they are showing Respectful, Responsible, and Ready behaviors. Teachers may sign cards using their own discretion; however some examples may include:  	 </a:t>
            </a:r>
          </a:p>
          <a:p>
            <a:pPr lvl="0"/>
            <a:r>
              <a:rPr lang="en-US" sz="2200" dirty="0"/>
              <a:t>A student going “above and beyond” expectations</a:t>
            </a:r>
          </a:p>
          <a:p>
            <a:pPr lvl="0"/>
            <a:r>
              <a:rPr lang="en-US" sz="2200" dirty="0"/>
              <a:t>An incentive to motivate a student to change his/her behavior</a:t>
            </a:r>
          </a:p>
          <a:p>
            <a:pPr lvl="0"/>
            <a:r>
              <a:rPr lang="en-US" sz="2200" dirty="0"/>
              <a:t>A student who is doing what he/she is expected to do when others are not</a:t>
            </a:r>
          </a:p>
          <a:p>
            <a:r>
              <a:rPr lang="en-US" sz="2200" dirty="0" smtClean="0"/>
              <a:t> </a:t>
            </a:r>
            <a:r>
              <a:rPr lang="en-US" sz="2200" dirty="0"/>
              <a:t>caught being Respectful, Responsible, and Ready. </a:t>
            </a:r>
          </a:p>
        </p:txBody>
      </p:sp>
    </p:spTree>
    <p:extLst>
      <p:ext uri="{BB962C8B-B14F-4D97-AF65-F5344CB8AC3E}">
        <p14:creationId xmlns:p14="http://schemas.microsoft.com/office/powerpoint/2010/main" val="2962478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PBIS cont’d</a:t>
            </a:r>
            <a:endParaRPr lang="en-US" dirty="0"/>
          </a:p>
        </p:txBody>
      </p:sp>
      <p:sp>
        <p:nvSpPr>
          <p:cNvPr id="3" name="Content Placeholder 2"/>
          <p:cNvSpPr>
            <a:spLocks noGrp="1"/>
          </p:cNvSpPr>
          <p:nvPr>
            <p:ph idx="1"/>
          </p:nvPr>
        </p:nvSpPr>
        <p:spPr>
          <a:xfrm>
            <a:off x="457200" y="1143000"/>
            <a:ext cx="8229600" cy="5715000"/>
          </a:xfrm>
        </p:spPr>
        <p:txBody>
          <a:bodyPr/>
          <a:lstStyle/>
          <a:p>
            <a:r>
              <a:rPr lang="en-US" sz="2100" b="1" u="sng" dirty="0"/>
              <a:t>Classroom Incentives:</a:t>
            </a:r>
            <a:endParaRPr lang="en-US" sz="2100" dirty="0"/>
          </a:p>
          <a:p>
            <a:r>
              <a:rPr lang="en-US" sz="2100" dirty="0" smtClean="0"/>
              <a:t>Each </a:t>
            </a:r>
            <a:r>
              <a:rPr lang="en-US" sz="2100" dirty="0"/>
              <a:t>time </a:t>
            </a:r>
            <a:r>
              <a:rPr lang="en-US" sz="2100" dirty="0" smtClean="0"/>
              <a:t>our </a:t>
            </a:r>
            <a:r>
              <a:rPr lang="en-US" sz="2100" dirty="0"/>
              <a:t>class fills the Stinger chart (25 Stingers). </a:t>
            </a:r>
            <a:r>
              <a:rPr lang="en-US" sz="2100" dirty="0" smtClean="0"/>
              <a:t>Our </a:t>
            </a:r>
            <a:r>
              <a:rPr lang="en-US" sz="2100" dirty="0"/>
              <a:t>class </a:t>
            </a:r>
            <a:r>
              <a:rPr lang="en-US" sz="2100" b="1" dirty="0"/>
              <a:t>may</a:t>
            </a:r>
            <a:r>
              <a:rPr lang="en-US" sz="2100" dirty="0"/>
              <a:t> choose an incentive from the following list. There can only be one incentive chosen so if there is not a consensus the majority rules. </a:t>
            </a:r>
          </a:p>
          <a:p>
            <a:pPr lvl="0"/>
            <a:r>
              <a:rPr lang="en-US" sz="2100" dirty="0"/>
              <a:t>Extra recess or kickball game (20 minutes that does not interfere with another grade levels scheduled recess time).</a:t>
            </a:r>
          </a:p>
          <a:p>
            <a:pPr lvl="0"/>
            <a:r>
              <a:rPr lang="en-US" sz="2100" dirty="0"/>
              <a:t>Themed Day (crazy sock, hat, PJ, team or jersey. Any theme that does not disturb other classes).</a:t>
            </a:r>
          </a:p>
          <a:p>
            <a:pPr lvl="0"/>
            <a:r>
              <a:rPr lang="en-US" sz="2100" dirty="0"/>
              <a:t>Blanket and board game (20 minutes-bring blankets and board games from home).</a:t>
            </a:r>
          </a:p>
          <a:p>
            <a:pPr lvl="0"/>
            <a:r>
              <a:rPr lang="en-US" sz="2100" dirty="0"/>
              <a:t>Technology time (20 minutes during your classroom day)</a:t>
            </a:r>
          </a:p>
          <a:p>
            <a:pPr lvl="0"/>
            <a:r>
              <a:rPr lang="en-US" sz="2100" dirty="0"/>
              <a:t>Watch a 20-minute movie from Discovery Education (i.e. Magic School Bus, etc.) or Silent Ball.</a:t>
            </a:r>
          </a:p>
          <a:p>
            <a:pPr lvl="0"/>
            <a:r>
              <a:rPr lang="en-US" sz="2100" dirty="0"/>
              <a:t>Lunch outside</a:t>
            </a:r>
          </a:p>
          <a:p>
            <a:endParaRPr lang="en-US" dirty="0"/>
          </a:p>
        </p:txBody>
      </p:sp>
    </p:spTree>
    <p:extLst>
      <p:ext uri="{BB962C8B-B14F-4D97-AF65-F5344CB8AC3E}">
        <p14:creationId xmlns:p14="http://schemas.microsoft.com/office/powerpoint/2010/main" val="11709581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PBIS cont’d</a:t>
            </a:r>
            <a:endParaRPr lang="en-US" dirty="0"/>
          </a:p>
        </p:txBody>
      </p:sp>
      <p:sp>
        <p:nvSpPr>
          <p:cNvPr id="3" name="Content Placeholder 2"/>
          <p:cNvSpPr>
            <a:spLocks noGrp="1"/>
          </p:cNvSpPr>
          <p:nvPr>
            <p:ph idx="1"/>
          </p:nvPr>
        </p:nvSpPr>
        <p:spPr/>
        <p:txBody>
          <a:bodyPr/>
          <a:lstStyle/>
          <a:p>
            <a:r>
              <a:rPr lang="en-US" b="1" u="sng" dirty="0"/>
              <a:t>Individual Incentives:</a:t>
            </a:r>
            <a:endParaRPr lang="en-US" dirty="0"/>
          </a:p>
          <a:p>
            <a:r>
              <a:rPr lang="en-US" dirty="0"/>
              <a:t>Students (K-5) can get a signature on their Stinger card when they are caught doing something positive that is above and beyond expectation. The students keep their Stinger card in their clear nametag holder. Students must receive a set number of signatures before they move to the </a:t>
            </a:r>
            <a:r>
              <a:rPr lang="en-US" dirty="0" smtClean="0"/>
              <a:t>next </a:t>
            </a:r>
            <a:r>
              <a:rPr lang="en-US" dirty="0"/>
              <a:t>level (as indicated in the chart below</a:t>
            </a:r>
            <a:r>
              <a:rPr lang="en-US" dirty="0" smtClean="0"/>
              <a:t>).</a:t>
            </a:r>
          </a:p>
          <a:p>
            <a:r>
              <a:rPr lang="en-US" dirty="0" smtClean="0"/>
              <a:t> </a:t>
            </a:r>
          </a:p>
          <a:p>
            <a:endParaRPr lang="en-US" dirty="0"/>
          </a:p>
        </p:txBody>
      </p:sp>
      <p:pic>
        <p:nvPicPr>
          <p:cNvPr id="16" name="Picture 1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8700" y="4437063"/>
            <a:ext cx="7086600" cy="1689100"/>
          </a:xfrm>
          <a:prstGeom prst="rect">
            <a:avLst/>
          </a:prstGeom>
        </p:spPr>
      </p:pic>
    </p:spTree>
    <p:extLst>
      <p:ext uri="{BB962C8B-B14F-4D97-AF65-F5344CB8AC3E}">
        <p14:creationId xmlns:p14="http://schemas.microsoft.com/office/powerpoint/2010/main" val="7540909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Class </a:t>
            </a:r>
            <a:r>
              <a:rPr lang="en-US" dirty="0" err="1" smtClean="0"/>
              <a:t>DoJo</a:t>
            </a:r>
            <a:endParaRPr lang="en-US" dirty="0"/>
          </a:p>
        </p:txBody>
      </p:sp>
      <p:sp>
        <p:nvSpPr>
          <p:cNvPr id="3" name="Content Placeholder 2"/>
          <p:cNvSpPr>
            <a:spLocks noGrp="1"/>
          </p:cNvSpPr>
          <p:nvPr>
            <p:ph idx="1"/>
          </p:nvPr>
        </p:nvSpPr>
        <p:spPr/>
        <p:txBody>
          <a:bodyPr/>
          <a:lstStyle/>
          <a:p>
            <a:r>
              <a:rPr lang="en-US" dirty="0" smtClean="0"/>
              <a:t>Class </a:t>
            </a:r>
            <a:r>
              <a:rPr lang="en-US" dirty="0" err="1" smtClean="0"/>
              <a:t>DoJo</a:t>
            </a:r>
            <a:r>
              <a:rPr lang="en-US" dirty="0" smtClean="0"/>
              <a:t> is a way for us to monitor the behaviors in the classroom.  When a student earns 20 positive </a:t>
            </a:r>
            <a:r>
              <a:rPr lang="en-US" dirty="0" err="1" smtClean="0"/>
              <a:t>DoJo</a:t>
            </a:r>
            <a:r>
              <a:rPr lang="en-US" dirty="0" smtClean="0"/>
              <a:t> points.  They will earn a signature from their teacher!  This is also a great way for you to keep up with your child’s behavior.  The app is user friendly and easy to apply to your phone or tablet.</a:t>
            </a:r>
          </a:p>
          <a:p>
            <a:endParaRPr lang="en-US" dirty="0" smtClean="0"/>
          </a:p>
          <a:p>
            <a:r>
              <a:rPr lang="en-US" dirty="0" smtClean="0"/>
              <a:t>**Please do not use </a:t>
            </a:r>
            <a:r>
              <a:rPr lang="en-US" dirty="0" err="1" smtClean="0"/>
              <a:t>DoJo</a:t>
            </a:r>
            <a:r>
              <a:rPr lang="en-US" dirty="0" smtClean="0"/>
              <a:t> to message a teacher. We are not allowed to communicate through </a:t>
            </a:r>
            <a:r>
              <a:rPr lang="en-US" dirty="0" err="1" smtClean="0"/>
              <a:t>DoJo</a:t>
            </a:r>
            <a:r>
              <a:rPr lang="en-US" dirty="0" smtClean="0"/>
              <a:t>.  We may send general reminders, but cannot respond t your messages. Please use email, written notes or phone.</a:t>
            </a:r>
            <a:endParaRPr lang="en-US" dirty="0"/>
          </a:p>
        </p:txBody>
      </p:sp>
    </p:spTree>
    <p:extLst>
      <p:ext uri="{BB962C8B-B14F-4D97-AF65-F5344CB8AC3E}">
        <p14:creationId xmlns:p14="http://schemas.microsoft.com/office/powerpoint/2010/main" val="17063352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 </a:t>
            </a:r>
            <a:r>
              <a:rPr lang="en-US" dirty="0" err="1" smtClean="0"/>
              <a:t>DoJo</a:t>
            </a:r>
            <a:r>
              <a:rPr lang="en-US" dirty="0" smtClean="0"/>
              <a:t> Calendar</a:t>
            </a:r>
            <a:endParaRPr lang="en-US" dirty="0"/>
          </a:p>
        </p:txBody>
      </p:sp>
      <p:sp>
        <p:nvSpPr>
          <p:cNvPr id="3" name="Content Placeholder 2"/>
          <p:cNvSpPr>
            <a:spLocks noGrp="1"/>
          </p:cNvSpPr>
          <p:nvPr>
            <p:ph idx="1"/>
          </p:nvPr>
        </p:nvSpPr>
        <p:spPr/>
        <p:txBody>
          <a:bodyPr/>
          <a:lstStyle/>
          <a:p>
            <a:endParaRPr lang="en-US" dirty="0"/>
          </a:p>
          <a:p>
            <a:r>
              <a:rPr lang="en-US" dirty="0" smtClean="0"/>
              <a:t> </a:t>
            </a:r>
            <a:endParaRPr lang="en-US"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1600200"/>
            <a:ext cx="7467600" cy="5029200"/>
          </a:xfrm>
          <a:prstGeom prst="rect">
            <a:avLst/>
          </a:prstGeom>
        </p:spPr>
      </p:pic>
    </p:spTree>
    <p:extLst>
      <p:ext uri="{BB962C8B-B14F-4D97-AF65-F5344CB8AC3E}">
        <p14:creationId xmlns:p14="http://schemas.microsoft.com/office/powerpoint/2010/main" val="87926923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Absences</a:t>
            </a:r>
            <a:endParaRPr lang="en-US" dirty="0"/>
          </a:p>
        </p:txBody>
      </p:sp>
      <p:sp>
        <p:nvSpPr>
          <p:cNvPr id="3" name="Content Placeholder 2"/>
          <p:cNvSpPr>
            <a:spLocks noGrp="1"/>
          </p:cNvSpPr>
          <p:nvPr>
            <p:ph idx="1"/>
          </p:nvPr>
        </p:nvSpPr>
        <p:spPr>
          <a:xfrm>
            <a:off x="304800" y="1417638"/>
            <a:ext cx="8153400" cy="4708525"/>
          </a:xfrm>
        </p:spPr>
        <p:txBody>
          <a:bodyPr/>
          <a:lstStyle/>
          <a:p>
            <a:r>
              <a:rPr lang="en-US" dirty="0"/>
              <a:t>When your child is absent, they have one day to make-up work for each day they were absent.</a:t>
            </a:r>
          </a:p>
          <a:p>
            <a:r>
              <a:rPr lang="en-US" dirty="0" smtClean="0"/>
              <a:t>If you have a chance, please fill out the absence excuse form on the Harrisburg Elementary website.  We need to have written</a:t>
            </a:r>
          </a:p>
          <a:p>
            <a:r>
              <a:rPr lang="en-US" dirty="0" smtClean="0"/>
              <a:t>CCS New Absence Policy Code 4400:</a:t>
            </a:r>
          </a:p>
          <a:p>
            <a:r>
              <a:rPr lang="en-US" dirty="0">
                <a:solidFill>
                  <a:srgbClr val="FF0000"/>
                </a:solidFill>
              </a:rPr>
              <a:t>When a student must miss school, a written excuse from a parent or guardian must be presented to the teacher within </a:t>
            </a:r>
            <a:r>
              <a:rPr lang="en-US" b="1" u="sng" dirty="0">
                <a:solidFill>
                  <a:srgbClr val="FF0000"/>
                </a:solidFill>
              </a:rPr>
              <a:t>two school days</a:t>
            </a:r>
            <a:r>
              <a:rPr lang="en-US" dirty="0">
                <a:solidFill>
                  <a:srgbClr val="FF0000"/>
                </a:solidFill>
              </a:rPr>
              <a:t> of the student’s return after an absence.  Written excuses submitted beyond two school days will be subject to principal approval.</a:t>
            </a:r>
            <a:endParaRPr lang="en-US" dirty="0" smtClean="0">
              <a:solidFill>
                <a:srgbClr val="FF0000"/>
              </a:solidFill>
            </a:endParaRPr>
          </a:p>
        </p:txBody>
      </p:sp>
    </p:spTree>
    <p:extLst>
      <p:ext uri="{BB962C8B-B14F-4D97-AF65-F5344CB8AC3E}">
        <p14:creationId xmlns:p14="http://schemas.microsoft.com/office/powerpoint/2010/main" val="104312486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Birthday/Class Parties</a:t>
            </a:r>
            <a:endParaRPr lang="en-US" dirty="0"/>
          </a:p>
        </p:txBody>
      </p:sp>
      <p:sp>
        <p:nvSpPr>
          <p:cNvPr id="3" name="Content Placeholder 2"/>
          <p:cNvSpPr>
            <a:spLocks noGrp="1"/>
          </p:cNvSpPr>
          <p:nvPr>
            <p:ph idx="1"/>
          </p:nvPr>
        </p:nvSpPr>
        <p:spPr/>
        <p:txBody>
          <a:bodyPr/>
          <a:lstStyle/>
          <a:p>
            <a:r>
              <a:rPr lang="en-US" dirty="0"/>
              <a:t>Students are allowed to bring </a:t>
            </a:r>
            <a:r>
              <a:rPr lang="en-US" dirty="0" smtClean="0"/>
              <a:t>in treats </a:t>
            </a:r>
            <a:r>
              <a:rPr lang="en-US" dirty="0"/>
              <a:t>for the class to celebrate birthdays</a:t>
            </a:r>
            <a:r>
              <a:rPr lang="en-US" dirty="0" smtClean="0"/>
              <a:t>. Treats must be store bought. </a:t>
            </a:r>
            <a:endParaRPr lang="en-US" dirty="0"/>
          </a:p>
          <a:p>
            <a:r>
              <a:rPr lang="en-US" dirty="0"/>
              <a:t>These must be eaten in the cafeteria.</a:t>
            </a:r>
          </a:p>
          <a:p>
            <a:r>
              <a:rPr lang="en-US" dirty="0"/>
              <a:t>Please follow the handbook rules when inviting classmates to outside parties.</a:t>
            </a:r>
          </a:p>
          <a:p>
            <a:r>
              <a:rPr lang="en-US" dirty="0"/>
              <a:t>We will have </a:t>
            </a:r>
            <a:r>
              <a:rPr lang="en-US" dirty="0" smtClean="0"/>
              <a:t>two </a:t>
            </a:r>
            <a:r>
              <a:rPr lang="en-US" dirty="0"/>
              <a:t>parties during the year.</a:t>
            </a:r>
          </a:p>
          <a:p>
            <a:r>
              <a:rPr lang="en-US" dirty="0"/>
              <a:t>Room parents will coordinate small celebrations before winter break and at the end of the year. </a:t>
            </a:r>
          </a:p>
          <a:p>
            <a:r>
              <a:rPr lang="en-US" dirty="0"/>
              <a:t>We will also celebrate Valentine’s Day by exchanging valentines and treats.</a:t>
            </a:r>
          </a:p>
          <a:p>
            <a:endParaRPr lang="en-US" dirty="0"/>
          </a:p>
        </p:txBody>
      </p:sp>
    </p:spTree>
    <p:extLst>
      <p:ext uri="{BB962C8B-B14F-4D97-AF65-F5344CB8AC3E}">
        <p14:creationId xmlns:p14="http://schemas.microsoft.com/office/powerpoint/2010/main" val="99553231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Grading Scale</a:t>
            </a:r>
            <a:endParaRPr lang="en-US" dirty="0"/>
          </a:p>
        </p:txBody>
      </p:sp>
      <p:sp>
        <p:nvSpPr>
          <p:cNvPr id="3" name="Content Placeholder 2"/>
          <p:cNvSpPr>
            <a:spLocks noGrp="1"/>
          </p:cNvSpPr>
          <p:nvPr>
            <p:ph idx="1"/>
          </p:nvPr>
        </p:nvSpPr>
        <p:spPr/>
        <p:txBody>
          <a:bodyPr/>
          <a:lstStyle/>
          <a:p>
            <a:r>
              <a:rPr lang="en-US" sz="2800" dirty="0" smtClean="0"/>
              <a:t>90-100%=A</a:t>
            </a:r>
          </a:p>
          <a:p>
            <a:r>
              <a:rPr lang="en-US" sz="2800" dirty="0" smtClean="0"/>
              <a:t>89%-80%=B</a:t>
            </a:r>
          </a:p>
          <a:p>
            <a:r>
              <a:rPr lang="en-US" sz="2800" dirty="0" smtClean="0"/>
              <a:t>79%-70%=C</a:t>
            </a:r>
          </a:p>
          <a:p>
            <a:r>
              <a:rPr lang="en-US" sz="2800" dirty="0" smtClean="0"/>
              <a:t>69%-60%=D</a:t>
            </a:r>
          </a:p>
          <a:p>
            <a:r>
              <a:rPr lang="en-US" sz="2800" dirty="0" smtClean="0"/>
              <a:t>60% and below =F</a:t>
            </a:r>
          </a:p>
          <a:p>
            <a:pPr marL="0" indent="0">
              <a:buNone/>
            </a:pPr>
            <a:endParaRPr lang="en-US" sz="2800" dirty="0"/>
          </a:p>
          <a:p>
            <a:pPr marL="0" indent="0">
              <a:buNone/>
            </a:pPr>
            <a:r>
              <a:rPr lang="en-US" sz="2800" b="1" dirty="0" smtClean="0"/>
              <a:t>All papers with D’s or F’s need to be signed and returned.  </a:t>
            </a:r>
            <a:endParaRPr lang="en-US" sz="2800" b="1" dirty="0"/>
          </a:p>
        </p:txBody>
      </p:sp>
    </p:spTree>
    <p:extLst>
      <p:ext uri="{BB962C8B-B14F-4D97-AF65-F5344CB8AC3E}">
        <p14:creationId xmlns:p14="http://schemas.microsoft.com/office/powerpoint/2010/main" val="332992615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Field Trips</a:t>
            </a:r>
            <a:endParaRPr lang="en-US" dirty="0"/>
          </a:p>
        </p:txBody>
      </p:sp>
      <p:sp>
        <p:nvSpPr>
          <p:cNvPr id="3" name="Content Placeholder 2"/>
          <p:cNvSpPr>
            <a:spLocks noGrp="1"/>
          </p:cNvSpPr>
          <p:nvPr>
            <p:ph idx="1"/>
          </p:nvPr>
        </p:nvSpPr>
        <p:spPr>
          <a:xfrm>
            <a:off x="457200" y="1752600"/>
            <a:ext cx="8229600" cy="4525963"/>
          </a:xfrm>
        </p:spPr>
        <p:txBody>
          <a:bodyPr/>
          <a:lstStyle/>
          <a:p>
            <a:r>
              <a:rPr lang="en-US" sz="3200" dirty="0"/>
              <a:t>We </a:t>
            </a:r>
            <a:r>
              <a:rPr lang="en-US" sz="3200" dirty="0" smtClean="0"/>
              <a:t>will have a few field trips this year. </a:t>
            </a:r>
          </a:p>
          <a:p>
            <a:pPr lvl="2"/>
            <a:r>
              <a:rPr lang="en-US" sz="2600" dirty="0" smtClean="0"/>
              <a:t>Emerald Hollow Mine in November</a:t>
            </a:r>
          </a:p>
          <a:p>
            <a:pPr lvl="2"/>
            <a:endParaRPr lang="en-US" sz="2600" dirty="0"/>
          </a:p>
          <a:p>
            <a:pPr lvl="2"/>
            <a:r>
              <a:rPr lang="en-US" sz="2600" dirty="0" smtClean="0"/>
              <a:t>We also have a field trip sponsored by the Cabarrus Arts Council.  This date is in October.</a:t>
            </a:r>
          </a:p>
          <a:p>
            <a:pPr lvl="2"/>
            <a:r>
              <a:rPr lang="en-US" sz="2600" dirty="0" smtClean="0"/>
              <a:t>We will also be allowed to have one in-school field trip.  This will also be determined at a later date.</a:t>
            </a:r>
          </a:p>
          <a:p>
            <a:endParaRPr lang="en-US" sz="3200" dirty="0"/>
          </a:p>
          <a:p>
            <a:pPr>
              <a:buNone/>
            </a:pPr>
            <a:endParaRPr lang="en-US" dirty="0"/>
          </a:p>
        </p:txBody>
      </p:sp>
    </p:spTree>
    <p:extLst>
      <p:ext uri="{BB962C8B-B14F-4D97-AF65-F5344CB8AC3E}">
        <p14:creationId xmlns:p14="http://schemas.microsoft.com/office/powerpoint/2010/main" val="192835071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4</a:t>
            </a:r>
            <a:r>
              <a:rPr lang="en-US" baseline="30000" dirty="0" smtClean="0"/>
              <a:t>th</a:t>
            </a:r>
            <a:r>
              <a:rPr lang="en-US" dirty="0" smtClean="0"/>
              <a:t> grade T-shirts</a:t>
            </a:r>
            <a:endParaRPr lang="en-US" dirty="0"/>
          </a:p>
        </p:txBody>
      </p:sp>
      <p:sp>
        <p:nvSpPr>
          <p:cNvPr id="3" name="Content Placeholder 2"/>
          <p:cNvSpPr>
            <a:spLocks noGrp="1"/>
          </p:cNvSpPr>
          <p:nvPr>
            <p:ph idx="1"/>
          </p:nvPr>
        </p:nvSpPr>
        <p:spPr/>
        <p:txBody>
          <a:bodyPr/>
          <a:lstStyle/>
          <a:p>
            <a:r>
              <a:rPr lang="en-US" dirty="0" smtClean="0"/>
              <a:t>We will be getting 4</a:t>
            </a:r>
            <a:r>
              <a:rPr lang="en-US" baseline="30000" dirty="0" smtClean="0"/>
              <a:t>th</a:t>
            </a:r>
            <a:r>
              <a:rPr lang="en-US" dirty="0" smtClean="0"/>
              <a:t> grade class t-shirts.</a:t>
            </a:r>
          </a:p>
          <a:p>
            <a:r>
              <a:rPr lang="en-US" dirty="0"/>
              <a:t>A</a:t>
            </a:r>
            <a:r>
              <a:rPr lang="en-US" dirty="0" smtClean="0"/>
              <a:t>n </a:t>
            </a:r>
            <a:r>
              <a:rPr lang="en-US" dirty="0" smtClean="0"/>
              <a:t>order form will be sent home </a:t>
            </a:r>
            <a:r>
              <a:rPr lang="en-US" dirty="0" smtClean="0"/>
              <a:t>soon and the cost will be determined. </a:t>
            </a:r>
            <a:endParaRPr lang="en-US" dirty="0"/>
          </a:p>
          <a:p>
            <a:r>
              <a:rPr lang="en-US" dirty="0" smtClean="0"/>
              <a:t>T shirts will be worn on field trips and other special days.</a:t>
            </a:r>
            <a:endParaRPr lang="en-US" dirty="0"/>
          </a:p>
        </p:txBody>
      </p:sp>
    </p:spTree>
    <p:extLst>
      <p:ext uri="{BB962C8B-B14F-4D97-AF65-F5344CB8AC3E}">
        <p14:creationId xmlns:p14="http://schemas.microsoft.com/office/powerpoint/2010/main" val="18321783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Homework and Daily Preparedness</a:t>
            </a:r>
            <a:endParaRPr lang="en-US" dirty="0"/>
          </a:p>
        </p:txBody>
      </p:sp>
      <p:sp>
        <p:nvSpPr>
          <p:cNvPr id="3" name="Content Placeholder 2"/>
          <p:cNvSpPr>
            <a:spLocks noGrp="1"/>
          </p:cNvSpPr>
          <p:nvPr>
            <p:ph idx="1"/>
          </p:nvPr>
        </p:nvSpPr>
        <p:spPr>
          <a:xfrm>
            <a:off x="457200" y="1600200"/>
            <a:ext cx="8229600" cy="5257800"/>
          </a:xfrm>
        </p:spPr>
        <p:txBody>
          <a:bodyPr/>
          <a:lstStyle/>
          <a:p>
            <a:r>
              <a:rPr lang="en-US" sz="2600" dirty="0" smtClean="0"/>
              <a:t>Daily homework in math</a:t>
            </a:r>
          </a:p>
          <a:p>
            <a:r>
              <a:rPr lang="en-US" sz="2600" dirty="0" smtClean="0"/>
              <a:t>Reading challenge monthly </a:t>
            </a:r>
          </a:p>
          <a:p>
            <a:r>
              <a:rPr lang="en-US" sz="2600" dirty="0" smtClean="0"/>
              <a:t>Be sure your child is prepared each day by having all of their materials and appropriate paperwork signed. </a:t>
            </a:r>
          </a:p>
          <a:p>
            <a:r>
              <a:rPr lang="en-US" sz="2600" dirty="0" smtClean="0"/>
              <a:t>Any money or important office information must be placed in a closed envelope with student name, teacher name and what it is for.</a:t>
            </a:r>
          </a:p>
          <a:p>
            <a:r>
              <a:rPr lang="en-US" sz="2600" dirty="0" smtClean="0">
                <a:solidFill>
                  <a:srgbClr val="FF0000"/>
                </a:solidFill>
              </a:rPr>
              <a:t>We do not check folders, students are responsible for turning it in!</a:t>
            </a:r>
          </a:p>
          <a:p>
            <a:r>
              <a:rPr lang="en-US" sz="2600" dirty="0" smtClean="0"/>
              <a:t>Please notify me in writing of any dismissal changes.</a:t>
            </a:r>
          </a:p>
          <a:p>
            <a:pPr marL="0" indent="0">
              <a:buNone/>
            </a:pPr>
            <a:endParaRPr lang="en-US" dirty="0"/>
          </a:p>
          <a:p>
            <a:endParaRPr lang="en-US" dirty="0"/>
          </a:p>
        </p:txBody>
      </p:sp>
    </p:spTree>
    <p:extLst>
      <p:ext uri="{BB962C8B-B14F-4D97-AF65-F5344CB8AC3E}">
        <p14:creationId xmlns:p14="http://schemas.microsoft.com/office/powerpoint/2010/main" val="67129843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Friday Folders</a:t>
            </a:r>
            <a:endParaRPr lang="en-US" dirty="0"/>
          </a:p>
        </p:txBody>
      </p:sp>
      <p:sp>
        <p:nvSpPr>
          <p:cNvPr id="3" name="Content Placeholder 2"/>
          <p:cNvSpPr>
            <a:spLocks noGrp="1"/>
          </p:cNvSpPr>
          <p:nvPr>
            <p:ph idx="1"/>
          </p:nvPr>
        </p:nvSpPr>
        <p:spPr/>
        <p:txBody>
          <a:bodyPr/>
          <a:lstStyle/>
          <a:p>
            <a:r>
              <a:rPr lang="en-US" sz="2800" dirty="0" smtClean="0">
                <a:latin typeface="+mj-lt"/>
              </a:rPr>
              <a:t>A </a:t>
            </a:r>
            <a:r>
              <a:rPr lang="en-US" sz="2800" dirty="0">
                <a:latin typeface="+mj-lt"/>
              </a:rPr>
              <a:t>folder with the children’s work and assessments will go home every </a:t>
            </a:r>
            <a:r>
              <a:rPr lang="en-US" sz="2800" dirty="0" smtClean="0">
                <a:latin typeface="+mj-lt"/>
              </a:rPr>
              <a:t>Friday.</a:t>
            </a:r>
            <a:endParaRPr lang="en-US" sz="2800" dirty="0">
              <a:latin typeface="+mj-lt"/>
            </a:endParaRPr>
          </a:p>
          <a:p>
            <a:r>
              <a:rPr lang="en-US" sz="2800" dirty="0">
                <a:latin typeface="+mj-lt"/>
              </a:rPr>
              <a:t>You may keep the work unless it is something that needs to be signed and returned.</a:t>
            </a:r>
          </a:p>
          <a:p>
            <a:endParaRPr lang="en-US" dirty="0">
              <a:latin typeface="+mj-lt"/>
            </a:endParaRPr>
          </a:p>
        </p:txBody>
      </p:sp>
    </p:spTree>
    <p:extLst>
      <p:ext uri="{BB962C8B-B14F-4D97-AF65-F5344CB8AC3E}">
        <p14:creationId xmlns:p14="http://schemas.microsoft.com/office/powerpoint/2010/main" val="112149763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Math</a:t>
            </a:r>
            <a:endParaRPr lang="en-US" dirty="0"/>
          </a:p>
        </p:txBody>
      </p:sp>
      <p:sp>
        <p:nvSpPr>
          <p:cNvPr id="3" name="Content Placeholder 2"/>
          <p:cNvSpPr>
            <a:spLocks noGrp="1"/>
          </p:cNvSpPr>
          <p:nvPr>
            <p:ph idx="1"/>
          </p:nvPr>
        </p:nvSpPr>
        <p:spPr/>
        <p:txBody>
          <a:bodyPr/>
          <a:lstStyle/>
          <a:p>
            <a:pPr marL="0" indent="0">
              <a:buNone/>
            </a:pPr>
            <a:r>
              <a:rPr lang="en-US" sz="3200" dirty="0" smtClean="0"/>
              <a:t>Fourth graders will learn about:</a:t>
            </a:r>
          </a:p>
          <a:p>
            <a:r>
              <a:rPr lang="en-US" sz="3200" dirty="0" smtClean="0"/>
              <a:t>Whole numbers and Place Value</a:t>
            </a:r>
          </a:p>
          <a:p>
            <a:r>
              <a:rPr lang="en-US" sz="3200" dirty="0" smtClean="0"/>
              <a:t>Fraction equivalents</a:t>
            </a:r>
          </a:p>
          <a:p>
            <a:r>
              <a:rPr lang="en-US" sz="3200" dirty="0" smtClean="0"/>
              <a:t>Fractions: Adding and Subtracting</a:t>
            </a:r>
          </a:p>
          <a:p>
            <a:r>
              <a:rPr lang="en-US" sz="3200" dirty="0" smtClean="0"/>
              <a:t>Fractions: Multiplying and Dividing </a:t>
            </a:r>
          </a:p>
          <a:p>
            <a:r>
              <a:rPr lang="en-US" sz="3200" dirty="0" smtClean="0"/>
              <a:t>Fractions and Decimals</a:t>
            </a:r>
          </a:p>
          <a:p>
            <a:r>
              <a:rPr lang="en-US" sz="3200" dirty="0" smtClean="0"/>
              <a:t>Geometry</a:t>
            </a:r>
          </a:p>
          <a:p>
            <a:r>
              <a:rPr lang="en-US" sz="3200" dirty="0" smtClean="0"/>
              <a:t>Measurement</a:t>
            </a:r>
            <a:endParaRPr lang="en-US" sz="3200" dirty="0"/>
          </a:p>
        </p:txBody>
      </p:sp>
    </p:spTree>
    <p:extLst>
      <p:ext uri="{BB962C8B-B14F-4D97-AF65-F5344CB8AC3E}">
        <p14:creationId xmlns:p14="http://schemas.microsoft.com/office/powerpoint/2010/main" val="153355014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Math Workshop</a:t>
            </a:r>
            <a:endParaRPr lang="en-US" dirty="0"/>
          </a:p>
        </p:txBody>
      </p:sp>
      <p:sp>
        <p:nvSpPr>
          <p:cNvPr id="3" name="Content Placeholder 2"/>
          <p:cNvSpPr>
            <a:spLocks noGrp="1"/>
          </p:cNvSpPr>
          <p:nvPr>
            <p:ph idx="1"/>
          </p:nvPr>
        </p:nvSpPr>
        <p:spPr/>
        <p:txBody>
          <a:bodyPr/>
          <a:lstStyle/>
          <a:p>
            <a:pPr>
              <a:buNone/>
            </a:pPr>
            <a:r>
              <a:rPr lang="en-US" sz="2800" dirty="0" smtClean="0">
                <a:latin typeface="+mj-lt"/>
              </a:rPr>
              <a:t>Type of Instruction:</a:t>
            </a:r>
          </a:p>
          <a:p>
            <a:pPr>
              <a:buFont typeface="Times" charset="0"/>
              <a:buChar char="•"/>
            </a:pPr>
            <a:r>
              <a:rPr lang="en-US" sz="2800" dirty="0" smtClean="0">
                <a:solidFill>
                  <a:srgbClr val="080700"/>
                </a:solidFill>
                <a:latin typeface="+mj-lt"/>
              </a:rPr>
              <a:t>Mini-lessons-whole class</a:t>
            </a:r>
          </a:p>
          <a:p>
            <a:pPr>
              <a:buFont typeface="Times" charset="0"/>
              <a:buChar char="•"/>
            </a:pPr>
            <a:r>
              <a:rPr lang="en-US" sz="2800" dirty="0" smtClean="0">
                <a:solidFill>
                  <a:srgbClr val="080700"/>
                </a:solidFill>
                <a:latin typeface="+mj-lt"/>
              </a:rPr>
              <a:t>Stations</a:t>
            </a:r>
          </a:p>
          <a:p>
            <a:pPr marL="37931725" lvl="1" indent="-37474525">
              <a:buNone/>
            </a:pPr>
            <a:r>
              <a:rPr lang="en-US" sz="2800" dirty="0" smtClean="0">
                <a:solidFill>
                  <a:srgbClr val="080700"/>
                </a:solidFill>
                <a:latin typeface="+mj-lt"/>
              </a:rPr>
              <a:t>- Review, Practice, Enrichment </a:t>
            </a:r>
          </a:p>
          <a:p>
            <a:pPr>
              <a:buFont typeface="Times" charset="0"/>
              <a:buChar char="•"/>
            </a:pPr>
            <a:r>
              <a:rPr lang="en-US" sz="2800" dirty="0" smtClean="0">
                <a:solidFill>
                  <a:srgbClr val="080700"/>
                </a:solidFill>
                <a:latin typeface="+mj-lt"/>
              </a:rPr>
              <a:t>Flexible grouping within classes</a:t>
            </a:r>
          </a:p>
          <a:p>
            <a:pPr>
              <a:buNone/>
            </a:pPr>
            <a:r>
              <a:rPr lang="en-US" sz="2800" dirty="0" smtClean="0">
                <a:solidFill>
                  <a:srgbClr val="080700"/>
                </a:solidFill>
                <a:latin typeface="+mj-lt"/>
              </a:rPr>
              <a:t>     - Small Group/One-on-One time with teacher and partners</a:t>
            </a:r>
            <a:endParaRPr lang="en-US" dirty="0"/>
          </a:p>
          <a:p>
            <a:pPr>
              <a:buNone/>
            </a:pPr>
            <a:endParaRPr lang="en-US" sz="2800" dirty="0" smtClean="0">
              <a:solidFill>
                <a:srgbClr val="080700"/>
              </a:solidFill>
              <a:latin typeface="+mj-lt"/>
            </a:endParaRPr>
          </a:p>
          <a:p>
            <a:pPr>
              <a:buNone/>
            </a:pPr>
            <a:r>
              <a:rPr lang="en-US" sz="2800" dirty="0" smtClean="0">
                <a:solidFill>
                  <a:srgbClr val="080700"/>
                </a:solidFill>
                <a:latin typeface="+mj-lt"/>
              </a:rPr>
              <a:t>Students will take a weekly assessment and Math 4 Today quiz on Fridays. </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Reading</a:t>
            </a:r>
            <a:endParaRPr lang="en-US" dirty="0"/>
          </a:p>
        </p:txBody>
      </p:sp>
      <p:sp>
        <p:nvSpPr>
          <p:cNvPr id="3" name="Content Placeholder 2"/>
          <p:cNvSpPr>
            <a:spLocks noGrp="1"/>
          </p:cNvSpPr>
          <p:nvPr>
            <p:ph idx="1"/>
          </p:nvPr>
        </p:nvSpPr>
        <p:spPr/>
        <p:txBody>
          <a:bodyPr/>
          <a:lstStyle/>
          <a:p>
            <a:pPr marL="0" indent="0">
              <a:buNone/>
            </a:pPr>
            <a:r>
              <a:rPr lang="en-US" dirty="0" smtClean="0"/>
              <a:t>Fourth graders will learn about:</a:t>
            </a:r>
          </a:p>
          <a:p>
            <a:r>
              <a:rPr lang="en-US" dirty="0" smtClean="0"/>
              <a:t>Creating Meaning by Studying Characters</a:t>
            </a:r>
          </a:p>
          <a:p>
            <a:r>
              <a:rPr lang="en-US" dirty="0" smtClean="0"/>
              <a:t>Nonfiction Text </a:t>
            </a:r>
            <a:r>
              <a:rPr lang="en-US" dirty="0"/>
              <a:t>S</a:t>
            </a:r>
            <a:r>
              <a:rPr lang="en-US" dirty="0" smtClean="0"/>
              <a:t>tructures: Expository, Narrative and Hybrid Nonfiction</a:t>
            </a:r>
          </a:p>
          <a:p>
            <a:r>
              <a:rPr lang="en-US" dirty="0" smtClean="0"/>
              <a:t>Nonfiction Research Projects</a:t>
            </a:r>
          </a:p>
          <a:p>
            <a:r>
              <a:rPr lang="en-US" dirty="0" smtClean="0"/>
              <a:t>Historical Fiction</a:t>
            </a:r>
          </a:p>
          <a:p>
            <a:r>
              <a:rPr lang="en-US" dirty="0" smtClean="0"/>
              <a:t>Interpreting the Meaning of Texts</a:t>
            </a:r>
          </a:p>
          <a:p>
            <a:r>
              <a:rPr lang="en-US" dirty="0" smtClean="0"/>
              <a:t>Content Area Reading, Research, and Writing </a:t>
            </a:r>
          </a:p>
          <a:p>
            <a:r>
              <a:rPr lang="en-US" dirty="0" smtClean="0"/>
              <a:t>Test Preparation</a:t>
            </a:r>
          </a:p>
          <a:p>
            <a:r>
              <a:rPr lang="en-US" dirty="0" smtClean="0"/>
              <a:t>Social Issues and Book Clubs </a:t>
            </a:r>
          </a:p>
          <a:p>
            <a:endParaRPr lang="en-US" dirty="0" smtClean="0"/>
          </a:p>
        </p:txBody>
      </p:sp>
    </p:spTree>
    <p:extLst>
      <p:ext uri="{BB962C8B-B14F-4D97-AF65-F5344CB8AC3E}">
        <p14:creationId xmlns:p14="http://schemas.microsoft.com/office/powerpoint/2010/main" val="422740413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Reader’s Workshop</a:t>
            </a:r>
            <a:endParaRPr lang="en-US" dirty="0"/>
          </a:p>
        </p:txBody>
      </p:sp>
      <p:sp>
        <p:nvSpPr>
          <p:cNvPr id="3" name="Content Placeholder 2"/>
          <p:cNvSpPr>
            <a:spLocks noGrp="1"/>
          </p:cNvSpPr>
          <p:nvPr>
            <p:ph idx="1"/>
          </p:nvPr>
        </p:nvSpPr>
        <p:spPr>
          <a:xfrm>
            <a:off x="381000" y="1600200"/>
            <a:ext cx="8229600" cy="4525963"/>
          </a:xfrm>
        </p:spPr>
        <p:txBody>
          <a:bodyPr/>
          <a:lstStyle/>
          <a:p>
            <a:pPr marL="0" indent="0">
              <a:buNone/>
            </a:pPr>
            <a:r>
              <a:rPr lang="en-US" sz="2200" dirty="0" smtClean="0"/>
              <a:t>Reader’s Workshop emphasizes the importance of student engagement and the interaction between reader’s and text. It provides differentiated instruction in reading. Reader’s Workshop focuses on the teaching of reading strategies. The purpose of Reader’s Workshop is to foster independence among readers. </a:t>
            </a:r>
          </a:p>
          <a:p>
            <a:pPr marL="0" indent="0">
              <a:buNone/>
            </a:pPr>
            <a:r>
              <a:rPr lang="en-US" sz="2200" b="1" dirty="0" smtClean="0"/>
              <a:t>Strategies we will be working on this year are:</a:t>
            </a:r>
          </a:p>
          <a:p>
            <a:r>
              <a:rPr lang="en-US" sz="2200" dirty="0" smtClean="0"/>
              <a:t>Making Connections</a:t>
            </a:r>
          </a:p>
          <a:p>
            <a:r>
              <a:rPr lang="en-US" sz="2200" dirty="0" smtClean="0"/>
              <a:t>Creating </a:t>
            </a:r>
            <a:r>
              <a:rPr lang="en-US" sz="2200" dirty="0"/>
              <a:t>M</a:t>
            </a:r>
            <a:r>
              <a:rPr lang="en-US" sz="2200" dirty="0" smtClean="0"/>
              <a:t>ental Images</a:t>
            </a:r>
          </a:p>
          <a:p>
            <a:r>
              <a:rPr lang="en-US" sz="2200" dirty="0" smtClean="0"/>
              <a:t>Making Inferences/Drawing Conclusions</a:t>
            </a:r>
          </a:p>
          <a:p>
            <a:r>
              <a:rPr lang="en-US" sz="2200" dirty="0" smtClean="0"/>
              <a:t>Asking Questions</a:t>
            </a:r>
          </a:p>
          <a:p>
            <a:r>
              <a:rPr lang="en-US" sz="2200" dirty="0" smtClean="0"/>
              <a:t>Determining What is Important</a:t>
            </a:r>
          </a:p>
          <a:p>
            <a:r>
              <a:rPr lang="en-US" sz="2200" dirty="0" smtClean="0"/>
              <a:t>Synthesizing</a:t>
            </a:r>
          </a:p>
          <a:p>
            <a:r>
              <a:rPr lang="en-US" sz="2200" dirty="0" smtClean="0"/>
              <a:t>Monitoring Comprehension and Meaning </a:t>
            </a:r>
          </a:p>
          <a:p>
            <a:endParaRPr lang="en-US" dirty="0" smtClean="0"/>
          </a:p>
          <a:p>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Writing</a:t>
            </a:r>
            <a:endParaRPr lang="en-US" dirty="0"/>
          </a:p>
        </p:txBody>
      </p:sp>
      <p:sp>
        <p:nvSpPr>
          <p:cNvPr id="3" name="Content Placeholder 2"/>
          <p:cNvSpPr>
            <a:spLocks noGrp="1"/>
          </p:cNvSpPr>
          <p:nvPr>
            <p:ph idx="1"/>
          </p:nvPr>
        </p:nvSpPr>
        <p:spPr>
          <a:xfrm>
            <a:off x="533400" y="1752600"/>
            <a:ext cx="8229600" cy="4525963"/>
          </a:xfrm>
        </p:spPr>
        <p:txBody>
          <a:bodyPr/>
          <a:lstStyle/>
          <a:p>
            <a:pPr marL="0" indent="0">
              <a:buNone/>
            </a:pPr>
            <a:r>
              <a:rPr lang="en-US" sz="2800" dirty="0" smtClean="0"/>
              <a:t>Fourth graders will learn:</a:t>
            </a:r>
          </a:p>
          <a:p>
            <a:r>
              <a:rPr lang="en-US" sz="2800" dirty="0" smtClean="0"/>
              <a:t>Personal Narratives</a:t>
            </a:r>
          </a:p>
          <a:p>
            <a:r>
              <a:rPr lang="en-US" sz="2800" dirty="0" smtClean="0"/>
              <a:t>Historical Fiction</a:t>
            </a:r>
          </a:p>
          <a:p>
            <a:r>
              <a:rPr lang="en-US" sz="2800" dirty="0" smtClean="0"/>
              <a:t>Opinion Writing </a:t>
            </a:r>
          </a:p>
          <a:p>
            <a:r>
              <a:rPr lang="en-US" sz="2800" dirty="0" smtClean="0"/>
              <a:t>Realistic Fiction</a:t>
            </a:r>
          </a:p>
          <a:p>
            <a:r>
              <a:rPr lang="en-US" sz="2800" dirty="0" smtClean="0"/>
              <a:t>Poetry</a:t>
            </a:r>
          </a:p>
          <a:p>
            <a:r>
              <a:rPr lang="en-US" sz="2800" dirty="0" smtClean="0"/>
              <a:t>Expository/Informational Writing </a:t>
            </a:r>
          </a:p>
          <a:p>
            <a:r>
              <a:rPr lang="en-US" sz="2800" dirty="0" smtClean="0"/>
              <a:t>Content Area Reading, Research, and Writing </a:t>
            </a:r>
          </a:p>
          <a:p>
            <a:endParaRPr lang="en-US" sz="2800" dirty="0" smtClean="0"/>
          </a:p>
          <a:p>
            <a:endParaRPr lang="en-US" sz="2800" dirty="0" smtClean="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Social Studies</a:t>
            </a:r>
            <a:endParaRPr lang="en-US" dirty="0"/>
          </a:p>
        </p:txBody>
      </p:sp>
      <p:sp>
        <p:nvSpPr>
          <p:cNvPr id="3" name="Content Placeholder 2"/>
          <p:cNvSpPr>
            <a:spLocks noGrp="1"/>
          </p:cNvSpPr>
          <p:nvPr>
            <p:ph idx="1"/>
          </p:nvPr>
        </p:nvSpPr>
        <p:spPr>
          <a:xfrm>
            <a:off x="457200" y="1447800"/>
            <a:ext cx="8229600" cy="4525963"/>
          </a:xfrm>
        </p:spPr>
        <p:txBody>
          <a:bodyPr/>
          <a:lstStyle/>
          <a:p>
            <a:pPr>
              <a:buNone/>
            </a:pPr>
            <a:r>
              <a:rPr lang="en-US" dirty="0" smtClean="0">
                <a:solidFill>
                  <a:srgbClr val="080700"/>
                </a:solidFill>
                <a:latin typeface="Apple Casual" charset="0"/>
              </a:rPr>
              <a:t>Fourth grade </a:t>
            </a:r>
            <a:r>
              <a:rPr lang="en-US" dirty="0">
                <a:solidFill>
                  <a:srgbClr val="080700"/>
                </a:solidFill>
                <a:latin typeface="Apple Casual" charset="0"/>
              </a:rPr>
              <a:t>s</a:t>
            </a:r>
            <a:r>
              <a:rPr lang="en-US" dirty="0" smtClean="0">
                <a:solidFill>
                  <a:srgbClr val="080700"/>
                </a:solidFill>
                <a:latin typeface="Apple Casual" charset="0"/>
              </a:rPr>
              <a:t>tudents will learn:</a:t>
            </a:r>
          </a:p>
          <a:p>
            <a:r>
              <a:rPr lang="en-US" dirty="0" smtClean="0">
                <a:solidFill>
                  <a:srgbClr val="080700"/>
                </a:solidFill>
                <a:latin typeface="Apple Casual" charset="0"/>
              </a:rPr>
              <a:t>History of North Carolina</a:t>
            </a:r>
          </a:p>
          <a:p>
            <a:r>
              <a:rPr lang="en-US" dirty="0" smtClean="0">
                <a:solidFill>
                  <a:srgbClr val="080700"/>
                </a:solidFill>
                <a:latin typeface="Apple Casual" charset="0"/>
              </a:rPr>
              <a:t>Geography and Environmental Literacy</a:t>
            </a:r>
          </a:p>
          <a:p>
            <a:r>
              <a:rPr lang="en-US" dirty="0" smtClean="0">
                <a:solidFill>
                  <a:srgbClr val="080700"/>
                </a:solidFill>
                <a:latin typeface="Apple Casual" charset="0"/>
              </a:rPr>
              <a:t>Economics and Financial Literacy</a:t>
            </a:r>
          </a:p>
          <a:p>
            <a:r>
              <a:rPr lang="en-US" dirty="0" smtClean="0">
                <a:solidFill>
                  <a:srgbClr val="080700"/>
                </a:solidFill>
                <a:latin typeface="Apple Casual" charset="0"/>
              </a:rPr>
              <a:t>Civics and Governance</a:t>
            </a:r>
          </a:p>
          <a:p>
            <a:r>
              <a:rPr lang="en-US" dirty="0" smtClean="0">
                <a:solidFill>
                  <a:srgbClr val="080700"/>
                </a:solidFill>
                <a:latin typeface="Apple Casual" charset="0"/>
              </a:rPr>
              <a:t>Culture of North Carolina  </a:t>
            </a:r>
          </a:p>
          <a:p>
            <a:endParaRPr lang="en-US" dirty="0">
              <a:solidFill>
                <a:srgbClr val="080700"/>
              </a:solidFill>
              <a:latin typeface="Apple Casual" charset="0"/>
            </a:endParaRPr>
          </a:p>
          <a:p>
            <a:pPr marL="0" indent="0">
              <a:buNone/>
            </a:pPr>
            <a:r>
              <a:rPr lang="en-US" dirty="0" smtClean="0">
                <a:solidFill>
                  <a:srgbClr val="080700"/>
                </a:solidFill>
                <a:latin typeface="Apple Casual" charset="0"/>
              </a:rPr>
              <a:t>Students will have a weekly NC Dailies sheet that will be completed </a:t>
            </a:r>
            <a:r>
              <a:rPr lang="en-US" b="1" dirty="0" smtClean="0">
                <a:solidFill>
                  <a:srgbClr val="080700"/>
                </a:solidFill>
                <a:latin typeface="Apple Casual" charset="0"/>
              </a:rPr>
              <a:t>here at school.</a:t>
            </a:r>
            <a:r>
              <a:rPr lang="en-US" dirty="0" smtClean="0">
                <a:solidFill>
                  <a:srgbClr val="080700"/>
                </a:solidFill>
                <a:latin typeface="Apple Casual" charset="0"/>
              </a:rPr>
              <a:t> </a:t>
            </a:r>
          </a:p>
          <a:p>
            <a:endParaRPr lang="en-US" dirty="0" smtClean="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Science</a:t>
            </a:r>
            <a:endParaRPr lang="en-US" dirty="0"/>
          </a:p>
        </p:txBody>
      </p:sp>
      <p:sp>
        <p:nvSpPr>
          <p:cNvPr id="3" name="Content Placeholder 2"/>
          <p:cNvSpPr>
            <a:spLocks noGrp="1"/>
          </p:cNvSpPr>
          <p:nvPr>
            <p:ph idx="1"/>
          </p:nvPr>
        </p:nvSpPr>
        <p:spPr>
          <a:xfrm>
            <a:off x="457200" y="1066800"/>
            <a:ext cx="8229600" cy="4525963"/>
          </a:xfrm>
        </p:spPr>
        <p:txBody>
          <a:bodyPr numCol="1"/>
          <a:lstStyle/>
          <a:p>
            <a:pPr>
              <a:buNone/>
            </a:pPr>
            <a:endParaRPr lang="en-US" sz="2800" dirty="0" smtClean="0"/>
          </a:p>
          <a:p>
            <a:pPr>
              <a:buNone/>
            </a:pPr>
            <a:r>
              <a:rPr lang="en-US" sz="2800" dirty="0" smtClean="0"/>
              <a:t>Fourth graders will learn:</a:t>
            </a:r>
          </a:p>
          <a:p>
            <a:r>
              <a:rPr lang="en-US" sz="2800" dirty="0" smtClean="0"/>
              <a:t>Forces and Motion</a:t>
            </a:r>
          </a:p>
          <a:p>
            <a:r>
              <a:rPr lang="en-US" sz="2800" dirty="0" smtClean="0"/>
              <a:t>Matter: Properties and Change</a:t>
            </a:r>
          </a:p>
          <a:p>
            <a:r>
              <a:rPr lang="en-US" sz="2800" dirty="0" smtClean="0"/>
              <a:t>Energy: Conservation and Transfer</a:t>
            </a:r>
          </a:p>
          <a:p>
            <a:r>
              <a:rPr lang="en-US" sz="2800" dirty="0" smtClean="0"/>
              <a:t>Earth in the Universe</a:t>
            </a:r>
          </a:p>
          <a:p>
            <a:r>
              <a:rPr lang="en-US" sz="2800" dirty="0" smtClean="0"/>
              <a:t>Earth History</a:t>
            </a:r>
          </a:p>
          <a:p>
            <a:r>
              <a:rPr lang="en-US" sz="2800" dirty="0" smtClean="0"/>
              <a:t>Ecosystems</a:t>
            </a:r>
          </a:p>
          <a:p>
            <a:r>
              <a:rPr lang="en-US" sz="2800" dirty="0" smtClean="0"/>
              <a:t>Molecular Biology </a:t>
            </a:r>
          </a:p>
          <a:p>
            <a:pPr marL="0" indent="0">
              <a:buNone/>
            </a:pPr>
            <a:endParaRPr lang="en-US" dirty="0" smtClean="0"/>
          </a:p>
          <a:p>
            <a:endParaRPr lang="en-US" dirty="0" smtClean="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Communication</a:t>
            </a:r>
            <a:endParaRPr lang="en-US" dirty="0"/>
          </a:p>
        </p:txBody>
      </p:sp>
      <p:sp>
        <p:nvSpPr>
          <p:cNvPr id="3" name="Content Placeholder 2"/>
          <p:cNvSpPr>
            <a:spLocks noGrp="1"/>
          </p:cNvSpPr>
          <p:nvPr>
            <p:ph idx="1"/>
          </p:nvPr>
        </p:nvSpPr>
        <p:spPr>
          <a:xfrm>
            <a:off x="457200" y="2133600"/>
            <a:ext cx="8229600" cy="4525963"/>
          </a:xfrm>
        </p:spPr>
        <p:txBody>
          <a:bodyPr/>
          <a:lstStyle/>
          <a:p>
            <a:r>
              <a:rPr lang="en-US" dirty="0" smtClean="0"/>
              <a:t>Communication between us is KEY in the success of your child!</a:t>
            </a:r>
          </a:p>
          <a:p>
            <a:r>
              <a:rPr lang="en-US" dirty="0" smtClean="0"/>
              <a:t>Lines of communication in order of preference: </a:t>
            </a:r>
          </a:p>
          <a:p>
            <a:pPr lvl="1"/>
            <a:r>
              <a:rPr lang="en-US" dirty="0" smtClean="0"/>
              <a:t>Email:  </a:t>
            </a:r>
            <a:r>
              <a:rPr lang="en-US" dirty="0" smtClean="0">
                <a:hlinkClick r:id="rId2"/>
              </a:rPr>
              <a:t>sara.kull@cabarrus.k12.nc.us</a:t>
            </a:r>
            <a:endParaRPr lang="en-US" dirty="0" smtClean="0"/>
          </a:p>
          <a:p>
            <a:pPr lvl="2"/>
            <a:r>
              <a:rPr lang="en-US" dirty="0" smtClean="0">
                <a:hlinkClick r:id="rId3"/>
              </a:rPr>
              <a:t>Lindsey.chavis-turner@cabarrus.k12.nc.us</a:t>
            </a:r>
            <a:endParaRPr lang="en-US" dirty="0" smtClean="0"/>
          </a:p>
          <a:p>
            <a:pPr lvl="1"/>
            <a:r>
              <a:rPr lang="en-US" dirty="0" smtClean="0">
                <a:solidFill>
                  <a:srgbClr val="000000"/>
                </a:solidFill>
              </a:rPr>
              <a:t>Notes</a:t>
            </a:r>
            <a:r>
              <a:rPr lang="en-US">
                <a:solidFill>
                  <a:srgbClr val="000000"/>
                </a:solidFill>
              </a:rPr>
              <a:t>: </a:t>
            </a:r>
            <a:r>
              <a:rPr lang="en-US" smtClean="0">
                <a:solidFill>
                  <a:srgbClr val="000000"/>
                </a:solidFill>
              </a:rPr>
              <a:t>Transportations changes need to be made by note only.</a:t>
            </a:r>
            <a:endParaRPr lang="en-US" dirty="0" smtClean="0">
              <a:solidFill>
                <a:srgbClr val="000000"/>
              </a:solidFill>
            </a:endParaRPr>
          </a:p>
          <a:p>
            <a:pPr lvl="1"/>
            <a:r>
              <a:rPr lang="en-US" dirty="0" smtClean="0"/>
              <a:t>Phone:  Call me at school to leave a message.</a:t>
            </a:r>
          </a:p>
          <a:p>
            <a:pPr marL="457200" lvl="1" indent="0">
              <a:buNone/>
            </a:pPr>
            <a:r>
              <a:rPr lang="en-US" dirty="0" smtClean="0"/>
              <a:t>	704-455-5118 ext. 209 Kull   ext. 170 Turner</a:t>
            </a:r>
          </a:p>
          <a:p>
            <a:pPr lvl="1"/>
            <a:endParaRPr lang="en-US" dirty="0" smtClean="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Thank You!</a:t>
            </a:r>
            <a:endParaRPr lang="en-US" dirty="0"/>
          </a:p>
        </p:txBody>
      </p:sp>
      <p:sp>
        <p:nvSpPr>
          <p:cNvPr id="3" name="Content Placeholder 2"/>
          <p:cNvSpPr>
            <a:spLocks noGrp="1"/>
          </p:cNvSpPr>
          <p:nvPr>
            <p:ph idx="1"/>
          </p:nvPr>
        </p:nvSpPr>
        <p:spPr>
          <a:xfrm>
            <a:off x="381000" y="2514600"/>
            <a:ext cx="8229600" cy="4525963"/>
          </a:xfrm>
        </p:spPr>
        <p:txBody>
          <a:bodyPr/>
          <a:lstStyle/>
          <a:p>
            <a:pPr algn="ctr">
              <a:buNone/>
            </a:pPr>
            <a:r>
              <a:rPr lang="en-US" dirty="0" smtClean="0"/>
              <a:t>Thank you for all you’ve already done and for all that you will continue to do for your child to be successful throughout their fourth grade school year!  </a:t>
            </a:r>
          </a:p>
          <a:p>
            <a:pPr algn="ctr">
              <a:buNone/>
            </a:pPr>
            <a:r>
              <a:rPr lang="en-US" dirty="0" smtClean="0"/>
              <a:t>We appreciate all that you do to support Harrisburg Elementary School!</a:t>
            </a:r>
          </a:p>
          <a:p>
            <a:pPr algn="ctr">
              <a:buNone/>
            </a:pPr>
            <a:endParaRPr lang="en-US" dirty="0" smtClean="0"/>
          </a:p>
          <a:p>
            <a:pPr algn="ctr">
              <a:buNone/>
            </a:pPr>
            <a:endParaRPr lang="en-US" b="1" i="1" dirty="0">
              <a:solidFill>
                <a:srgbClr val="C00000"/>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iRespondGraphMaste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plate back to school">
  <a:themeElements>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Theme">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 Them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 Them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 Them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 Them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 Them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 Them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 Them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1132</TotalTime>
  <Words>1432</Words>
  <Application>Microsoft Macintosh PowerPoint</Application>
  <PresentationFormat>On-screen Show (4:3)</PresentationFormat>
  <Paragraphs>185</Paragraphs>
  <Slides>27</Slides>
  <Notes>2</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27</vt:i4>
      </vt:variant>
    </vt:vector>
  </HeadingPairs>
  <TitlesOfParts>
    <vt:vector size="33" baseType="lpstr">
      <vt:lpstr>Apple Casual</vt:lpstr>
      <vt:lpstr>Calibri</vt:lpstr>
      <vt:lpstr>Times</vt:lpstr>
      <vt:lpstr>Arial</vt:lpstr>
      <vt:lpstr>iRespondGraphMaster</vt:lpstr>
      <vt:lpstr>template back to school</vt:lpstr>
      <vt:lpstr>  Welcome to Fourth Grade Curriculum Night! </vt:lpstr>
      <vt:lpstr>Mrs. Kull</vt:lpstr>
      <vt:lpstr>Mrs. Turner</vt:lpstr>
      <vt:lpstr>New Teacher:</vt:lpstr>
      <vt:lpstr>Daily Schedule</vt:lpstr>
      <vt:lpstr>PBIS</vt:lpstr>
      <vt:lpstr>PBIS cont’d</vt:lpstr>
      <vt:lpstr>PBIS cont’d</vt:lpstr>
      <vt:lpstr>PBIS cont’d</vt:lpstr>
      <vt:lpstr>Class DoJo</vt:lpstr>
      <vt:lpstr> DoJo Calendar</vt:lpstr>
      <vt:lpstr>Absences</vt:lpstr>
      <vt:lpstr>Birthday/Class Parties</vt:lpstr>
      <vt:lpstr>Grading Scale</vt:lpstr>
      <vt:lpstr>Field Trips</vt:lpstr>
      <vt:lpstr>4th grade T-shirts</vt:lpstr>
      <vt:lpstr>Homework and Daily Preparedness</vt:lpstr>
      <vt:lpstr>Friday Folders</vt:lpstr>
      <vt:lpstr>Math</vt:lpstr>
      <vt:lpstr>Math Workshop</vt:lpstr>
      <vt:lpstr>Reading</vt:lpstr>
      <vt:lpstr>Reader’s Workshop</vt:lpstr>
      <vt:lpstr>Writing</vt:lpstr>
      <vt:lpstr>Social Studies</vt:lpstr>
      <vt:lpstr>Science</vt:lpstr>
      <vt:lpstr>Communication</vt:lpstr>
      <vt:lpstr>Thank You!</vt:lpstr>
    </vt:vector>
  </TitlesOfParts>
  <Company>Cobb County School District</Company>
  <LinksUpToDate>false</LinksUpToDate>
  <SharedDoc>false</SharedDoc>
  <HyperlinksChanged>false</HyperlinksChanged>
  <AppVersion>15.0033</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Fourth Grade Curriculum Night!</dc:title>
  <dc:creator>install</dc:creator>
  <cp:lastModifiedBy>Microsoft Office User</cp:lastModifiedBy>
  <cp:revision>110</cp:revision>
  <dcterms:created xsi:type="dcterms:W3CDTF">2010-08-10T14:45:27Z</dcterms:created>
  <dcterms:modified xsi:type="dcterms:W3CDTF">2017-09-05T12:37:46Z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howTimer">
    <vt:bool>true</vt:bool>
  </property>
  <property fmtid="{D5CDD505-2E9C-101B-9397-08002B2CF9AE}" pid="3" name="ShowPercent">
    <vt:bool>true</vt:bool>
  </property>
  <property fmtid="{D5CDD505-2E9C-101B-9397-08002B2CF9AE}" pid="4" name="KeepGraph">
    <vt:bool>false</vt:bool>
  </property>
  <property fmtid="{D5CDD505-2E9C-101B-9397-08002B2CF9AE}" pid="5" name="AutoReflect">
    <vt:bool>false</vt:bool>
  </property>
</Properties>
</file>