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0E34D29F-5345-489B-A7D5-6297B52B3896}" type="datetimeFigureOut">
              <a:rPr lang="en-US" smtClean="0"/>
              <a:t>11/11/2010</a:t>
            </a:fld>
            <a:endParaRPr lang="en-US"/>
          </a:p>
        </p:txBody>
      </p:sp>
      <p:sp>
        <p:nvSpPr>
          <p:cNvPr id="16" name="Slide Number Placeholder 15"/>
          <p:cNvSpPr>
            <a:spLocks noGrp="1"/>
          </p:cNvSpPr>
          <p:nvPr>
            <p:ph type="sldNum" sz="quarter" idx="11"/>
          </p:nvPr>
        </p:nvSpPr>
        <p:spPr/>
        <p:txBody>
          <a:bodyPr/>
          <a:lstStyle/>
          <a:p>
            <a:fld id="{1A27FDB6-50FE-446F-B71F-837E03A74868}"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0E34D29F-5345-489B-A7D5-6297B52B3896}" type="datetimeFigureOut">
              <a:rPr lang="en-US" smtClean="0"/>
              <a:t>11/11/2010</a:t>
            </a:fld>
            <a:endParaRPr lang="en-US"/>
          </a:p>
        </p:txBody>
      </p:sp>
      <p:sp>
        <p:nvSpPr>
          <p:cNvPr id="15" name="Slide Number Placeholder 14"/>
          <p:cNvSpPr>
            <a:spLocks noGrp="1"/>
          </p:cNvSpPr>
          <p:nvPr>
            <p:ph type="sldNum" sz="quarter" idx="15"/>
          </p:nvPr>
        </p:nvSpPr>
        <p:spPr/>
        <p:txBody>
          <a:bodyPr/>
          <a:lstStyle>
            <a:lvl1pPr algn="ctr">
              <a:defRPr/>
            </a:lvl1pPr>
          </a:lstStyle>
          <a:p>
            <a:fld id="{1A27FDB6-50FE-446F-B71F-837E03A74868}"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E34D29F-5345-489B-A7D5-6297B52B3896}" type="datetimeFigureOut">
              <a:rPr lang="en-US" smtClean="0"/>
              <a:t>11/11/2010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7FDB6-50FE-446F-B71F-837E03A74868}"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E34D29F-5345-489B-A7D5-6297B52B3896}" type="datetimeFigureOut">
              <a:rPr lang="en-US" smtClean="0"/>
              <a:t>11/11/2010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7FDB6-50FE-446F-B71F-837E03A74868}"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A27FDB6-50FE-446F-B71F-837E03A74868}"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0E34D29F-5345-489B-A7D5-6297B52B3896}" type="datetimeFigureOut">
              <a:rPr lang="en-US" smtClean="0"/>
              <a:t>11/11/2010</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E34D29F-5345-489B-A7D5-6297B52B3896}" type="datetimeFigureOut">
              <a:rPr lang="en-US" smtClean="0"/>
              <a:t>11/11/2010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27FDB6-50FE-446F-B71F-837E03A74868}"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4D29F-5345-489B-A7D5-6297B52B3896}" type="datetimeFigureOut">
              <a:rPr lang="en-US" smtClean="0"/>
              <a:t>11/11/2010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27FDB6-50FE-446F-B71F-837E03A748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0E34D29F-5345-489B-A7D5-6297B52B3896}" type="datetimeFigureOut">
              <a:rPr lang="en-US" smtClean="0"/>
              <a:t>11/11/2010</a:t>
            </a:fld>
            <a:endParaRPr lang="en-US"/>
          </a:p>
        </p:txBody>
      </p:sp>
      <p:sp>
        <p:nvSpPr>
          <p:cNvPr id="9" name="Slide Number Placeholder 8"/>
          <p:cNvSpPr>
            <a:spLocks noGrp="1"/>
          </p:cNvSpPr>
          <p:nvPr>
            <p:ph type="sldNum" sz="quarter" idx="15"/>
          </p:nvPr>
        </p:nvSpPr>
        <p:spPr/>
        <p:txBody>
          <a:bodyPr/>
          <a:lstStyle/>
          <a:p>
            <a:fld id="{1A27FDB6-50FE-446F-B71F-837E03A74868}"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0E34D29F-5345-489B-A7D5-6297B52B3896}" type="datetimeFigureOut">
              <a:rPr lang="en-US" smtClean="0"/>
              <a:t>11/11/2010</a:t>
            </a:fld>
            <a:endParaRPr lang="en-US"/>
          </a:p>
        </p:txBody>
      </p:sp>
      <p:sp>
        <p:nvSpPr>
          <p:cNvPr id="9" name="Slide Number Placeholder 8"/>
          <p:cNvSpPr>
            <a:spLocks noGrp="1"/>
          </p:cNvSpPr>
          <p:nvPr>
            <p:ph type="sldNum" sz="quarter" idx="11"/>
          </p:nvPr>
        </p:nvSpPr>
        <p:spPr/>
        <p:txBody>
          <a:bodyPr/>
          <a:lstStyle/>
          <a:p>
            <a:fld id="{1A27FDB6-50FE-446F-B71F-837E03A74868}"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34D29F-5345-489B-A7D5-6297B52B3896}" type="datetimeFigureOut">
              <a:rPr lang="en-US" smtClean="0"/>
              <a:t>11/11/2010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7FDB6-50FE-446F-B71F-837E03A748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34D29F-5345-489B-A7D5-6297B52B3896}" type="datetimeFigureOut">
              <a:rPr lang="en-US" smtClean="0"/>
              <a:t>11/11/2010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7FDB6-50FE-446F-B71F-837E03A748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E34D29F-5345-489B-A7D5-6297B52B3896}" type="datetimeFigureOut">
              <a:rPr lang="en-US" smtClean="0"/>
              <a:t>11/11/2010</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A27FDB6-50FE-446F-B71F-837E03A74868}"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3581400"/>
            <a:ext cx="7010400" cy="2362200"/>
          </a:xfrm>
        </p:spPr>
        <p:txBody>
          <a:bodyPr>
            <a:normAutofit fontScale="77500" lnSpcReduction="20000"/>
          </a:bodyPr>
          <a:lstStyle/>
          <a:p>
            <a:endParaRPr lang="en-US" dirty="0"/>
          </a:p>
          <a:p>
            <a:r>
              <a:rPr lang="en-US" dirty="0"/>
              <a:t>Evaluate the impact of social changes and the influence of key figures in the United States from World War I through the 1920s, including Prohibition, the passage of the Nineteenth Amendment, the Scopes Trial, limits on immigration, Ku Klux Klan activities, the Red Scare, Susan B. Anthony, Margaret Sanger, Elizabeth Cady Stanton, the Harlem Renaissance, the Great Migration, W. C. Handy, the Jazz Age, and Zelda Fitzgerald. </a:t>
            </a:r>
          </a:p>
          <a:p>
            <a:r>
              <a:rPr lang="en-US" dirty="0"/>
              <a:t>	</a:t>
            </a:r>
          </a:p>
          <a:p>
            <a:endParaRPr lang="en-US" dirty="0"/>
          </a:p>
        </p:txBody>
      </p:sp>
      <p:sp>
        <p:nvSpPr>
          <p:cNvPr id="2" name="Title 1"/>
          <p:cNvSpPr>
            <a:spLocks noGrp="1"/>
          </p:cNvSpPr>
          <p:nvPr>
            <p:ph type="ctrTitle"/>
          </p:nvPr>
        </p:nvSpPr>
        <p:spPr/>
        <p:txBody>
          <a:bodyPr/>
          <a:lstStyle/>
          <a:p>
            <a:r>
              <a:rPr lang="en-US" dirty="0" smtClean="0"/>
              <a:t>COS Standard 5</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4800600"/>
            <a:ext cx="6400800" cy="1752600"/>
          </a:xfrm>
        </p:spPr>
        <p:txBody>
          <a:bodyPr/>
          <a:lstStyle/>
          <a:p>
            <a:r>
              <a:rPr lang="en-US" dirty="0" smtClean="0"/>
              <a:t>Chapter 21 Section 2 </a:t>
            </a:r>
            <a:endParaRPr lang="en-US" dirty="0"/>
          </a:p>
        </p:txBody>
      </p:sp>
      <p:sp>
        <p:nvSpPr>
          <p:cNvPr id="2" name="Title 1"/>
          <p:cNvSpPr>
            <a:spLocks noGrp="1"/>
          </p:cNvSpPr>
          <p:nvPr>
            <p:ph type="ctrTitle"/>
          </p:nvPr>
        </p:nvSpPr>
        <p:spPr>
          <a:xfrm>
            <a:off x="685800" y="685800"/>
            <a:ext cx="7772400" cy="3371851"/>
          </a:xfrm>
        </p:spPr>
        <p:txBody>
          <a:bodyPr>
            <a:noAutofit/>
          </a:bodyPr>
          <a:lstStyle/>
          <a:p>
            <a:r>
              <a:rPr lang="en-US" sz="3600" dirty="0"/>
              <a:t/>
            </a:r>
            <a:br>
              <a:rPr lang="en-US" sz="3600" dirty="0"/>
            </a:br>
            <a:r>
              <a:rPr lang="en-US" sz="3600" dirty="0"/>
              <a:t>Determining the relationship between technological innovations and the creation of increased leisure time</a:t>
            </a:r>
            <a:br>
              <a:rPr lang="en-US" sz="3600" dirty="0"/>
            </a:b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Products will start being mass produced.</a:t>
            </a:r>
          </a:p>
          <a:p>
            <a:pPr lvl="1"/>
            <a:r>
              <a:rPr lang="en-US" dirty="0" smtClean="0"/>
              <a:t>Large scale manufacturing done by machines.</a:t>
            </a:r>
          </a:p>
          <a:p>
            <a:pPr lvl="1"/>
            <a:r>
              <a:rPr lang="en-US" dirty="0" smtClean="0"/>
              <a:t>Increases supplies and decreases cost.</a:t>
            </a:r>
          </a:p>
          <a:p>
            <a:r>
              <a:rPr lang="en-US" sz="2800" dirty="0" smtClean="0"/>
              <a:t>Assembly lines increases manufacturing efficiency by dividing up operations into simple tasks that unskilled workers could perform.</a:t>
            </a:r>
          </a:p>
          <a:p>
            <a:pPr lvl="1"/>
            <a:r>
              <a:rPr lang="en-US" dirty="0" smtClean="0"/>
              <a:t>Henry Ford’s Model T:  affordable automobiles</a:t>
            </a:r>
          </a:p>
          <a:p>
            <a:pPr lvl="1"/>
            <a:r>
              <a:rPr lang="en-US" dirty="0" smtClean="0"/>
              <a:t>Garages and gas stations opened.</a:t>
            </a:r>
          </a:p>
          <a:p>
            <a:pPr lvl="1"/>
            <a:r>
              <a:rPr lang="en-US" dirty="0" smtClean="0"/>
              <a:t>Petroleum industry expands.</a:t>
            </a:r>
          </a:p>
          <a:p>
            <a:pPr lvl="1"/>
            <a:r>
              <a:rPr lang="en-US" dirty="0" smtClean="0"/>
              <a:t>People can live further away from work:  isolation ended.</a:t>
            </a:r>
            <a:endParaRPr lang="en-US" dirty="0"/>
          </a:p>
        </p:txBody>
      </p:sp>
      <p:sp>
        <p:nvSpPr>
          <p:cNvPr id="2" name="Title 1"/>
          <p:cNvSpPr>
            <a:spLocks noGrp="1"/>
          </p:cNvSpPr>
          <p:nvPr>
            <p:ph type="title"/>
          </p:nvPr>
        </p:nvSpPr>
        <p:spPr/>
        <p:txBody>
          <a:bodyPr/>
          <a:lstStyle/>
          <a:p>
            <a:r>
              <a:rPr lang="en-US" dirty="0" smtClean="0"/>
              <a:t>Technological Innovations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Technological Innovations continued</a:t>
            </a:r>
            <a:endParaRPr lang="en-US" dirty="0"/>
          </a:p>
        </p:txBody>
      </p:sp>
      <p:pic>
        <p:nvPicPr>
          <p:cNvPr id="5" name="Picture 4" descr="model t.jpg"/>
          <p:cNvPicPr>
            <a:picLocks noChangeAspect="1"/>
          </p:cNvPicPr>
          <p:nvPr/>
        </p:nvPicPr>
        <p:blipFill>
          <a:blip r:embed="rId2" cstate="print"/>
          <a:srcRect l="9740" t="23917" r="4545" b="5036"/>
          <a:stretch>
            <a:fillRect/>
          </a:stretch>
        </p:blipFill>
        <p:spPr>
          <a:xfrm>
            <a:off x="4953000" y="2286000"/>
            <a:ext cx="3733800" cy="2793422"/>
          </a:xfrm>
          <a:prstGeom prst="rect">
            <a:avLst/>
          </a:prstGeom>
        </p:spPr>
      </p:pic>
      <p:pic>
        <p:nvPicPr>
          <p:cNvPr id="6" name="Picture 5" descr="Model_T_Assembly_Line.jpg"/>
          <p:cNvPicPr>
            <a:picLocks noChangeAspect="1"/>
          </p:cNvPicPr>
          <p:nvPr/>
        </p:nvPicPr>
        <p:blipFill>
          <a:blip r:embed="rId3" cstate="print"/>
          <a:stretch>
            <a:fillRect/>
          </a:stretch>
        </p:blipFill>
        <p:spPr>
          <a:xfrm>
            <a:off x="609600" y="2133600"/>
            <a:ext cx="3912406" cy="30908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219200"/>
          </a:xfrm>
        </p:spPr>
        <p:txBody>
          <a:bodyPr>
            <a:normAutofit fontScale="90000"/>
          </a:bodyPr>
          <a:lstStyle/>
          <a:p>
            <a:r>
              <a:rPr lang="en-US" dirty="0" smtClean="0"/>
              <a:t>Technological Innovations continued</a:t>
            </a:r>
            <a:endParaRPr lang="en-US" dirty="0"/>
          </a:p>
        </p:txBody>
      </p:sp>
      <p:pic>
        <p:nvPicPr>
          <p:cNvPr id="4" name="Content Placeholder 3" descr="assembly line.jpg"/>
          <p:cNvPicPr>
            <a:picLocks noGrp="1" noChangeAspect="1"/>
          </p:cNvPicPr>
          <p:nvPr>
            <p:ph idx="1"/>
          </p:nvPr>
        </p:nvPicPr>
        <p:blipFill>
          <a:blip r:embed="rId2" cstate="print"/>
          <a:srcRect r="2463" b="3150"/>
          <a:stretch>
            <a:fillRect/>
          </a:stretch>
        </p:blipFill>
        <p:spPr>
          <a:xfrm>
            <a:off x="1371600" y="1981199"/>
            <a:ext cx="6019800" cy="373957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3810000" cy="4572000"/>
          </a:xfrm>
        </p:spPr>
        <p:txBody>
          <a:bodyPr/>
          <a:lstStyle/>
          <a:p>
            <a:r>
              <a:rPr lang="en-US" dirty="0" smtClean="0"/>
              <a:t>More disposable income made innovations affordable.</a:t>
            </a:r>
          </a:p>
          <a:p>
            <a:pPr lvl="1"/>
            <a:r>
              <a:rPr lang="en-US" dirty="0" smtClean="0"/>
              <a:t>Electric razors</a:t>
            </a:r>
          </a:p>
          <a:p>
            <a:pPr lvl="1"/>
            <a:r>
              <a:rPr lang="en-US" dirty="0" smtClean="0"/>
              <a:t>Frozen food</a:t>
            </a:r>
          </a:p>
          <a:p>
            <a:pPr lvl="1"/>
            <a:r>
              <a:rPr lang="en-US" dirty="0" smtClean="0"/>
              <a:t>Household cleaning supplies</a:t>
            </a:r>
          </a:p>
          <a:p>
            <a:pPr lvl="1"/>
            <a:r>
              <a:rPr lang="en-US" dirty="0" smtClean="0"/>
              <a:t>Labor saving devices</a:t>
            </a:r>
          </a:p>
          <a:p>
            <a:r>
              <a:rPr lang="en-US" dirty="0" smtClean="0"/>
              <a:t>Used income to make life easier.</a:t>
            </a:r>
          </a:p>
        </p:txBody>
      </p:sp>
      <p:sp>
        <p:nvSpPr>
          <p:cNvPr id="3" name="Title 2"/>
          <p:cNvSpPr>
            <a:spLocks noGrp="1"/>
          </p:cNvSpPr>
          <p:nvPr>
            <p:ph type="title"/>
          </p:nvPr>
        </p:nvSpPr>
        <p:spPr/>
        <p:txBody>
          <a:bodyPr>
            <a:normAutofit fontScale="90000"/>
          </a:bodyPr>
          <a:lstStyle/>
          <a:p>
            <a:r>
              <a:rPr lang="en-US" dirty="0" smtClean="0"/>
              <a:t>Technological Innovations continued</a:t>
            </a:r>
            <a:endParaRPr lang="en-US" dirty="0"/>
          </a:p>
        </p:txBody>
      </p:sp>
      <p:pic>
        <p:nvPicPr>
          <p:cNvPr id="6" name="Picture 5" descr="shaver1924.jpg"/>
          <p:cNvPicPr>
            <a:picLocks noChangeAspect="1"/>
          </p:cNvPicPr>
          <p:nvPr/>
        </p:nvPicPr>
        <p:blipFill>
          <a:blip r:embed="rId2" cstate="print"/>
          <a:srcRect l="1392" t="2422" r="1175" b="3135"/>
          <a:stretch>
            <a:fillRect/>
          </a:stretch>
        </p:blipFill>
        <p:spPr>
          <a:xfrm>
            <a:off x="4343400" y="2438400"/>
            <a:ext cx="4419600" cy="246234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Technological Innovations continued</a:t>
            </a:r>
            <a:endParaRPr lang="en-US" dirty="0"/>
          </a:p>
        </p:txBody>
      </p:sp>
      <p:pic>
        <p:nvPicPr>
          <p:cNvPr id="4" name="Content Placeholder 3" descr="frozen food.jpg"/>
          <p:cNvPicPr>
            <a:picLocks noGrp="1" noChangeAspect="1"/>
          </p:cNvPicPr>
          <p:nvPr>
            <p:ph idx="1"/>
          </p:nvPr>
        </p:nvPicPr>
        <p:blipFill>
          <a:blip r:embed="rId2" cstate="print"/>
          <a:stretch>
            <a:fillRect/>
          </a:stretch>
        </p:blipFill>
        <p:spPr>
          <a:xfrm>
            <a:off x="533400" y="1752600"/>
            <a:ext cx="3381375" cy="4508500"/>
          </a:xfrm>
          <a:prstGeom prst="rect">
            <a:avLst/>
          </a:prstGeom>
        </p:spPr>
      </p:pic>
      <p:pic>
        <p:nvPicPr>
          <p:cNvPr id="6" name="Picture 5" descr="borax.jpg"/>
          <p:cNvPicPr>
            <a:picLocks noChangeAspect="1"/>
          </p:cNvPicPr>
          <p:nvPr/>
        </p:nvPicPr>
        <p:blipFill>
          <a:blip r:embed="rId3" cstate="print"/>
          <a:stretch>
            <a:fillRect/>
          </a:stretch>
        </p:blipFill>
        <p:spPr>
          <a:xfrm>
            <a:off x="4876799" y="1905000"/>
            <a:ext cx="3622895" cy="45739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Technological Innovations continued</a:t>
            </a:r>
            <a:endParaRPr lang="en-US" dirty="0"/>
          </a:p>
        </p:txBody>
      </p:sp>
      <p:pic>
        <p:nvPicPr>
          <p:cNvPr id="4" name="Picture 3" descr="1920s stove&amp;oven.jpg"/>
          <p:cNvPicPr>
            <a:picLocks noChangeAspect="1"/>
          </p:cNvPicPr>
          <p:nvPr/>
        </p:nvPicPr>
        <p:blipFill>
          <a:blip r:embed="rId2" cstate="print"/>
          <a:stretch>
            <a:fillRect/>
          </a:stretch>
        </p:blipFill>
        <p:spPr>
          <a:xfrm>
            <a:off x="381000" y="1600200"/>
            <a:ext cx="3967287" cy="4051300"/>
          </a:xfrm>
          <a:prstGeom prst="rect">
            <a:avLst/>
          </a:prstGeom>
        </p:spPr>
      </p:pic>
      <p:pic>
        <p:nvPicPr>
          <p:cNvPr id="5" name="Picture 4" descr="1920s refrigerator.jpg"/>
          <p:cNvPicPr>
            <a:picLocks noChangeAspect="1"/>
          </p:cNvPicPr>
          <p:nvPr/>
        </p:nvPicPr>
        <p:blipFill>
          <a:blip r:embed="rId3" cstate="print"/>
          <a:srcRect l="6557" r="11475"/>
          <a:stretch>
            <a:fillRect/>
          </a:stretch>
        </p:blipFill>
        <p:spPr>
          <a:xfrm>
            <a:off x="6934200" y="1600200"/>
            <a:ext cx="1905000" cy="3098800"/>
          </a:xfrm>
          <a:prstGeom prst="rect">
            <a:avLst/>
          </a:prstGeom>
        </p:spPr>
      </p:pic>
      <p:pic>
        <p:nvPicPr>
          <p:cNvPr id="6" name="Picture 5" descr="maytag_washer_white_bkd.jpg"/>
          <p:cNvPicPr>
            <a:picLocks noChangeAspect="1"/>
          </p:cNvPicPr>
          <p:nvPr/>
        </p:nvPicPr>
        <p:blipFill>
          <a:blip r:embed="rId4" cstate="print"/>
          <a:stretch>
            <a:fillRect/>
          </a:stretch>
        </p:blipFill>
        <p:spPr>
          <a:xfrm>
            <a:off x="4495800" y="2743200"/>
            <a:ext cx="2299939" cy="37719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3733800" cy="5029200"/>
          </a:xfrm>
        </p:spPr>
        <p:txBody>
          <a:bodyPr>
            <a:normAutofit fontScale="92500" lnSpcReduction="10000"/>
          </a:bodyPr>
          <a:lstStyle/>
          <a:p>
            <a:r>
              <a:rPr lang="en-US" dirty="0" smtClean="0"/>
              <a:t>The Postal Service used the Railroad to get mail to people faster.</a:t>
            </a:r>
          </a:p>
          <a:p>
            <a:r>
              <a:rPr lang="en-US" dirty="0" smtClean="0"/>
              <a:t>Charles Lindbergh flew a transatlantic solo flight in 1927.</a:t>
            </a:r>
          </a:p>
          <a:p>
            <a:r>
              <a:rPr lang="en-US" dirty="0" smtClean="0"/>
              <a:t>By end of 1928, 48 airlines flew to places in America.</a:t>
            </a:r>
          </a:p>
          <a:p>
            <a:r>
              <a:rPr lang="en-US" dirty="0" smtClean="0"/>
              <a:t>NBC (1926) and CBS (1928) set up daily programming radio stations.</a:t>
            </a:r>
          </a:p>
        </p:txBody>
      </p:sp>
      <p:sp>
        <p:nvSpPr>
          <p:cNvPr id="3" name="Title 2"/>
          <p:cNvSpPr>
            <a:spLocks noGrp="1"/>
          </p:cNvSpPr>
          <p:nvPr>
            <p:ph type="title"/>
          </p:nvPr>
        </p:nvSpPr>
        <p:spPr/>
        <p:txBody>
          <a:bodyPr>
            <a:normAutofit fontScale="90000"/>
          </a:bodyPr>
          <a:lstStyle/>
          <a:p>
            <a:r>
              <a:rPr lang="en-US" dirty="0" smtClean="0"/>
              <a:t>Technological Innovations continued</a:t>
            </a:r>
            <a:endParaRPr lang="en-US" dirty="0"/>
          </a:p>
        </p:txBody>
      </p:sp>
      <p:pic>
        <p:nvPicPr>
          <p:cNvPr id="4" name="Picture 3" descr="charles-lindbergh.jpg"/>
          <p:cNvPicPr>
            <a:picLocks noChangeAspect="1"/>
          </p:cNvPicPr>
          <p:nvPr/>
        </p:nvPicPr>
        <p:blipFill>
          <a:blip r:embed="rId2" cstate="print"/>
          <a:srcRect r="4000"/>
          <a:stretch>
            <a:fillRect/>
          </a:stretch>
        </p:blipFill>
        <p:spPr>
          <a:xfrm>
            <a:off x="4343400" y="2057400"/>
            <a:ext cx="4459628" cy="35052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fontScale="92500" lnSpcReduction="10000"/>
          </a:bodyPr>
          <a:lstStyle/>
          <a:p>
            <a:r>
              <a:rPr lang="en-US" dirty="0" smtClean="0"/>
              <a:t>Americans bought things on credit and the ideas of thrift shifted (standard of </a:t>
            </a:r>
            <a:r>
              <a:rPr lang="en-US" smtClean="0"/>
              <a:t>living changed).</a:t>
            </a:r>
            <a:endParaRPr lang="en-US" dirty="0" smtClean="0"/>
          </a:p>
          <a:p>
            <a:r>
              <a:rPr lang="en-US" dirty="0" smtClean="0"/>
              <a:t>Americans thought they could pay back what they bought on credit. </a:t>
            </a:r>
          </a:p>
          <a:p>
            <a:r>
              <a:rPr lang="en-US" dirty="0" smtClean="0"/>
              <a:t>Advertising convinces Americans they need new products to make their lives better.</a:t>
            </a:r>
          </a:p>
          <a:p>
            <a:r>
              <a:rPr lang="en-US" dirty="0" smtClean="0"/>
              <a:t>Americans want these new conveniences because they want more leisure time.</a:t>
            </a:r>
          </a:p>
          <a:p>
            <a:pPr lvl="1"/>
            <a:r>
              <a:rPr lang="en-US" dirty="0" smtClean="0"/>
              <a:t>Sports:  Baseball, college football, boxing</a:t>
            </a:r>
          </a:p>
          <a:p>
            <a:pPr lvl="1"/>
            <a:r>
              <a:rPr lang="en-US" dirty="0" smtClean="0"/>
              <a:t>Movies:  silent or talking</a:t>
            </a:r>
          </a:p>
          <a:p>
            <a:pPr lvl="1"/>
            <a:r>
              <a:rPr lang="en-US" dirty="0" smtClean="0"/>
              <a:t>Radios</a:t>
            </a:r>
          </a:p>
          <a:p>
            <a:pPr lvl="1"/>
            <a:r>
              <a:rPr lang="en-US" dirty="0" smtClean="0"/>
              <a:t>Theatre </a:t>
            </a:r>
          </a:p>
          <a:p>
            <a:pPr lvl="1"/>
            <a:r>
              <a:rPr lang="en-US" dirty="0" smtClean="0"/>
              <a:t>And other forms of entertainment</a:t>
            </a:r>
            <a:endParaRPr lang="en-US" dirty="0"/>
          </a:p>
        </p:txBody>
      </p:sp>
      <p:sp>
        <p:nvSpPr>
          <p:cNvPr id="3" name="Title 2"/>
          <p:cNvSpPr>
            <a:spLocks noGrp="1"/>
          </p:cNvSpPr>
          <p:nvPr>
            <p:ph type="title"/>
          </p:nvPr>
        </p:nvSpPr>
        <p:spPr/>
        <p:txBody>
          <a:bodyPr/>
          <a:lstStyle/>
          <a:p>
            <a:r>
              <a:rPr lang="en-US" dirty="0" smtClean="0"/>
              <a:t>Consumer Society</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1181</TotalTime>
  <Words>330</Words>
  <Application>Microsoft Office PowerPoint</Application>
  <PresentationFormat>On-screen Show (4:3)</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Paper</vt:lpstr>
      <vt:lpstr>COS Standard 5</vt:lpstr>
      <vt:lpstr> Determining the relationship between technological innovations and the creation of increased leisure time </vt:lpstr>
      <vt:lpstr>Technological Innovations</vt:lpstr>
      <vt:lpstr>Technological Innovations continued</vt:lpstr>
      <vt:lpstr>Technological Innovations continued</vt:lpstr>
      <vt:lpstr>Technological Innovations continued</vt:lpstr>
      <vt:lpstr>Technological Innovations continued</vt:lpstr>
      <vt:lpstr>Technological Innovations continued</vt:lpstr>
      <vt:lpstr>Technological Innovations continued</vt:lpstr>
      <vt:lpstr>Consumer Society</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5</dc:title>
  <dc:creator>stephanie</dc:creator>
  <cp:lastModifiedBy>stephanie</cp:lastModifiedBy>
  <cp:revision>15</cp:revision>
  <dcterms:created xsi:type="dcterms:W3CDTF">2010-11-11T17:00:07Z</dcterms:created>
  <dcterms:modified xsi:type="dcterms:W3CDTF">2010-11-12T12:41:58Z</dcterms:modified>
</cp:coreProperties>
</file>