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
  </p:notesMasterIdLst>
  <p:sldIdLst>
    <p:sldId id="256" r:id="rId2"/>
    <p:sldId id="257" r:id="rId3"/>
    <p:sldId id="258" r:id="rId4"/>
    <p:sldId id="259" r:id="rId5"/>
    <p:sldId id="260" r:id="rId6"/>
    <p:sldId id="264" r:id="rId7"/>
    <p:sldId id="261" r:id="rId8"/>
    <p:sldId id="262" r:id="rId9"/>
    <p:sldId id="263"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408"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10CBB81-3C90-4DE0-89A7-C0EC9570659B}" type="datetimeFigureOut">
              <a:rPr lang="en-US" smtClean="0"/>
              <a:pPr/>
              <a:t>10/26/2016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B617482-B7C5-46D9-AF48-8A86635DAB1B}" type="slidenum">
              <a:rPr lang="en-US" smtClean="0"/>
              <a:pPr/>
              <a:t>‹#›</a:t>
            </a:fld>
            <a:endParaRPr lang="en-US"/>
          </a:p>
        </p:txBody>
      </p:sp>
    </p:spTree>
    <p:extLst>
      <p:ext uri="{BB962C8B-B14F-4D97-AF65-F5344CB8AC3E}">
        <p14:creationId xmlns:p14="http://schemas.microsoft.com/office/powerpoint/2010/main" val="12047709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fld id="{BE4EFE2A-8E66-4718-B0C7-9ED54621ACD6}" type="datetimeFigureOut">
              <a:rPr lang="en-US" smtClean="0"/>
              <a:pPr/>
              <a:t>10/26/2016</a:t>
            </a:fld>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498B2980-EFB9-451A-97FB-A001D3E31A1A}" type="slidenum">
              <a:rPr lang="en-US" smtClean="0"/>
              <a:pPr/>
              <a:t>‹#›</a:t>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E4EFE2A-8E66-4718-B0C7-9ED54621ACD6}" type="datetimeFigureOut">
              <a:rPr lang="en-US" smtClean="0"/>
              <a:pPr/>
              <a:t>10/26/2016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98B2980-EFB9-451A-97FB-A001D3E31A1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fld id="{BE4EFE2A-8E66-4718-B0C7-9ED54621ACD6}" type="datetimeFigureOut">
              <a:rPr lang="en-US" smtClean="0"/>
              <a:pPr/>
              <a:t>10/26/2016</a:t>
            </a:fld>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498B2980-EFB9-451A-97FB-A001D3E31A1A}" type="slidenum">
              <a:rPr lang="en-US" smtClean="0"/>
              <a:pPr/>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E4EFE2A-8E66-4718-B0C7-9ED54621ACD6}" type="datetimeFigureOut">
              <a:rPr lang="en-US" smtClean="0"/>
              <a:pPr/>
              <a:t>10/26/2016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a:xfrm>
            <a:off x="8641080" y="6514568"/>
            <a:ext cx="464288" cy="274320"/>
          </a:xfrm>
        </p:spPr>
        <p:txBody>
          <a:bodyPr/>
          <a:lstStyle>
            <a:extLst/>
          </a:lstStyle>
          <a:p>
            <a:fld id="{498B2980-EFB9-451A-97FB-A001D3E31A1A}" type="slidenum">
              <a:rPr lang="en-US" smtClean="0"/>
              <a:pPr/>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E4EFE2A-8E66-4718-B0C7-9ED54621ACD6}" type="datetimeFigureOut">
              <a:rPr lang="en-US" smtClean="0"/>
              <a:pPr/>
              <a:t>10/26/2016</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a:xfrm>
            <a:off x="8641080" y="6514568"/>
            <a:ext cx="464288" cy="274320"/>
          </a:xfrm>
        </p:spPr>
        <p:txBody>
          <a:bodyPr/>
          <a:lstStyle>
            <a:extLst/>
          </a:lstStyle>
          <a:p>
            <a:fld id="{498B2980-EFB9-451A-97FB-A001D3E31A1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BE4EFE2A-8E66-4718-B0C7-9ED54621ACD6}" type="datetimeFigureOut">
              <a:rPr lang="en-US" smtClean="0"/>
              <a:pPr/>
              <a:t>10/26/2016</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498B2980-EFB9-451A-97FB-A001D3E31A1A}" type="slidenum">
              <a:rPr lang="en-US" smtClean="0"/>
              <a:pPr/>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BE4EFE2A-8E66-4718-B0C7-9ED54621ACD6}" type="datetimeFigureOut">
              <a:rPr lang="en-US" smtClean="0"/>
              <a:pPr/>
              <a:t>10/26/2016</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498B2980-EFB9-451A-97FB-A001D3E31A1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fld id="{BE4EFE2A-8E66-4718-B0C7-9ED54621ACD6}" type="datetimeFigureOut">
              <a:rPr lang="en-US" smtClean="0"/>
              <a:pPr/>
              <a:t>10/26/2016</a:t>
            </a:fld>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498B2980-EFB9-451A-97FB-A001D3E31A1A}" type="slidenum">
              <a:rPr lang="en-US" smtClean="0"/>
              <a:pPr/>
              <a:t>‹#›</a:t>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fld id="{BE4EFE2A-8E66-4718-B0C7-9ED54621ACD6}" type="datetimeFigureOut">
              <a:rPr lang="en-US" smtClean="0"/>
              <a:pPr/>
              <a:t>10/26/2016</a:t>
            </a:fld>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498B2980-EFB9-451A-97FB-A001D3E31A1A}" type="slidenum">
              <a:rPr lang="en-US" smtClean="0"/>
              <a:pPr/>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E4EFE2A-8E66-4718-B0C7-9ED54621ACD6}" type="datetimeFigureOut">
              <a:rPr lang="en-US" smtClean="0"/>
              <a:pPr/>
              <a:t>10/26/2016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98B2980-EFB9-451A-97FB-A001D3E31A1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E4EFE2A-8E66-4718-B0C7-9ED54621ACD6}" type="datetimeFigureOut">
              <a:rPr lang="en-US" smtClean="0"/>
              <a:pPr/>
              <a:t>10/26/2016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98B2980-EFB9-451A-97FB-A001D3E31A1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BE4EFE2A-8E66-4718-B0C7-9ED54621ACD6}" type="datetimeFigureOut">
              <a:rPr lang="en-US" smtClean="0"/>
              <a:pPr/>
              <a:t>10/26/2016</a:t>
            </a:fld>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498B2980-EFB9-451A-97FB-A001D3E31A1A}" type="slidenum">
              <a:rPr lang="en-US" smtClean="0"/>
              <a:pPr/>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COS Standard 5</a:t>
            </a:r>
            <a:endParaRPr lang="en-US" dirty="0"/>
          </a:p>
        </p:txBody>
      </p:sp>
      <p:sp>
        <p:nvSpPr>
          <p:cNvPr id="3" name="Subtitle 2"/>
          <p:cNvSpPr>
            <a:spLocks noGrp="1"/>
          </p:cNvSpPr>
          <p:nvPr>
            <p:ph type="subTitle" idx="1"/>
          </p:nvPr>
        </p:nvSpPr>
        <p:spPr>
          <a:xfrm>
            <a:off x="3200400" y="3048000"/>
            <a:ext cx="5638800" cy="3429000"/>
          </a:xfrm>
        </p:spPr>
        <p:txBody>
          <a:bodyPr>
            <a:normAutofit fontScale="70000" lnSpcReduction="20000"/>
          </a:bodyPr>
          <a:lstStyle/>
          <a:p>
            <a:r>
              <a:rPr lang="en-US" dirty="0" smtClean="0"/>
              <a:t>Evaluate the impact of social changes and the influence of key figures in the United States from World War I through the 1920s, including Prohibition, the passage of the Nineteenth Amendment, the Scopes Trial, limits on immigration, Ku Klux Klan activities, the Red Scare, Susan B. Anthony, Margaret Sanger, Elizabeth Cady Stanton, the Harlem Renaissance, the Great Migration, W. C. Handy, the Jazz Age, and Zelda Fitzgerald. </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4234" y="152400"/>
            <a:ext cx="8298766" cy="2514600"/>
          </a:xfrm>
        </p:spPr>
        <p:txBody>
          <a:bodyPr>
            <a:noAutofit/>
          </a:bodyPr>
          <a:lstStyle/>
          <a:p>
            <a:r>
              <a:rPr lang="en-US" sz="4000" dirty="0" smtClean="0"/>
              <a:t>Analyze radio, movies, newspaper, and popular magazines for their impact on the creation of mass culture</a:t>
            </a:r>
            <a:endParaRPr lang="en-US" sz="4000" dirty="0"/>
          </a:p>
        </p:txBody>
      </p:sp>
      <p:sp>
        <p:nvSpPr>
          <p:cNvPr id="3" name="Subtitle 2"/>
          <p:cNvSpPr>
            <a:spLocks noGrp="1"/>
          </p:cNvSpPr>
          <p:nvPr>
            <p:ph type="subTitle" idx="1"/>
          </p:nvPr>
        </p:nvSpPr>
        <p:spPr/>
        <p:txBody>
          <a:bodyPr/>
          <a:lstStyle/>
          <a:p>
            <a:r>
              <a:rPr lang="en-US" dirty="0" smtClean="0"/>
              <a:t>Chapter 20-2</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Jack Dempsey.jpg"/>
          <p:cNvPicPr>
            <a:picLocks noChangeAspect="1"/>
          </p:cNvPicPr>
          <p:nvPr/>
        </p:nvPicPr>
        <p:blipFill>
          <a:blip r:embed="rId2" cstate="print"/>
          <a:srcRect b="12556"/>
          <a:stretch>
            <a:fillRect/>
          </a:stretch>
        </p:blipFill>
        <p:spPr>
          <a:xfrm>
            <a:off x="6324600" y="3810000"/>
            <a:ext cx="2647950" cy="2918652"/>
          </a:xfrm>
          <a:prstGeom prst="rect">
            <a:avLst/>
          </a:prstGeom>
        </p:spPr>
      </p:pic>
      <p:sp>
        <p:nvSpPr>
          <p:cNvPr id="2" name="Title 1"/>
          <p:cNvSpPr>
            <a:spLocks noGrp="1"/>
          </p:cNvSpPr>
          <p:nvPr>
            <p:ph type="title"/>
          </p:nvPr>
        </p:nvSpPr>
        <p:spPr/>
        <p:txBody>
          <a:bodyPr/>
          <a:lstStyle/>
          <a:p>
            <a:r>
              <a:rPr lang="en-US" dirty="0" smtClean="0"/>
              <a:t>Mass Media</a:t>
            </a:r>
            <a:endParaRPr lang="en-US" dirty="0"/>
          </a:p>
        </p:txBody>
      </p:sp>
      <p:sp>
        <p:nvSpPr>
          <p:cNvPr id="3" name="Content Placeholder 2"/>
          <p:cNvSpPr>
            <a:spLocks noGrp="1"/>
          </p:cNvSpPr>
          <p:nvPr>
            <p:ph sz="half" idx="1"/>
          </p:nvPr>
        </p:nvSpPr>
        <p:spPr>
          <a:xfrm>
            <a:off x="381000" y="914400"/>
            <a:ext cx="4267200" cy="5410200"/>
          </a:xfrm>
        </p:spPr>
        <p:txBody>
          <a:bodyPr>
            <a:normAutofit fontScale="92500" lnSpcReduction="10000"/>
          </a:bodyPr>
          <a:lstStyle/>
          <a:p>
            <a:r>
              <a:rPr lang="en-US" dirty="0" smtClean="0"/>
              <a:t>Mass Media influenced sports.</a:t>
            </a:r>
          </a:p>
          <a:p>
            <a:pPr lvl="1"/>
            <a:r>
              <a:rPr lang="en-US" dirty="0" smtClean="0"/>
              <a:t>People used mass media to make sports more popular</a:t>
            </a:r>
          </a:p>
          <a:p>
            <a:pPr lvl="2"/>
            <a:r>
              <a:rPr lang="en-US" sz="2400" dirty="0" smtClean="0"/>
              <a:t>Baseball</a:t>
            </a:r>
          </a:p>
          <a:p>
            <a:pPr lvl="3"/>
            <a:r>
              <a:rPr lang="en-US" dirty="0" smtClean="0"/>
              <a:t>Babe </a:t>
            </a:r>
            <a:r>
              <a:rPr lang="en-US" dirty="0" smtClean="0"/>
              <a:t>Ruth and Lue Gehrig</a:t>
            </a:r>
            <a:endParaRPr lang="en-US" dirty="0" smtClean="0"/>
          </a:p>
          <a:p>
            <a:pPr lvl="2"/>
            <a:r>
              <a:rPr lang="en-US" sz="2400" dirty="0" smtClean="0"/>
              <a:t>Boxing</a:t>
            </a:r>
          </a:p>
          <a:p>
            <a:pPr lvl="3"/>
            <a:r>
              <a:rPr lang="en-US" dirty="0" smtClean="0"/>
              <a:t>Jack Dempsey</a:t>
            </a:r>
          </a:p>
          <a:p>
            <a:pPr lvl="2"/>
            <a:r>
              <a:rPr lang="en-US" sz="2400" dirty="0" smtClean="0"/>
              <a:t>College Football</a:t>
            </a:r>
          </a:p>
          <a:p>
            <a:pPr lvl="2"/>
            <a:r>
              <a:rPr lang="en-US" sz="2400" dirty="0" smtClean="0"/>
              <a:t>Golf</a:t>
            </a:r>
          </a:p>
          <a:p>
            <a:pPr lvl="3"/>
            <a:r>
              <a:rPr lang="en-US" sz="2200" dirty="0" smtClean="0"/>
              <a:t>Bobby Jones and Walter Hagen</a:t>
            </a:r>
            <a:endParaRPr lang="en-US" sz="2200" dirty="0" smtClean="0"/>
          </a:p>
          <a:p>
            <a:pPr lvl="2"/>
            <a:r>
              <a:rPr lang="en-US" sz="2400" dirty="0" smtClean="0"/>
              <a:t>Tennis</a:t>
            </a:r>
          </a:p>
          <a:p>
            <a:pPr lvl="2"/>
            <a:r>
              <a:rPr lang="en-US" sz="2400" dirty="0" smtClean="0"/>
              <a:t>Swimming</a:t>
            </a:r>
          </a:p>
          <a:p>
            <a:pPr lvl="3"/>
            <a:endParaRPr lang="en-US" dirty="0" smtClean="0"/>
          </a:p>
          <a:p>
            <a:pPr lvl="2"/>
            <a:endParaRPr lang="en-US" dirty="0" smtClean="0"/>
          </a:p>
        </p:txBody>
      </p:sp>
      <p:pic>
        <p:nvPicPr>
          <p:cNvPr id="4" name="Picture 3" descr="babe-ruth.jpg"/>
          <p:cNvPicPr>
            <a:picLocks noChangeAspect="1"/>
          </p:cNvPicPr>
          <p:nvPr/>
        </p:nvPicPr>
        <p:blipFill>
          <a:blip r:embed="rId3" cstate="print"/>
          <a:srcRect l="4863" r="5167" b="7599"/>
          <a:stretch>
            <a:fillRect/>
          </a:stretch>
        </p:blipFill>
        <p:spPr>
          <a:xfrm>
            <a:off x="4191000" y="1447800"/>
            <a:ext cx="2819400" cy="28956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Mass Media—Motion Pictures</a:t>
            </a:r>
            <a:endParaRPr lang="en-US" dirty="0"/>
          </a:p>
        </p:txBody>
      </p:sp>
      <p:sp>
        <p:nvSpPr>
          <p:cNvPr id="3" name="Content Placeholder 2"/>
          <p:cNvSpPr>
            <a:spLocks noGrp="1"/>
          </p:cNvSpPr>
          <p:nvPr>
            <p:ph sz="half" idx="1"/>
          </p:nvPr>
        </p:nvSpPr>
        <p:spPr>
          <a:xfrm>
            <a:off x="457200" y="1371600"/>
            <a:ext cx="4953000" cy="5334000"/>
          </a:xfrm>
        </p:spPr>
        <p:txBody>
          <a:bodyPr>
            <a:normAutofit fontScale="92500"/>
          </a:bodyPr>
          <a:lstStyle/>
          <a:p>
            <a:r>
              <a:rPr lang="en-US" dirty="0" smtClean="0"/>
              <a:t>In the beginning, motion pictures had no sound.</a:t>
            </a:r>
          </a:p>
          <a:p>
            <a:r>
              <a:rPr lang="en-US" dirty="0" smtClean="0"/>
              <a:t>Piano players were hired to play music while subtitles revealed the plot of the movie.</a:t>
            </a:r>
          </a:p>
          <a:p>
            <a:r>
              <a:rPr lang="en-US" dirty="0" smtClean="0"/>
              <a:t>Major actors and actresses:  Charlie Chaplin, Carla Bow, Mary Pickford, Tom Mix, Douglas Fairbanks, Gloria Swanson, Rudolph Valentino</a:t>
            </a:r>
          </a:p>
          <a:p>
            <a:r>
              <a:rPr lang="en-US" dirty="0" smtClean="0"/>
              <a:t>First Talking picture:  Jazz Singer (1927)</a:t>
            </a:r>
          </a:p>
          <a:p>
            <a:endParaRPr lang="en-US" dirty="0" smtClean="0"/>
          </a:p>
        </p:txBody>
      </p:sp>
      <p:pic>
        <p:nvPicPr>
          <p:cNvPr id="5" name="Picture 4" descr="jazzsinger.jpg"/>
          <p:cNvPicPr>
            <a:picLocks noChangeAspect="1"/>
          </p:cNvPicPr>
          <p:nvPr/>
        </p:nvPicPr>
        <p:blipFill>
          <a:blip r:embed="rId2" cstate="print"/>
          <a:stretch>
            <a:fillRect/>
          </a:stretch>
        </p:blipFill>
        <p:spPr>
          <a:xfrm>
            <a:off x="5486400" y="1600200"/>
            <a:ext cx="3246120" cy="491836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Mass Media—Motion Pictures</a:t>
            </a:r>
            <a:endParaRPr lang="en-US" dirty="0"/>
          </a:p>
        </p:txBody>
      </p:sp>
      <p:pic>
        <p:nvPicPr>
          <p:cNvPr id="6" name="Picture 5" descr="charlie-chaplin.jpg"/>
          <p:cNvPicPr>
            <a:picLocks noChangeAspect="1"/>
          </p:cNvPicPr>
          <p:nvPr/>
        </p:nvPicPr>
        <p:blipFill>
          <a:blip r:embed="rId2" cstate="print"/>
          <a:stretch>
            <a:fillRect/>
          </a:stretch>
        </p:blipFill>
        <p:spPr>
          <a:xfrm>
            <a:off x="2514600" y="3505200"/>
            <a:ext cx="2129033" cy="3119438"/>
          </a:xfrm>
          <a:prstGeom prst="rect">
            <a:avLst/>
          </a:prstGeom>
        </p:spPr>
      </p:pic>
      <p:pic>
        <p:nvPicPr>
          <p:cNvPr id="7" name="Picture 6" descr="douglas fairbanks.jpg"/>
          <p:cNvPicPr>
            <a:picLocks noChangeAspect="1"/>
          </p:cNvPicPr>
          <p:nvPr/>
        </p:nvPicPr>
        <p:blipFill>
          <a:blip r:embed="rId3" cstate="print"/>
          <a:srcRect l="7197" t="2564" r="6433" b="7692"/>
          <a:stretch>
            <a:fillRect/>
          </a:stretch>
        </p:blipFill>
        <p:spPr>
          <a:xfrm>
            <a:off x="4800600" y="1447800"/>
            <a:ext cx="1828800" cy="2667000"/>
          </a:xfrm>
          <a:prstGeom prst="rect">
            <a:avLst/>
          </a:prstGeom>
        </p:spPr>
      </p:pic>
      <p:pic>
        <p:nvPicPr>
          <p:cNvPr id="9" name="Picture 8" descr="Tom Mix.jpg"/>
          <p:cNvPicPr>
            <a:picLocks noChangeAspect="1"/>
          </p:cNvPicPr>
          <p:nvPr/>
        </p:nvPicPr>
        <p:blipFill>
          <a:blip r:embed="rId4" cstate="print"/>
          <a:stretch>
            <a:fillRect/>
          </a:stretch>
        </p:blipFill>
        <p:spPr>
          <a:xfrm>
            <a:off x="228600" y="1447800"/>
            <a:ext cx="2157984" cy="2743200"/>
          </a:xfrm>
          <a:prstGeom prst="rect">
            <a:avLst/>
          </a:prstGeom>
        </p:spPr>
      </p:pic>
      <p:pic>
        <p:nvPicPr>
          <p:cNvPr id="10" name="Picture 9" descr="Rudolph-Valentino.jpg"/>
          <p:cNvPicPr>
            <a:picLocks noChangeAspect="1"/>
          </p:cNvPicPr>
          <p:nvPr/>
        </p:nvPicPr>
        <p:blipFill>
          <a:blip r:embed="rId5" cstate="print"/>
          <a:stretch>
            <a:fillRect/>
          </a:stretch>
        </p:blipFill>
        <p:spPr>
          <a:xfrm>
            <a:off x="6781800" y="3810000"/>
            <a:ext cx="2127250" cy="2845115"/>
          </a:xfrm>
          <a:prstGeom prst="rect">
            <a:avLst/>
          </a:prstGeom>
        </p:spPr>
      </p:pic>
      <p:sp>
        <p:nvSpPr>
          <p:cNvPr id="11" name="TextBox 10"/>
          <p:cNvSpPr txBox="1"/>
          <p:nvPr/>
        </p:nvSpPr>
        <p:spPr>
          <a:xfrm>
            <a:off x="609600" y="4267200"/>
            <a:ext cx="1371600" cy="369332"/>
          </a:xfrm>
          <a:prstGeom prst="rect">
            <a:avLst/>
          </a:prstGeom>
          <a:noFill/>
        </p:spPr>
        <p:txBody>
          <a:bodyPr wrap="square" rtlCol="0">
            <a:spAutoFit/>
          </a:bodyPr>
          <a:lstStyle/>
          <a:p>
            <a:r>
              <a:rPr lang="en-US" dirty="0" smtClean="0"/>
              <a:t>Tom Mix</a:t>
            </a:r>
            <a:endParaRPr lang="en-US" dirty="0"/>
          </a:p>
        </p:txBody>
      </p:sp>
      <p:sp>
        <p:nvSpPr>
          <p:cNvPr id="12" name="TextBox 11"/>
          <p:cNvSpPr txBox="1"/>
          <p:nvPr/>
        </p:nvSpPr>
        <p:spPr>
          <a:xfrm>
            <a:off x="2895600" y="2819400"/>
            <a:ext cx="1371600" cy="646331"/>
          </a:xfrm>
          <a:prstGeom prst="rect">
            <a:avLst/>
          </a:prstGeom>
          <a:noFill/>
        </p:spPr>
        <p:txBody>
          <a:bodyPr wrap="square" rtlCol="0">
            <a:spAutoFit/>
          </a:bodyPr>
          <a:lstStyle/>
          <a:p>
            <a:r>
              <a:rPr lang="en-US" dirty="0" smtClean="0"/>
              <a:t>Charlie Chaplin</a:t>
            </a:r>
            <a:endParaRPr lang="en-US" dirty="0"/>
          </a:p>
        </p:txBody>
      </p:sp>
      <p:sp>
        <p:nvSpPr>
          <p:cNvPr id="13" name="TextBox 12"/>
          <p:cNvSpPr txBox="1"/>
          <p:nvPr/>
        </p:nvSpPr>
        <p:spPr>
          <a:xfrm>
            <a:off x="5181600" y="4343400"/>
            <a:ext cx="1295400" cy="646331"/>
          </a:xfrm>
          <a:prstGeom prst="rect">
            <a:avLst/>
          </a:prstGeom>
          <a:noFill/>
        </p:spPr>
        <p:txBody>
          <a:bodyPr wrap="square" rtlCol="0">
            <a:spAutoFit/>
          </a:bodyPr>
          <a:lstStyle/>
          <a:p>
            <a:r>
              <a:rPr lang="en-US" dirty="0" smtClean="0"/>
              <a:t>Douglas Fairbanks</a:t>
            </a:r>
            <a:endParaRPr lang="en-US" dirty="0"/>
          </a:p>
        </p:txBody>
      </p:sp>
      <p:sp>
        <p:nvSpPr>
          <p:cNvPr id="14" name="TextBox 13"/>
          <p:cNvSpPr txBox="1"/>
          <p:nvPr/>
        </p:nvSpPr>
        <p:spPr>
          <a:xfrm>
            <a:off x="7086600" y="2971800"/>
            <a:ext cx="1676400" cy="646331"/>
          </a:xfrm>
          <a:prstGeom prst="rect">
            <a:avLst/>
          </a:prstGeom>
          <a:noFill/>
        </p:spPr>
        <p:txBody>
          <a:bodyPr wrap="square" rtlCol="0">
            <a:spAutoFit/>
          </a:bodyPr>
          <a:lstStyle/>
          <a:p>
            <a:r>
              <a:rPr lang="en-US" dirty="0" smtClean="0"/>
              <a:t>Rudolph Valentino</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Actors</a:t>
            </a:r>
            <a:endParaRPr lang="en-US" dirty="0"/>
          </a:p>
        </p:txBody>
      </p:sp>
      <p:sp>
        <p:nvSpPr>
          <p:cNvPr id="3" name="Content Placeholder 2"/>
          <p:cNvSpPr>
            <a:spLocks noGrp="1"/>
          </p:cNvSpPr>
          <p:nvPr>
            <p:ph idx="1"/>
          </p:nvPr>
        </p:nvSpPr>
        <p:spPr/>
        <p:txBody>
          <a:bodyPr/>
          <a:lstStyle/>
          <a:p>
            <a:r>
              <a:rPr lang="en-US" dirty="0" smtClean="0"/>
              <a:t>Charlie Chaplin</a:t>
            </a:r>
          </a:p>
          <a:p>
            <a:pPr lvl="1"/>
            <a:r>
              <a:rPr lang="en-US" dirty="0" smtClean="0"/>
              <a:t>The Tramp- 1915</a:t>
            </a:r>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8800" y="2743200"/>
            <a:ext cx="5257800" cy="3276868"/>
          </a:xfrm>
          <a:prstGeom prst="rect">
            <a:avLst/>
          </a:prstGeom>
        </p:spPr>
      </p:pic>
    </p:spTree>
    <p:extLst>
      <p:ext uri="{BB962C8B-B14F-4D97-AF65-F5344CB8AC3E}">
        <p14:creationId xmlns:p14="http://schemas.microsoft.com/office/powerpoint/2010/main" val="10777981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Mass Media—Motion Pictures</a:t>
            </a:r>
            <a:endParaRPr lang="en-US" dirty="0"/>
          </a:p>
        </p:txBody>
      </p:sp>
      <p:pic>
        <p:nvPicPr>
          <p:cNvPr id="4" name="Picture 3" descr="MaryPickford.jpg"/>
          <p:cNvPicPr>
            <a:picLocks noChangeAspect="1"/>
          </p:cNvPicPr>
          <p:nvPr/>
        </p:nvPicPr>
        <p:blipFill>
          <a:blip r:embed="rId2" cstate="print"/>
          <a:stretch>
            <a:fillRect/>
          </a:stretch>
        </p:blipFill>
        <p:spPr>
          <a:xfrm>
            <a:off x="457200" y="1371600"/>
            <a:ext cx="3189756" cy="2895600"/>
          </a:xfrm>
          <a:prstGeom prst="rect">
            <a:avLst/>
          </a:prstGeom>
        </p:spPr>
      </p:pic>
      <p:sp>
        <p:nvSpPr>
          <p:cNvPr id="5" name="TextBox 4"/>
          <p:cNvSpPr txBox="1"/>
          <p:nvPr/>
        </p:nvSpPr>
        <p:spPr>
          <a:xfrm>
            <a:off x="990600" y="4343400"/>
            <a:ext cx="2057400" cy="369332"/>
          </a:xfrm>
          <a:prstGeom prst="rect">
            <a:avLst/>
          </a:prstGeom>
          <a:noFill/>
        </p:spPr>
        <p:txBody>
          <a:bodyPr wrap="square" rtlCol="0">
            <a:spAutoFit/>
          </a:bodyPr>
          <a:lstStyle/>
          <a:p>
            <a:r>
              <a:rPr lang="en-US" dirty="0" smtClean="0"/>
              <a:t>Mary Pickford</a:t>
            </a:r>
            <a:endParaRPr lang="en-US" dirty="0"/>
          </a:p>
        </p:txBody>
      </p:sp>
      <p:pic>
        <p:nvPicPr>
          <p:cNvPr id="6" name="Picture 5" descr="Clara-Bow.jpg"/>
          <p:cNvPicPr>
            <a:picLocks noChangeAspect="1"/>
          </p:cNvPicPr>
          <p:nvPr/>
        </p:nvPicPr>
        <p:blipFill>
          <a:blip r:embed="rId3" cstate="print"/>
          <a:stretch>
            <a:fillRect/>
          </a:stretch>
        </p:blipFill>
        <p:spPr>
          <a:xfrm>
            <a:off x="3962400" y="2561492"/>
            <a:ext cx="2590800" cy="3587262"/>
          </a:xfrm>
          <a:prstGeom prst="rect">
            <a:avLst/>
          </a:prstGeom>
        </p:spPr>
      </p:pic>
      <p:sp>
        <p:nvSpPr>
          <p:cNvPr id="7" name="TextBox 6"/>
          <p:cNvSpPr txBox="1"/>
          <p:nvPr/>
        </p:nvSpPr>
        <p:spPr>
          <a:xfrm>
            <a:off x="4267200" y="6248400"/>
            <a:ext cx="1600200" cy="369332"/>
          </a:xfrm>
          <a:prstGeom prst="rect">
            <a:avLst/>
          </a:prstGeom>
          <a:noFill/>
        </p:spPr>
        <p:txBody>
          <a:bodyPr wrap="square" rtlCol="0">
            <a:spAutoFit/>
          </a:bodyPr>
          <a:lstStyle/>
          <a:p>
            <a:r>
              <a:rPr lang="en-US" dirty="0" smtClean="0"/>
              <a:t>Clara Bow</a:t>
            </a:r>
            <a:endParaRPr lang="en-US" dirty="0"/>
          </a:p>
        </p:txBody>
      </p:sp>
      <p:pic>
        <p:nvPicPr>
          <p:cNvPr id="9" name="Picture 8" descr="gloria_swanson.jpg"/>
          <p:cNvPicPr>
            <a:picLocks noChangeAspect="1"/>
          </p:cNvPicPr>
          <p:nvPr/>
        </p:nvPicPr>
        <p:blipFill>
          <a:blip r:embed="rId4" cstate="print"/>
          <a:stretch>
            <a:fillRect/>
          </a:stretch>
        </p:blipFill>
        <p:spPr>
          <a:xfrm>
            <a:off x="6781800" y="3985953"/>
            <a:ext cx="2170912" cy="2670879"/>
          </a:xfrm>
          <a:prstGeom prst="rect">
            <a:avLst/>
          </a:prstGeom>
        </p:spPr>
      </p:pic>
      <p:sp>
        <p:nvSpPr>
          <p:cNvPr id="10" name="TextBox 9"/>
          <p:cNvSpPr txBox="1"/>
          <p:nvPr/>
        </p:nvSpPr>
        <p:spPr>
          <a:xfrm>
            <a:off x="7162800" y="3276600"/>
            <a:ext cx="1524000" cy="646331"/>
          </a:xfrm>
          <a:prstGeom prst="rect">
            <a:avLst/>
          </a:prstGeom>
          <a:noFill/>
        </p:spPr>
        <p:txBody>
          <a:bodyPr wrap="square" rtlCol="0">
            <a:spAutoFit/>
          </a:bodyPr>
          <a:lstStyle/>
          <a:p>
            <a:r>
              <a:rPr lang="en-US" dirty="0" smtClean="0"/>
              <a:t>Gloria Swanson</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Mass Media—Radio</a:t>
            </a:r>
            <a:endParaRPr lang="en-US" dirty="0"/>
          </a:p>
        </p:txBody>
      </p:sp>
      <p:sp>
        <p:nvSpPr>
          <p:cNvPr id="3" name="Content Placeholder 2"/>
          <p:cNvSpPr>
            <a:spLocks noGrp="1"/>
          </p:cNvSpPr>
          <p:nvPr>
            <p:ph idx="1"/>
          </p:nvPr>
        </p:nvSpPr>
        <p:spPr/>
        <p:txBody>
          <a:bodyPr/>
          <a:lstStyle/>
          <a:p>
            <a:r>
              <a:rPr lang="en-US" dirty="0" smtClean="0"/>
              <a:t>In 1920, one of the first radio broadcasts was of Warren G. Harding’s victory in the presidential election</a:t>
            </a:r>
            <a:r>
              <a:rPr lang="en-US" dirty="0" smtClean="0"/>
              <a:t>.</a:t>
            </a:r>
          </a:p>
          <a:p>
            <a:r>
              <a:rPr lang="en-US" dirty="0" smtClean="0"/>
              <a:t>Broadcasted things like: popular music, sporting events, newscast, weather</a:t>
            </a:r>
          </a:p>
          <a:p>
            <a:pPr lvl="1"/>
            <a:r>
              <a:rPr lang="en-US" dirty="0" smtClean="0"/>
              <a:t>People liked being able to hear the Presidents voice</a:t>
            </a:r>
          </a:p>
          <a:p>
            <a:pPr lvl="1"/>
            <a:r>
              <a:rPr lang="en-US" dirty="0" smtClean="0"/>
              <a:t>People could listen to events with out actually attending them</a:t>
            </a:r>
            <a:endParaRPr lang="en-US"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of Mass Media</a:t>
            </a:r>
            <a:endParaRPr lang="en-US" dirty="0"/>
          </a:p>
        </p:txBody>
      </p:sp>
      <p:sp>
        <p:nvSpPr>
          <p:cNvPr id="3" name="Content Placeholder 2"/>
          <p:cNvSpPr>
            <a:spLocks noGrp="1"/>
          </p:cNvSpPr>
          <p:nvPr>
            <p:ph idx="1"/>
          </p:nvPr>
        </p:nvSpPr>
        <p:spPr/>
        <p:txBody>
          <a:bodyPr/>
          <a:lstStyle/>
          <a:p>
            <a:r>
              <a:rPr lang="en-US" dirty="0" smtClean="0"/>
              <a:t>Entertains America</a:t>
            </a:r>
          </a:p>
          <a:p>
            <a:r>
              <a:rPr lang="en-US" dirty="0" smtClean="0"/>
              <a:t>Allowed people to look at the national level, not just focusing on themselves.</a:t>
            </a:r>
          </a:p>
          <a:p>
            <a:r>
              <a:rPr lang="en-US" dirty="0" smtClean="0"/>
              <a:t>Unifies the nations and spreads new ideas and attitudes of the time.</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127</TotalTime>
  <Words>322</Words>
  <Application>Microsoft Office PowerPoint</Application>
  <PresentationFormat>On-screen Show (4:3)</PresentationFormat>
  <Paragraphs>42</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Calibri</vt:lpstr>
      <vt:lpstr>Rockwell</vt:lpstr>
      <vt:lpstr>Wingdings 2</vt:lpstr>
      <vt:lpstr>Foundry</vt:lpstr>
      <vt:lpstr>COS Standard 5</vt:lpstr>
      <vt:lpstr>Analyze radio, movies, newspaper, and popular magazines for their impact on the creation of mass culture</vt:lpstr>
      <vt:lpstr>Mass Media</vt:lpstr>
      <vt:lpstr>Mass Media—Motion Pictures</vt:lpstr>
      <vt:lpstr>Mass Media—Motion Pictures</vt:lpstr>
      <vt:lpstr>Actors</vt:lpstr>
      <vt:lpstr>Mass Media—Motion Pictures</vt:lpstr>
      <vt:lpstr>Mass Media—Radio</vt:lpstr>
      <vt:lpstr>Impact of Mass Media</vt:lpstr>
    </vt:vector>
  </TitlesOfParts>
  <Company>Grizli777</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 Standard 5</dc:title>
  <dc:creator>stephanie</dc:creator>
  <cp:lastModifiedBy>Register,Taylor</cp:lastModifiedBy>
  <cp:revision>15</cp:revision>
  <dcterms:created xsi:type="dcterms:W3CDTF">2010-11-08T02:56:26Z</dcterms:created>
  <dcterms:modified xsi:type="dcterms:W3CDTF">2016-10-26T14:28:49Z</dcterms:modified>
</cp:coreProperties>
</file>