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1"/>
  </p:sldMasterIdLst>
  <p:handoutMasterIdLst>
    <p:handoutMasterId r:id="rId11"/>
  </p:handoutMasterIdLst>
  <p:sldIdLst>
    <p:sldId id="256" r:id="rId2"/>
    <p:sldId id="257" r:id="rId3"/>
    <p:sldId id="258" r:id="rId4"/>
    <p:sldId id="264" r:id="rId5"/>
    <p:sldId id="259" r:id="rId6"/>
    <p:sldId id="260" r:id="rId7"/>
    <p:sldId id="263" r:id="rId8"/>
    <p:sldId id="261" r:id="rId9"/>
    <p:sldId id="262" r:id="rId10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43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61E9A18-5639-4617-A9E8-987B1230930F}" type="datetimeFigureOut">
              <a:rPr lang="en-US"/>
              <a:pPr/>
              <a:t>12/5/2017</a:t>
            </a:fld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B4ECD13-4F28-444D-9B5A-5D4EE36EF3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6078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fld id="{68B2CA06-C79C-40B5-8B5B-7E7FD507B21F}" type="datetimeFigureOut">
              <a:rPr lang="en-US" smtClean="0"/>
              <a:pPr>
                <a:defRPr/>
              </a:pPr>
              <a:t>12/5/2017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B0AAE951-EAC3-468E-9FC6-26ACF6B5B5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209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C8D315-7352-4030-8456-667A006A49AC}" type="datetimeFigureOut">
              <a:rPr lang="en-US" smtClean="0"/>
              <a:pPr>
                <a:defRPr/>
              </a:pPr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1F88AD-B771-4694-A281-FAA7BD7BD0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59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ABCECF-F17E-4747-B5EA-A5DC30A3C133}" type="datetimeFigureOut">
              <a:rPr lang="en-US" smtClean="0"/>
              <a:pPr>
                <a:defRPr/>
              </a:pPr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F1E53-AB22-49ED-9D62-2703E90FA9F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50930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38622-1E70-46EF-9BE8-96E0404E278F}" type="datetimeFigureOut">
              <a:rPr lang="en-US" smtClean="0"/>
              <a:pPr>
                <a:defRPr/>
              </a:pPr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0FECFF-776D-403E-9502-5D896F8D5C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097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7A57F2-EB5D-4488-A9A8-AFE15B328505}" type="datetimeFigureOut">
              <a:rPr lang="en-US" smtClean="0"/>
              <a:pPr>
                <a:defRPr/>
              </a:pPr>
              <a:t>12/5/2017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F993ED-D8EF-4FE2-BA9D-DC9AF79E82D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18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B22CB6-C0C3-407A-B563-3C3211970C54}" type="datetimeFigureOut">
              <a:rPr lang="en-US" smtClean="0"/>
              <a:pPr>
                <a:defRPr/>
              </a:pPr>
              <a:t>12/5/2017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BD8201-A0F6-4CA3-9826-613B7AC3DFC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915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7BBE06-4B0F-423A-881D-9DE6294D969B}" type="datetimeFigureOut">
              <a:rPr lang="en-US" smtClean="0"/>
              <a:pPr>
                <a:defRPr/>
              </a:pPr>
              <a:t>12/5/2017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EC2BFF-FA07-4C58-98E1-756F8A8CF2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761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D47261-1085-4DA5-8FE3-F4392C1FFC2B}" type="datetimeFigureOut">
              <a:rPr lang="en-US" smtClean="0"/>
              <a:pPr>
                <a:defRPr/>
              </a:pPr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31A14-03E1-45CB-A211-B1A1C9DEFE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9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8C7BFA-A816-4588-9B1B-52BBB1AA2567}" type="datetimeFigureOut">
              <a:rPr lang="en-US" smtClean="0"/>
              <a:pPr>
                <a:defRPr/>
              </a:pPr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042D6-2D67-4D36-98DF-BBA1FA1348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20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AB4D3C-7413-467D-B060-79E3D051CCA8}" type="datetimeFigureOut">
              <a:rPr lang="en-US" smtClean="0"/>
              <a:pPr>
                <a:defRPr/>
              </a:pPr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EAF9FA-0EEB-4132-942F-1D0114CDEE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59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22E9EC-19F9-454D-94D3-17B773D38BC3}" type="datetimeFigureOut">
              <a:rPr lang="en-US" smtClean="0"/>
              <a:pPr>
                <a:defRPr/>
              </a:pPr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468BE0-D5AE-4BA0-BCAE-77E208BD85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22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fld id="{2D540508-BE4E-4AFF-B74C-B88C1DFE3E42}" type="datetimeFigureOut">
              <a:rPr lang="en-US" smtClean="0"/>
              <a:pPr>
                <a:defRPr/>
              </a:pPr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ED16BB-3178-4211-85E1-38B1A8CD1E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656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 idx="4294967295"/>
          </p:nvPr>
        </p:nvSpPr>
        <p:spPr>
          <a:xfrm>
            <a:off x="457200" y="2057400"/>
            <a:ext cx="7772400" cy="1470025"/>
          </a:xfrm>
        </p:spPr>
        <p:txBody>
          <a:bodyPr/>
          <a:lstStyle/>
          <a:p>
            <a:pPr eaLnBrk="1" hangingPunct="1"/>
            <a:r>
              <a:rPr lang="en-US" sz="5400" b="0" dirty="0" smtClean="0"/>
              <a:t>COS Standard 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914400" y="4495800"/>
            <a:ext cx="6229350" cy="162401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600" dirty="0">
                <a:solidFill>
                  <a:srgbClr val="898989"/>
                </a:solidFill>
              </a:rPr>
              <a:t>Describe causes, events and the impact of military involvement of the US in WWI, including mobilization and economic and political changes.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6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 idx="4294967295"/>
          </p:nvPr>
        </p:nvSpPr>
        <p:spPr>
          <a:xfrm>
            <a:off x="381000" y="762000"/>
            <a:ext cx="7772400" cy="291465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0" dirty="0" smtClean="0"/>
              <a:t>Explaining controversies over the Treaty of Versailles of 1919, Woodrow Wilson’s Fourteen Points and the League of Nations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914650" y="4021138"/>
            <a:ext cx="6229350" cy="1624012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>
                <a:solidFill>
                  <a:srgbClr val="898989"/>
                </a:solidFill>
              </a:rPr>
              <a:t>Chapter 19 Section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385175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Fourteen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828800"/>
            <a:ext cx="8007350" cy="4191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Wilson’s plan to end World War I.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Eliminate the general causes of war through free trade and disarmament, open diplomacy and self determination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Evacuation of Central Powers from all countries invaded during the war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14 points:  League of Nations:  member nations are to help preserve peace and prevent future wars.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Fourteen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January 18,1918, President Woodrow Wilson gives speech to Congress outlying his Fourteen Points for peace to end WWI</a:t>
            </a:r>
          </a:p>
          <a:p>
            <a:pPr lvl="1"/>
            <a:r>
              <a:rPr lang="en-US" dirty="0" smtClean="0"/>
              <a:t>“The War to End All Wars”</a:t>
            </a:r>
          </a:p>
          <a:p>
            <a:r>
              <a:rPr lang="en-US" dirty="0" smtClean="0"/>
              <a:t>President Wilson and America were fighting to bring out lasting peace</a:t>
            </a:r>
          </a:p>
          <a:p>
            <a:pPr lvl="1"/>
            <a:r>
              <a:rPr lang="en-US" dirty="0" smtClean="0"/>
              <a:t>Not lover territory or </a:t>
            </a:r>
            <a:r>
              <a:rPr lang="en-US" dirty="0" err="1" smtClean="0"/>
              <a:t>revge</a:t>
            </a:r>
            <a:endParaRPr lang="en-US" dirty="0" smtClean="0"/>
          </a:p>
          <a:p>
            <a:r>
              <a:rPr lang="en-US" dirty="0" smtClean="0"/>
              <a:t>D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81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 idx="4294967295"/>
          </p:nvPr>
        </p:nvSpPr>
        <p:spPr>
          <a:xfrm>
            <a:off x="758825" y="244475"/>
            <a:ext cx="8385175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Treaty of Versailles 1919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600200"/>
            <a:ext cx="4225925" cy="4191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700" dirty="0"/>
              <a:t>Weakens Wilson’s 14 points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/>
              <a:t>Think Wilson is too lenient on Germany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700" dirty="0"/>
              <a:t>Stripped German of its armed forces and made them pay reparations (war damages), also has to acknowledge guilt for the outbreak and devastation caused by World War I.</a:t>
            </a:r>
          </a:p>
        </p:txBody>
      </p:sp>
      <p:pic>
        <p:nvPicPr>
          <p:cNvPr id="16387" name="Picture 3" descr="woodrow-wilso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1524000"/>
            <a:ext cx="3200400" cy="405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 idx="4294967295"/>
          </p:nvPr>
        </p:nvSpPr>
        <p:spPr>
          <a:xfrm>
            <a:off x="623248" y="254711"/>
            <a:ext cx="8385175" cy="1203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Problems with Peace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44638"/>
            <a:ext cx="4022678" cy="4876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000" dirty="0"/>
              <a:t>Many people do not support Wilson’s plan.  </a:t>
            </a:r>
          </a:p>
          <a:p>
            <a:pPr lvl="1" eaLnBrk="1" hangingPunct="1">
              <a:defRPr/>
            </a:pPr>
            <a:r>
              <a:rPr lang="en-US" sz="2600" dirty="0"/>
              <a:t>Henry Cabot Lodge supports League of Nations, but wants add amendments that would preserve the nations freedom to act independently</a:t>
            </a:r>
          </a:p>
        </p:txBody>
      </p:sp>
      <p:pic>
        <p:nvPicPr>
          <p:cNvPr id="17411" name="Picture 3" descr="henry cabot lodg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447800"/>
            <a:ext cx="3886200" cy="497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533400" y="228600"/>
            <a:ext cx="8385175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Problems with Peace continued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533400" y="1828800"/>
            <a:ext cx="8007350" cy="4191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/>
              <a:t>Wilson campaigns to pass the 14 Points, but has a stroke and cannot get enough support to pass it.</a:t>
            </a:r>
          </a:p>
          <a:p>
            <a:pPr eaLnBrk="1" hangingPunct="1">
              <a:defRPr/>
            </a:pPr>
            <a:r>
              <a:rPr lang="en-US" sz="2800" dirty="0"/>
              <a:t>The US negotiates a separate peace treaty with each of the Central Powers.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 idx="4294967295"/>
          </p:nvPr>
        </p:nvSpPr>
        <p:spPr>
          <a:xfrm>
            <a:off x="758825" y="244475"/>
            <a:ext cx="8385175" cy="9747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Europe 1914</a:t>
            </a:r>
          </a:p>
        </p:txBody>
      </p:sp>
      <p:pic>
        <p:nvPicPr>
          <p:cNvPr id="19458" name="Content Placeholder 3" descr="Europe1914.gif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0" y="1254457"/>
            <a:ext cx="5715000" cy="53990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 idx="4294967295"/>
          </p:nvPr>
        </p:nvSpPr>
        <p:spPr>
          <a:xfrm>
            <a:off x="758825" y="244475"/>
            <a:ext cx="8385175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Europe after World War I</a:t>
            </a:r>
          </a:p>
        </p:txBody>
      </p:sp>
      <p:pic>
        <p:nvPicPr>
          <p:cNvPr id="20482" name="Content Placeholder 3" descr="Europe1922.jpg"/>
          <p:cNvPicPr>
            <a:picLocks noGrp="1" noChangeAspect="1"/>
          </p:cNvPicPr>
          <p:nvPr>
            <p:ph idx="4294967295"/>
          </p:nvPr>
        </p:nvPicPr>
        <p:blipFill>
          <a:blip r:embed="rId2">
            <a:lum contrast="-10000"/>
          </a:blip>
          <a:srcRect/>
          <a:stretch>
            <a:fillRect/>
          </a:stretch>
        </p:blipFill>
        <p:spPr>
          <a:xfrm>
            <a:off x="990600" y="1676400"/>
            <a:ext cx="6389687" cy="4906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TC103457515[[fn=View]]</Template>
  <TotalTime>3222</TotalTime>
  <Words>277</Words>
  <Application>Microsoft Office PowerPoint</Application>
  <PresentationFormat>On-screen Show (4:3)</PresentationFormat>
  <Paragraphs>27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Schoolbook</vt:lpstr>
      <vt:lpstr>Wingdings</vt:lpstr>
      <vt:lpstr>Wingdings 2</vt:lpstr>
      <vt:lpstr>View</vt:lpstr>
      <vt:lpstr>COS Standard 4</vt:lpstr>
      <vt:lpstr>Explaining controversies over the Treaty of Versailles of 1919, Woodrow Wilson’s Fourteen Points and the League of Nations</vt:lpstr>
      <vt:lpstr>Fourteen Points</vt:lpstr>
      <vt:lpstr>Fourteen Points</vt:lpstr>
      <vt:lpstr>Treaty of Versailles 1919</vt:lpstr>
      <vt:lpstr>Problems with Peace</vt:lpstr>
      <vt:lpstr>Problems with Peace continued</vt:lpstr>
      <vt:lpstr>Europe 1914</vt:lpstr>
      <vt:lpstr>Europe after World War I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Standard 4</dc:title>
  <dc:creator>stephanie</dc:creator>
  <cp:lastModifiedBy>Register,Taylor</cp:lastModifiedBy>
  <cp:revision>15</cp:revision>
  <dcterms:created xsi:type="dcterms:W3CDTF">2010-10-22T03:51:08Z</dcterms:created>
  <dcterms:modified xsi:type="dcterms:W3CDTF">2017-12-07T13:46:28Z</dcterms:modified>
</cp:coreProperties>
</file>