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43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57224" y="4000504"/>
            <a:ext cx="7772400" cy="903534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R="9144" algn="l">
              <a:defRPr sz="3600" b="1" cap="none" spc="0" baseline="0">
                <a:ln/>
                <a:solidFill>
                  <a:schemeClr val="tx2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857224" y="5143512"/>
            <a:ext cx="7772400" cy="651504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ja-JP" smtClean="0"/>
              <a:t>Click to edit Master subtitle style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429652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Rectangle 17"/>
          <p:cNvSpPr/>
          <p:nvPr/>
        </p:nvSpPr>
        <p:spPr>
          <a:xfrm>
            <a:off x="7286644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Rectangle 18"/>
          <p:cNvSpPr/>
          <p:nvPr/>
        </p:nvSpPr>
        <p:spPr>
          <a:xfrm>
            <a:off x="7286644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Rectangle 19"/>
          <p:cNvSpPr/>
          <p:nvPr/>
        </p:nvSpPr>
        <p:spPr>
          <a:xfrm>
            <a:off x="7572396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Rectangle 20"/>
          <p:cNvSpPr/>
          <p:nvPr/>
        </p:nvSpPr>
        <p:spPr>
          <a:xfrm>
            <a:off x="7572396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Rectangle 21"/>
          <p:cNvSpPr/>
          <p:nvPr/>
        </p:nvSpPr>
        <p:spPr>
          <a:xfrm>
            <a:off x="7858148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Rectangle 22"/>
          <p:cNvSpPr/>
          <p:nvPr/>
        </p:nvSpPr>
        <p:spPr>
          <a:xfrm>
            <a:off x="7858148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Rectangle 23"/>
          <p:cNvSpPr/>
          <p:nvPr/>
        </p:nvSpPr>
        <p:spPr>
          <a:xfrm>
            <a:off x="8429652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Rectangle 24"/>
          <p:cNvSpPr/>
          <p:nvPr/>
        </p:nvSpPr>
        <p:spPr>
          <a:xfrm>
            <a:off x="8143900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Rectangle 25"/>
          <p:cNvSpPr/>
          <p:nvPr/>
        </p:nvSpPr>
        <p:spPr>
          <a:xfrm>
            <a:off x="8143900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Rectangle 26"/>
          <p:cNvSpPr/>
          <p:nvPr/>
        </p:nvSpPr>
        <p:spPr>
          <a:xfrm>
            <a:off x="7572396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Rectangle 29"/>
          <p:cNvSpPr/>
          <p:nvPr/>
        </p:nvSpPr>
        <p:spPr>
          <a:xfrm>
            <a:off x="7858148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Rectangle 30"/>
          <p:cNvSpPr/>
          <p:nvPr/>
        </p:nvSpPr>
        <p:spPr>
          <a:xfrm>
            <a:off x="8429652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Rectangle 32"/>
          <p:cNvSpPr/>
          <p:nvPr/>
        </p:nvSpPr>
        <p:spPr>
          <a:xfrm>
            <a:off x="8143900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Rectangle 36"/>
          <p:cNvSpPr/>
          <p:nvPr/>
        </p:nvSpPr>
        <p:spPr>
          <a:xfrm>
            <a:off x="7286644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4214818"/>
            <a:ext cx="5718048" cy="977486"/>
          </a:xfrm>
        </p:spPr>
        <p:txBody>
          <a:bodyPr lIns="82296" tIns="45720" bIns="0" anchor="t"/>
          <a:lstStyle>
            <a:lvl1pPr marL="374904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366404"/>
            <a:ext cx="8156448" cy="777240"/>
          </a:xfrm>
        </p:spPr>
        <p:txBody>
          <a:bodyPr tIns="64008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>
              <a:buNone/>
              <a:defRPr sz="3800" b="1" cap="none" spc="0" baseline="0">
                <a:ln/>
                <a:solidFill>
                  <a:schemeClr val="tx2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714348" y="5277543"/>
            <a:ext cx="750099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2528878" cy="1162050"/>
          </a:xfrm>
        </p:spPr>
        <p:txBody>
          <a:bodyPr anchor="ctr"/>
          <a:lstStyle>
            <a:lvl1pPr algn="l">
              <a:buNone/>
              <a:defRPr sz="2000" b="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28878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285728"/>
            <a:ext cx="5486400" cy="57213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914400" y="4941829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357166"/>
            <a:ext cx="6858048" cy="4286280"/>
          </a:xfrm>
          <a:noFill/>
          <a:ln w="12700">
            <a:noFill/>
          </a:ln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lang="en-US" altLang="ja-JP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914400" y="5643578"/>
            <a:ext cx="6858000" cy="428628"/>
          </a:xfrm>
        </p:spPr>
        <p:txBody>
          <a:bodyPr>
            <a:normAutofit/>
          </a:bodyPr>
          <a:lstStyle>
            <a:lvl1pPr marL="27432" indent="0">
              <a:spcBef>
                <a:spcPts val="0"/>
              </a:spcBef>
              <a:buNone/>
              <a:defRPr sz="11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-1"/>
            <a:ext cx="214282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571612"/>
            <a:ext cx="7772400" cy="4783948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21461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100">
                <a:solidFill>
                  <a:schemeClr val="tx2"/>
                </a:solidFill>
              </a:defRPr>
            </a:lvl1pPr>
            <a:extLst/>
          </a:lstStyle>
          <a:p>
            <a:fld id="{BC71E4D2-EAF9-4DD4-BED0-AA99BCC6EF85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21461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21461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902E6B83-CEDF-4778-A229-C417E1458108}" type="slidenum">
              <a:rPr lang="en-US" smtClean="0"/>
              <a:t>‹#›</a:t>
            </a:fld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-3293075" y="3429000"/>
            <a:ext cx="6858000" cy="1588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-3243408" y="3428230"/>
            <a:ext cx="6858000" cy="1588"/>
          </a:xfrm>
          <a:prstGeom prst="line">
            <a:avLst/>
          </a:prstGeom>
          <a:ln w="12700">
            <a:solidFill>
              <a:schemeClr val="bg2">
                <a:lumMod val="75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-3185349" y="3428230"/>
            <a:ext cx="6858000" cy="1588"/>
          </a:xfrm>
          <a:prstGeom prst="line">
            <a:avLst/>
          </a:prstGeom>
          <a:ln w="3175">
            <a:solidFill>
              <a:schemeClr val="tx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5699724" y="3428182"/>
            <a:ext cx="6858000" cy="1588"/>
          </a:xfrm>
          <a:prstGeom prst="line">
            <a:avLst/>
          </a:prstGeom>
          <a:ln w="28575">
            <a:solidFill>
              <a:schemeClr val="tx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b="1" kern="1200" cap="none" spc="0" baseline="0">
          <a:ln/>
          <a:gradFill>
            <a:gsLst>
              <a:gs pos="0">
                <a:schemeClr val="tx2">
                  <a:lumMod val="90000"/>
                </a:schemeClr>
              </a:gs>
              <a:gs pos="50000">
                <a:schemeClr val="tx2">
                  <a:lumMod val="50000"/>
                </a:schemeClr>
              </a:gs>
              <a:gs pos="100000">
                <a:schemeClr val="tx2">
                  <a:lumMod val="25000"/>
                </a:schemeClr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accent2">
            <a:lumMod val="75000"/>
          </a:schemeClr>
        </a:buClr>
        <a:buSzPct val="85000"/>
        <a:buFont typeface="Wingdings 2" pitchFamily="18" charset="2"/>
        <a:buChar char="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" pitchFamily="2" charset="2"/>
        <a:buChar char="l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>
            <a:lumMod val="40000"/>
            <a:lumOff val="60000"/>
          </a:schemeClr>
        </a:buClr>
        <a:buSzPct val="65000"/>
        <a:buFont typeface="Wingdings 2" pitchFamily="18" charset="2"/>
        <a:buChar char="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2">
            <a:lumMod val="20000"/>
            <a:lumOff val="80000"/>
          </a:schemeClr>
        </a:buClr>
        <a:buSzPct val="100000"/>
        <a:buFont typeface="Aria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2">
            <a:lumMod val="75000"/>
          </a:schemeClr>
        </a:buClr>
        <a:buSzPct val="50000"/>
        <a:buFont typeface="Wingdings" pitchFamily="2" charset="2"/>
        <a:buChar char="n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COS Standard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Explain the US changing role in the early 20</a:t>
            </a:r>
            <a:r>
              <a:rPr lang="en-US" baseline="30000" dirty="0" smtClean="0"/>
              <a:t>th</a:t>
            </a:r>
            <a:r>
              <a:rPr lang="en-US" dirty="0" smtClean="0"/>
              <a:t> century as a world power.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2209800"/>
          </a:xfrm>
        </p:spPr>
        <p:txBody>
          <a:bodyPr/>
          <a:lstStyle/>
          <a:p>
            <a:r>
              <a:rPr lang="en-US" dirty="0" smtClean="0"/>
              <a:t>Analyzing the involvement of the US in the Hawaiian Islands for economic and imperialists reasons.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17-1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 with 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488656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America was looking for other countries to trade with when they expanded across the Pacific Ocean.</a:t>
            </a:r>
          </a:p>
          <a:p>
            <a:r>
              <a:rPr lang="en-US" dirty="0" smtClean="0"/>
              <a:t>Trade with Japan or China</a:t>
            </a:r>
          </a:p>
          <a:p>
            <a:r>
              <a:rPr lang="en-US" dirty="0" smtClean="0"/>
              <a:t>Japan did not want to trade with the US</a:t>
            </a:r>
          </a:p>
          <a:p>
            <a:r>
              <a:rPr lang="en-US" dirty="0" smtClean="0"/>
              <a:t>Franklin Pierce sent </a:t>
            </a:r>
            <a:r>
              <a:rPr lang="en-US" dirty="0" smtClean="0"/>
              <a:t>Commodore Matthew </a:t>
            </a:r>
            <a:r>
              <a:rPr lang="en-US" dirty="0" smtClean="0"/>
              <a:t>Perry to negotiate a treaty with Japan.</a:t>
            </a:r>
          </a:p>
          <a:p>
            <a:r>
              <a:rPr lang="en-US" dirty="0" smtClean="0"/>
              <a:t>The Japanese were so impressed by American technology and power that they signed a treaty with America.</a:t>
            </a:r>
            <a:endParaRPr lang="en-US" dirty="0"/>
          </a:p>
        </p:txBody>
      </p:sp>
      <p:pic>
        <p:nvPicPr>
          <p:cNvPr id="5" name="Picture 4" descr="matthewper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1507744"/>
            <a:ext cx="3457460" cy="3826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Treaty of Kanagawa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3498056" cy="4630299"/>
          </a:xfrm>
        </p:spPr>
        <p:txBody>
          <a:bodyPr>
            <a:normAutofit/>
          </a:bodyPr>
          <a:lstStyle/>
          <a:p>
            <a:r>
              <a:rPr lang="en-US" dirty="0" smtClean="0"/>
              <a:t>Treaty of Kanagawa- March 31, 1854. Opens the ports of </a:t>
            </a:r>
            <a:r>
              <a:rPr lang="en-US" dirty="0" err="1" smtClean="0"/>
              <a:t>Shimoda</a:t>
            </a:r>
            <a:r>
              <a:rPr lang="en-US" dirty="0" smtClean="0"/>
              <a:t> and Hakodate to American trade</a:t>
            </a:r>
          </a:p>
          <a:p>
            <a:r>
              <a:rPr lang="en-US" dirty="0" smtClean="0"/>
              <a:t>Eventually</a:t>
            </a:r>
            <a:r>
              <a:rPr lang="en-US" dirty="0" smtClean="0"/>
              <a:t>, Japan had a powerful navy built its own empire in Asia.</a:t>
            </a:r>
          </a:p>
        </p:txBody>
      </p:sp>
      <p:pic>
        <p:nvPicPr>
          <p:cNvPr id="5" name="Picture 4" descr="JapanM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1371600"/>
            <a:ext cx="4402057" cy="494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Hawaii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 1872, there was a recession in </a:t>
            </a:r>
            <a:r>
              <a:rPr lang="en-US" dirty="0" smtClean="0"/>
              <a:t>Hawaii due to the McKinley Tariff which raised import rates on foreign sugar.</a:t>
            </a:r>
          </a:p>
          <a:p>
            <a:r>
              <a:rPr lang="en-US" dirty="0" smtClean="0"/>
              <a:t>US. Knew if they annexed Hawaii, the tariff problem would disappear. 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next time taxes were due for Hawaii, US asked for a naval base in exchange for no taxes.</a:t>
            </a:r>
          </a:p>
          <a:p>
            <a:pPr lvl="1"/>
            <a:r>
              <a:rPr lang="en-US" dirty="0" smtClean="0"/>
              <a:t>Pearl Harbor</a:t>
            </a:r>
          </a:p>
          <a:p>
            <a:r>
              <a:rPr lang="en-US" dirty="0" smtClean="0"/>
              <a:t>Huge boom in sugar</a:t>
            </a:r>
          </a:p>
        </p:txBody>
      </p:sp>
      <p:pic>
        <p:nvPicPr>
          <p:cNvPr id="5" name="Picture 4" descr="hawaii.gif"/>
          <p:cNvPicPr>
            <a:picLocks noChangeAspect="1"/>
          </p:cNvPicPr>
          <p:nvPr/>
        </p:nvPicPr>
        <p:blipFill>
          <a:blip r:embed="rId2" cstate="print"/>
          <a:srcRect b="17131"/>
          <a:stretch>
            <a:fillRect/>
          </a:stretch>
        </p:blipFill>
        <p:spPr>
          <a:xfrm>
            <a:off x="4648200" y="381000"/>
            <a:ext cx="4241698" cy="2971800"/>
          </a:xfrm>
          <a:prstGeom prst="rect">
            <a:avLst/>
          </a:prstGeom>
        </p:spPr>
      </p:pic>
      <p:pic>
        <p:nvPicPr>
          <p:cNvPr id="7" name="Picture 6" descr="sug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3733800"/>
            <a:ext cx="2831757" cy="279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Hawaii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295400"/>
            <a:ext cx="4260056" cy="51815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McKinley Tariff of 1890 gave subsidies to sugar producers in the US, which causes the sale of sugar to decline.</a:t>
            </a:r>
          </a:p>
          <a:p>
            <a:r>
              <a:rPr lang="en-US" dirty="0" smtClean="0"/>
              <a:t>Hawaiian economy will decline.</a:t>
            </a:r>
          </a:p>
          <a:p>
            <a:r>
              <a:rPr lang="en-US" dirty="0" smtClean="0"/>
              <a:t>Queen Liliuokalani becomes queen of Hawaii in 1891.</a:t>
            </a:r>
          </a:p>
          <a:p>
            <a:pPr lvl="1"/>
            <a:r>
              <a:rPr lang="en-US" dirty="0" smtClean="0"/>
              <a:t>Unhappy with American influence</a:t>
            </a:r>
          </a:p>
          <a:p>
            <a:r>
              <a:rPr lang="en-US" dirty="0" smtClean="0"/>
              <a:t>US and Hawaiian planters force queen to give up her position.</a:t>
            </a:r>
            <a:endParaRPr lang="en-US" dirty="0"/>
          </a:p>
        </p:txBody>
      </p:sp>
      <p:pic>
        <p:nvPicPr>
          <p:cNvPr id="6" name="Picture 5" descr="liliuokalan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1905000"/>
            <a:ext cx="3689688" cy="364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Hawaii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Queen Liliuokalani unsuccessfully tried to impose a new constitution on the Hawaiian people.  </a:t>
            </a:r>
          </a:p>
          <a:p>
            <a:r>
              <a:rPr lang="en-US" dirty="0" smtClean="0"/>
              <a:t>The treaty tried to reassert her power as the ruler of Hawaii.</a:t>
            </a:r>
          </a:p>
          <a:p>
            <a:r>
              <a:rPr lang="en-US" dirty="0" smtClean="0"/>
              <a:t>The planters sided with the US and set up a temporary government.</a:t>
            </a:r>
          </a:p>
          <a:p>
            <a:r>
              <a:rPr lang="en-US" dirty="0" smtClean="0"/>
              <a:t>In addition, they asked for the US to annex the islands.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461455"/>
      </a:dk2>
      <a:lt2>
        <a:srgbClr val="FFFFD2"/>
      </a:lt2>
      <a:accent1>
        <a:srgbClr val="B94B2D"/>
      </a:accent1>
      <a:accent2>
        <a:srgbClr val="B95F91"/>
      </a:accent2>
      <a:accent3>
        <a:srgbClr val="C8AF3C"/>
      </a:accent3>
      <a:accent4>
        <a:srgbClr val="78AA64"/>
      </a:accent4>
      <a:accent5>
        <a:srgbClr val="8264AA"/>
      </a:accent5>
      <a:accent6>
        <a:srgbClr val="D29B46"/>
      </a:accent6>
      <a:hlink>
        <a:srgbClr val="0000FF"/>
      </a:hlink>
      <a:folHlink>
        <a:srgbClr val="800080"/>
      </a:folHlink>
    </a:clrScheme>
    <a:fontScheme name="Twilight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0" t="100000" r="50000" b="10000"/>
          </a:path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0000"/>
                <a:satMod val="200000"/>
              </a:schemeClr>
            </a:duotone>
          </a:blip>
          <a:tile tx="0" ty="0" sx="120000" sy="12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</Template>
  <TotalTime>399</TotalTime>
  <Words>310</Words>
  <Application>Microsoft Office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Consolas</vt:lpstr>
      <vt:lpstr>Corbel</vt:lpstr>
      <vt:lpstr>HGｺﾞｼｯｸM</vt:lpstr>
      <vt:lpstr>HG丸ｺﾞｼｯｸM-PRO</vt:lpstr>
      <vt:lpstr>Wingdings</vt:lpstr>
      <vt:lpstr>Wingdings 2</vt:lpstr>
      <vt:lpstr>Twilight</vt:lpstr>
      <vt:lpstr>COS Standard 3</vt:lpstr>
      <vt:lpstr>Analyzing the involvement of the US in the Hawaiian Islands for economic and imperialists reasons.  </vt:lpstr>
      <vt:lpstr>Trade with Asia</vt:lpstr>
      <vt:lpstr>Treaty of Kanagawa</vt:lpstr>
      <vt:lpstr>Hawaii</vt:lpstr>
      <vt:lpstr>Hawaii continued</vt:lpstr>
      <vt:lpstr>Hawaii continued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 Standard 3</dc:title>
  <dc:creator>stephanie</dc:creator>
  <cp:lastModifiedBy>Register,Taylor</cp:lastModifiedBy>
  <cp:revision>10</cp:revision>
  <dcterms:created xsi:type="dcterms:W3CDTF">2010-09-28T10:22:35Z</dcterms:created>
  <dcterms:modified xsi:type="dcterms:W3CDTF">2017-10-19T14:01:09Z</dcterms:modified>
</cp:coreProperties>
</file>