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437"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F33A3B5F-C7B2-496D-AA05-B638FED9C05E}" type="slidenum">
              <a:rPr lang="en-US" smtClean="0"/>
              <a:pPr/>
              <a:t>‹#›</a:t>
            </a:fld>
            <a:endParaRPr lang="en-US"/>
          </a:p>
        </p:txBody>
      </p:sp>
      <p:sp>
        <p:nvSpPr>
          <p:cNvPr id="8" name="Title 7"/>
          <p:cNvSpPr>
            <a:spLocks noGrp="1"/>
          </p:cNvSpPr>
          <p:nvPr>
            <p:ph type="ctrTitle"/>
          </p:nvPr>
        </p:nvSpPr>
        <p:spPr>
          <a:xfrm>
            <a:off x="857224" y="4000504"/>
            <a:ext cx="7772400" cy="903534"/>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R="9144" algn="l">
              <a:defRPr sz="3600" b="1" cap="none" spc="0" baseline="0">
                <a:ln/>
                <a:solidFill>
                  <a:schemeClr val="tx2">
                    <a:lumMod val="75000"/>
                  </a:schemeClr>
                </a:solidFill>
                <a:effectLst/>
              </a:defRPr>
            </a:lvl1pPr>
            <a:extLst/>
          </a:lstStyle>
          <a:p>
            <a:r>
              <a:rPr lang="en-US" altLang="ja-JP" smtClean="0"/>
              <a:t>Click to edit Master title style</a:t>
            </a:r>
            <a:endParaRPr lang="en-US" dirty="0"/>
          </a:p>
        </p:txBody>
      </p:sp>
      <p:sp>
        <p:nvSpPr>
          <p:cNvPr id="9" name="Subtitle 8"/>
          <p:cNvSpPr>
            <a:spLocks noGrp="1"/>
          </p:cNvSpPr>
          <p:nvPr>
            <p:ph type="subTitle" idx="1"/>
          </p:nvPr>
        </p:nvSpPr>
        <p:spPr>
          <a:xfrm>
            <a:off x="857224" y="5143512"/>
            <a:ext cx="7772400" cy="651504"/>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ltLang="ja-JP" smtClean="0"/>
              <a:t>Click to edit Master subtitle style</a:t>
            </a:r>
            <a:endParaRPr lang="en-US" dirty="0"/>
          </a:p>
        </p:txBody>
      </p:sp>
      <p:sp>
        <p:nvSpPr>
          <p:cNvPr id="16" name="Rectangle 15"/>
          <p:cNvSpPr/>
          <p:nvPr/>
        </p:nvSpPr>
        <p:spPr>
          <a:xfrm>
            <a:off x="8429652"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Rectangle 17"/>
          <p:cNvSpPr/>
          <p:nvPr/>
        </p:nvSpPr>
        <p:spPr>
          <a:xfrm>
            <a:off x="7286644"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Rectangle 18"/>
          <p:cNvSpPr/>
          <p:nvPr/>
        </p:nvSpPr>
        <p:spPr>
          <a:xfrm>
            <a:off x="7286644"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Rectangle 19"/>
          <p:cNvSpPr/>
          <p:nvPr/>
        </p:nvSpPr>
        <p:spPr>
          <a:xfrm>
            <a:off x="7572396"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Rectangle 20"/>
          <p:cNvSpPr/>
          <p:nvPr/>
        </p:nvSpPr>
        <p:spPr>
          <a:xfrm>
            <a:off x="7572396"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Rectangle 21"/>
          <p:cNvSpPr/>
          <p:nvPr/>
        </p:nvSpPr>
        <p:spPr>
          <a:xfrm>
            <a:off x="7858148"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Rectangle 22"/>
          <p:cNvSpPr/>
          <p:nvPr/>
        </p:nvSpPr>
        <p:spPr>
          <a:xfrm>
            <a:off x="7858148"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Rectangle 23"/>
          <p:cNvSpPr/>
          <p:nvPr/>
        </p:nvSpPr>
        <p:spPr>
          <a:xfrm>
            <a:off x="8429652"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Rectangle 24"/>
          <p:cNvSpPr/>
          <p:nvPr/>
        </p:nvSpPr>
        <p:spPr>
          <a:xfrm>
            <a:off x="8143900"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Rectangle 25"/>
          <p:cNvSpPr/>
          <p:nvPr/>
        </p:nvSpPr>
        <p:spPr>
          <a:xfrm>
            <a:off x="8143900"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Rectangle 26"/>
          <p:cNvSpPr/>
          <p:nvPr/>
        </p:nvSpPr>
        <p:spPr>
          <a:xfrm>
            <a:off x="7572396"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Rectangle 29"/>
          <p:cNvSpPr/>
          <p:nvPr/>
        </p:nvSpPr>
        <p:spPr>
          <a:xfrm>
            <a:off x="7858148"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Rectangle 30"/>
          <p:cNvSpPr/>
          <p:nvPr/>
        </p:nvSpPr>
        <p:spPr>
          <a:xfrm>
            <a:off x="8429652"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Rectangle 32"/>
          <p:cNvSpPr/>
          <p:nvPr/>
        </p:nvSpPr>
        <p:spPr>
          <a:xfrm>
            <a:off x="8143900"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Rectangle 36"/>
          <p:cNvSpPr/>
          <p:nvPr/>
        </p:nvSpPr>
        <p:spPr>
          <a:xfrm>
            <a:off x="7286644"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06902" y="4214818"/>
            <a:ext cx="5718048" cy="977486"/>
          </a:xfrm>
        </p:spPr>
        <p:txBody>
          <a:bodyPr lIns="82296" tIns="45720" bIns="0" anchor="t"/>
          <a:lstStyle>
            <a:lvl1pPr marL="374904">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ltLang="ja-JP" smtClean="0"/>
              <a:t>Click to edit Master text styles</a:t>
            </a:r>
          </a:p>
        </p:txBody>
      </p:sp>
      <p:sp>
        <p:nvSpPr>
          <p:cNvPr id="4" name="Date Placeholder 3"/>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3A3B5F-C7B2-496D-AA05-B638FED9C05E}" type="slidenum">
              <a:rPr lang="en-US" smtClean="0"/>
              <a:pPr/>
              <a:t>‹#›</a:t>
            </a:fld>
            <a:endParaRPr lang="en-US"/>
          </a:p>
        </p:txBody>
      </p:sp>
      <p:sp>
        <p:nvSpPr>
          <p:cNvPr id="2" name="Title 1"/>
          <p:cNvSpPr>
            <a:spLocks noGrp="1"/>
          </p:cNvSpPr>
          <p:nvPr>
            <p:ph type="title"/>
          </p:nvPr>
        </p:nvSpPr>
        <p:spPr>
          <a:xfrm>
            <a:off x="706902" y="5366404"/>
            <a:ext cx="8156448" cy="777240"/>
          </a:xfrm>
        </p:spPr>
        <p:txBody>
          <a:bodyPr tIns="64008">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a:buNone/>
              <a:defRPr sz="3800" b="1" cap="none" spc="0" baseline="0">
                <a:ln/>
                <a:solidFill>
                  <a:schemeClr val="tx2">
                    <a:lumMod val="75000"/>
                  </a:schemeClr>
                </a:solidFill>
                <a:effectLst/>
              </a:defRPr>
            </a:lvl1pPr>
            <a:extLst/>
          </a:lstStyle>
          <a:p>
            <a:r>
              <a:rPr lang="en-US" altLang="ja-JP" smtClean="0"/>
              <a:t>Click to edit Master title style</a:t>
            </a:r>
            <a:endParaRPr lang="en-US" dirty="0"/>
          </a:p>
        </p:txBody>
      </p:sp>
      <p:cxnSp>
        <p:nvCxnSpPr>
          <p:cNvPr id="29" name="Straight Connector 28"/>
          <p:cNvCxnSpPr/>
          <p:nvPr/>
        </p:nvCxnSpPr>
        <p:spPr>
          <a:xfrm>
            <a:off x="714348" y="5277543"/>
            <a:ext cx="7500990" cy="15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altLang="ja-JP"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4"/>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4" y="512064"/>
            <a:ext cx="7772400" cy="914400"/>
          </a:xfrm>
        </p:spPr>
        <p:txBody>
          <a:bodyPr anchor="t"/>
          <a:lstStyle>
            <a:lvl1pPr>
              <a:defRPr sz="4000"/>
            </a:lvl1pPr>
            <a:extLst/>
          </a:lstStyle>
          <a:p>
            <a:r>
              <a:rPr lang="en-US" altLang="ja-JP"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6"/>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ltLang="ja-JP" smtClean="0"/>
              <a:t>Click to edit Master title style</a:t>
            </a:r>
            <a:endParaRPr lang="en-US" dirty="0"/>
          </a:p>
        </p:txBody>
      </p:sp>
      <p:sp>
        <p:nvSpPr>
          <p:cNvPr id="3" name="Date Placeholder 2"/>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2528878" cy="1162050"/>
          </a:xfrm>
        </p:spPr>
        <p:txBody>
          <a:bodyPr anchor="ctr"/>
          <a:lstStyle>
            <a:lvl1pPr algn="l">
              <a:buNone/>
              <a:defRPr sz="2000" b="0"/>
            </a:lvl1pPr>
            <a:extLst/>
          </a:lstStyle>
          <a:p>
            <a:r>
              <a:rPr lang="en-US" altLang="ja-JP" smtClean="0"/>
              <a:t>Click to edit Master title style</a:t>
            </a:r>
            <a:endParaRPr lang="en-US" dirty="0"/>
          </a:p>
        </p:txBody>
      </p:sp>
      <p:sp>
        <p:nvSpPr>
          <p:cNvPr id="3" name="Text Placeholder 2"/>
          <p:cNvSpPr>
            <a:spLocks noGrp="1"/>
          </p:cNvSpPr>
          <p:nvPr>
            <p:ph type="body" idx="2"/>
          </p:nvPr>
        </p:nvSpPr>
        <p:spPr>
          <a:xfrm>
            <a:off x="685800" y="1435100"/>
            <a:ext cx="2528878"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ltLang="ja-JP" smtClean="0"/>
              <a:t>Click to edit Master text styles</a:t>
            </a:r>
          </a:p>
        </p:txBody>
      </p:sp>
      <p:sp>
        <p:nvSpPr>
          <p:cNvPr id="4" name="Content Placeholder 3"/>
          <p:cNvSpPr>
            <a:spLocks noGrp="1"/>
          </p:cNvSpPr>
          <p:nvPr>
            <p:ph sz="half" idx="1"/>
          </p:nvPr>
        </p:nvSpPr>
        <p:spPr>
          <a:xfrm>
            <a:off x="3429000" y="285728"/>
            <a:ext cx="5486400" cy="5721372"/>
          </a:xfrm>
        </p:spPr>
        <p:txBody>
          <a:bodyPr/>
          <a:lstStyle>
            <a:lvl1pPr>
              <a:defRPr sz="3200"/>
            </a:lvl1pPr>
            <a:lvl2pPr>
              <a:defRPr sz="2800"/>
            </a:lvl2pPr>
            <a:lvl3pPr>
              <a:defRPr sz="2400"/>
            </a:lvl3pPr>
            <a:lvl4pPr>
              <a:defRPr sz="2000"/>
            </a:lvl4pPr>
            <a:lvl5pPr>
              <a:defRPr sz="20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4"/>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914400" y="4941829"/>
            <a:ext cx="6858000" cy="701749"/>
          </a:xfrm>
        </p:spPr>
        <p:txBody>
          <a:bodyPr anchor="b"/>
          <a:lstStyle>
            <a:lvl1pPr algn="l">
              <a:buNone/>
              <a:defRPr sz="2100" b="0"/>
            </a:lvl1pPr>
            <a:extLst/>
          </a:lstStyle>
          <a:p>
            <a:r>
              <a:rPr lang="en-US" altLang="ja-JP" smtClean="0"/>
              <a:t>Click to edit Master title style</a:t>
            </a:r>
            <a:endParaRPr lang="en-US" dirty="0"/>
          </a:p>
        </p:txBody>
      </p:sp>
      <p:sp>
        <p:nvSpPr>
          <p:cNvPr id="3" name="Picture Placeholder 2"/>
          <p:cNvSpPr>
            <a:spLocks noGrp="1"/>
          </p:cNvSpPr>
          <p:nvPr>
            <p:ph type="pic" idx="1"/>
          </p:nvPr>
        </p:nvSpPr>
        <p:spPr>
          <a:xfrm>
            <a:off x="914400" y="357166"/>
            <a:ext cx="6858048" cy="4286280"/>
          </a:xfrm>
          <a:noFill/>
          <a:ln w="12700">
            <a:noFill/>
          </a:ln>
        </p:spPr>
        <p:txBody>
          <a:bodyPr/>
          <a:lstStyle>
            <a:lvl1pPr marL="0" indent="0">
              <a:buNone/>
              <a:defRPr sz="3200"/>
            </a:lvl1pPr>
            <a:extLst/>
          </a:lstStyle>
          <a:p>
            <a:r>
              <a:rPr lang="en-US" altLang="ja-JP" smtClean="0"/>
              <a:t>Click icon to add picture</a:t>
            </a:r>
            <a:endParaRPr lang="en-US" dirty="0"/>
          </a:p>
        </p:txBody>
      </p:sp>
      <p:sp>
        <p:nvSpPr>
          <p:cNvPr id="4" name="Text Placeholder 3"/>
          <p:cNvSpPr>
            <a:spLocks noGrp="1"/>
          </p:cNvSpPr>
          <p:nvPr>
            <p:ph type="body" sz="half" idx="2"/>
          </p:nvPr>
        </p:nvSpPr>
        <p:spPr bwMode="white">
          <a:xfrm>
            <a:off x="914400" y="5643578"/>
            <a:ext cx="6858000" cy="428628"/>
          </a:xfrm>
        </p:spPr>
        <p:txBody>
          <a:bodyPr>
            <a:normAutofit/>
          </a:bodyPr>
          <a:lstStyle>
            <a:lvl1pPr marL="27432" indent="0">
              <a:spcBef>
                <a:spcPts val="0"/>
              </a:spcBef>
              <a:buNone/>
              <a:defRPr sz="1100">
                <a:solidFill>
                  <a:srgbClr val="FFFFFF"/>
                </a:solidFill>
              </a:defRPr>
            </a:lvl1pPr>
            <a:lvl2pPr>
              <a:defRPr sz="1200"/>
            </a:lvl2pPr>
            <a:lvl3pPr>
              <a:defRPr sz="1000"/>
            </a:lvl3pPr>
            <a:lvl4pPr>
              <a:defRPr sz="900"/>
            </a:lvl4pPr>
            <a:lvl5pPr>
              <a:defRPr sz="900"/>
            </a:lvl5pPr>
            <a:extLst/>
          </a:lstStyle>
          <a:p>
            <a:pPr lvl="0"/>
            <a:r>
              <a:rPr lang="en-US" altLang="ja-JP" smtClean="0"/>
              <a:t>Click to edit Master text styles</a:t>
            </a:r>
          </a:p>
        </p:txBody>
      </p:sp>
      <p:sp>
        <p:nvSpPr>
          <p:cNvPr id="10" name="Date Placeholder 9"/>
          <p:cNvSpPr>
            <a:spLocks noGrp="1"/>
          </p:cNvSpPr>
          <p:nvPr>
            <p:ph type="dt" sz="half" idx="10"/>
          </p:nvPr>
        </p:nvSpPr>
        <p:spPr/>
        <p:txBody>
          <a:bodyPr/>
          <a:lstStyle/>
          <a:p>
            <a:fld id="{F7FB44FC-5D0D-463C-96C9-F44C01A8E133}" type="datetimeFigureOut">
              <a:rPr lang="en-US" smtClean="0"/>
              <a:pPr/>
              <a:t>10/11/2017</a:t>
            </a:fld>
            <a:endParaRPr lang="en-US"/>
          </a:p>
        </p:txBody>
      </p:sp>
      <p:sp>
        <p:nvSpPr>
          <p:cNvPr id="11" name="Slide Number Placeholder 10"/>
          <p:cNvSpPr>
            <a:spLocks noGrp="1"/>
          </p:cNvSpPr>
          <p:nvPr>
            <p:ph type="sldNum" sz="quarter" idx="11"/>
          </p:nvPr>
        </p:nvSpPr>
        <p:spPr/>
        <p:txBody>
          <a:bodyPr/>
          <a:lstStyle/>
          <a:p>
            <a:fld id="{F33A3B5F-C7B2-496D-AA05-B638FED9C05E}" type="slidenum">
              <a:rPr lang="en-US" smtClean="0"/>
              <a:pP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F7FB44FC-5D0D-463C-96C9-F44C01A8E133}" type="datetimeFigureOut">
              <a:rPr lang="en-US" smtClean="0"/>
              <a:pPr/>
              <a:t>10/11/2017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3A3B5F-C7B2-496D-AA05-B638FED9C0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1"/>
            <a:ext cx="214282"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extLst/>
          </a:lstStyle>
          <a:p>
            <a:r>
              <a:rPr lang="en-US" altLang="ja-JP" smtClean="0"/>
              <a:t>Click to edit Master title style</a:t>
            </a:r>
            <a:endParaRPr lang="en-US" dirty="0"/>
          </a:p>
        </p:txBody>
      </p:sp>
      <p:sp>
        <p:nvSpPr>
          <p:cNvPr id="13" name="Text Placeholder 12"/>
          <p:cNvSpPr>
            <a:spLocks noGrp="1"/>
          </p:cNvSpPr>
          <p:nvPr>
            <p:ph type="body" idx="1"/>
          </p:nvPr>
        </p:nvSpPr>
        <p:spPr>
          <a:xfrm>
            <a:off x="914400" y="1571612"/>
            <a:ext cx="7772400" cy="4783948"/>
          </a:xfrm>
          <a:prstGeom prst="rect">
            <a:avLst/>
          </a:prstGeom>
        </p:spPr>
        <p:txBody>
          <a:bodyPr vert="horz">
            <a:normAutofit/>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14" name="Date Placeholder 13"/>
          <p:cNvSpPr>
            <a:spLocks noGrp="1"/>
          </p:cNvSpPr>
          <p:nvPr>
            <p:ph type="dt" sz="half" idx="2"/>
          </p:nvPr>
        </p:nvSpPr>
        <p:spPr>
          <a:xfrm>
            <a:off x="6477000" y="6421461"/>
            <a:ext cx="2133600" cy="365125"/>
          </a:xfrm>
          <a:prstGeom prst="rect">
            <a:avLst/>
          </a:prstGeom>
        </p:spPr>
        <p:txBody>
          <a:bodyPr vert="horz" anchor="b"/>
          <a:lstStyle>
            <a:lvl1pPr algn="l">
              <a:defRPr sz="1100">
                <a:solidFill>
                  <a:schemeClr val="tx2"/>
                </a:solidFill>
              </a:defRPr>
            </a:lvl1pPr>
            <a:extLst/>
          </a:lstStyle>
          <a:p>
            <a:fld id="{F7FB44FC-5D0D-463C-96C9-F44C01A8E133}" type="datetimeFigureOut">
              <a:rPr lang="en-US" smtClean="0"/>
              <a:pPr/>
              <a:t>10/11/2017</a:t>
            </a:fld>
            <a:endParaRPr lang="en-US"/>
          </a:p>
        </p:txBody>
      </p:sp>
      <p:sp>
        <p:nvSpPr>
          <p:cNvPr id="3" name="Footer Placeholder 2"/>
          <p:cNvSpPr>
            <a:spLocks noGrp="1"/>
          </p:cNvSpPr>
          <p:nvPr>
            <p:ph type="ftr" sz="quarter" idx="3"/>
          </p:nvPr>
        </p:nvSpPr>
        <p:spPr>
          <a:xfrm>
            <a:off x="914400" y="6421461"/>
            <a:ext cx="5562600" cy="365125"/>
          </a:xfrm>
          <a:prstGeom prst="rect">
            <a:avLst/>
          </a:prstGeom>
        </p:spPr>
        <p:txBody>
          <a:bodyPr vert="horz" anchor="b"/>
          <a:lstStyle>
            <a:lvl1pPr algn="r">
              <a:defRPr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21461"/>
            <a:ext cx="457200" cy="365125"/>
          </a:xfrm>
          <a:prstGeom prst="rect">
            <a:avLst/>
          </a:prstGeom>
        </p:spPr>
        <p:txBody>
          <a:bodyPr vert="horz" anchor="b"/>
          <a:lstStyle>
            <a:lvl1pPr algn="l">
              <a:defRPr sz="1200">
                <a:solidFill>
                  <a:schemeClr val="tx2"/>
                </a:solidFill>
              </a:defRPr>
            </a:lvl1pPr>
            <a:extLst/>
          </a:lstStyle>
          <a:p>
            <a:fld id="{F33A3B5F-C7B2-496D-AA05-B638FED9C05E}" type="slidenum">
              <a:rPr lang="en-US" smtClean="0"/>
              <a:pPr/>
              <a:t>‹#›</a:t>
            </a:fld>
            <a:endParaRPr lang="en-US"/>
          </a:p>
        </p:txBody>
      </p:sp>
      <p:cxnSp>
        <p:nvCxnSpPr>
          <p:cNvPr id="20" name="Straight Connector 19"/>
          <p:cNvCxnSpPr/>
          <p:nvPr/>
        </p:nvCxnSpPr>
        <p:spPr>
          <a:xfrm rot="5400000">
            <a:off x="-3293075" y="3429000"/>
            <a:ext cx="6858000" cy="158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43408" y="3428230"/>
            <a:ext cx="6858000" cy="1588"/>
          </a:xfrm>
          <a:prstGeom prst="line">
            <a:avLst/>
          </a:prstGeom>
          <a:ln w="12700">
            <a:solidFill>
              <a:schemeClr val="bg2">
                <a:lumMod val="75000"/>
                <a:alpha val="59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185349" y="3428230"/>
            <a:ext cx="6858000" cy="1588"/>
          </a:xfrm>
          <a:prstGeom prst="line">
            <a:avLst/>
          </a:prstGeom>
          <a:ln w="31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5699724" y="3428182"/>
            <a:ext cx="6858000" cy="1588"/>
          </a:xfrm>
          <a:prstGeom prst="line">
            <a:avLst/>
          </a:prstGeom>
          <a:ln w="285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b="1" kern="1200" cap="none" spc="0" baseline="0">
          <a:ln/>
          <a:gradFill>
            <a:gsLst>
              <a:gs pos="0">
                <a:schemeClr val="tx2">
                  <a:lumMod val="90000"/>
                </a:schemeClr>
              </a:gs>
              <a:gs pos="50000">
                <a:schemeClr val="tx2">
                  <a:lumMod val="50000"/>
                </a:schemeClr>
              </a:gs>
              <a:gs pos="100000">
                <a:schemeClr val="tx2">
                  <a:lumMod val="25000"/>
                </a:schemeClr>
              </a:gs>
            </a:gsLst>
            <a:lin ang="5400000" scaled="0"/>
          </a:gradFill>
          <a:effectLst/>
          <a:latin typeface="+mj-lt"/>
          <a:ea typeface="+mj-ea"/>
          <a:cs typeface="+mj-cs"/>
        </a:defRPr>
      </a:lvl1pPr>
      <a:extLst/>
    </p:titleStyle>
    <p:bodyStyle>
      <a:lvl1pPr marL="411480" indent="-342900" algn="l" rtl="0" eaLnBrk="1" latinLnBrk="0" hangingPunct="1">
        <a:spcBef>
          <a:spcPts val="700"/>
        </a:spcBef>
        <a:buClr>
          <a:schemeClr val="accent2">
            <a:lumMod val="75000"/>
          </a:schemeClr>
        </a:buClr>
        <a:buSzPct val="85000"/>
        <a:buFont typeface="Wingdings 2" pitchFamily="18" charset="2"/>
        <a:buChar char=""/>
        <a:defRPr kumimoji="1" sz="3000" kern="1200">
          <a:solidFill>
            <a:schemeClr val="tx1"/>
          </a:solidFill>
          <a:latin typeface="+mn-lt"/>
          <a:ea typeface="+mn-ea"/>
          <a:cs typeface="+mn-cs"/>
        </a:defRPr>
      </a:lvl1pPr>
      <a:lvl2pPr marL="740664" indent="-285750" algn="l" rtl="0" eaLnBrk="1" latinLnBrk="0" hangingPunct="1">
        <a:spcBef>
          <a:spcPct val="20000"/>
        </a:spcBef>
        <a:buClr>
          <a:schemeClr val="accent2">
            <a:lumMod val="60000"/>
            <a:lumOff val="40000"/>
          </a:schemeClr>
        </a:buClr>
        <a:buSzPct val="80000"/>
        <a:buFont typeface="Wingdings" pitchFamily="2" charset="2"/>
        <a:buChar char="l"/>
        <a:defRPr kumimoji="1" sz="2600" kern="1200">
          <a:solidFill>
            <a:schemeClr val="tx1"/>
          </a:solidFill>
          <a:latin typeface="+mn-lt"/>
          <a:ea typeface="+mn-ea"/>
          <a:cs typeface="+mn-cs"/>
        </a:defRPr>
      </a:lvl2pPr>
      <a:lvl3pPr marL="996696" indent="-228600" algn="l" rtl="0" eaLnBrk="1" latinLnBrk="0" hangingPunct="1">
        <a:spcBef>
          <a:spcPct val="20000"/>
        </a:spcBef>
        <a:buClr>
          <a:schemeClr val="accent2">
            <a:lumMod val="40000"/>
            <a:lumOff val="60000"/>
          </a:schemeClr>
        </a:buClr>
        <a:buSzPct val="65000"/>
        <a:buFont typeface="Wingdings 2" pitchFamily="18" charset="2"/>
        <a:buChar char=""/>
        <a:defRPr kumimoji="1" sz="2400" kern="1200">
          <a:solidFill>
            <a:schemeClr val="tx1"/>
          </a:solidFill>
          <a:latin typeface="+mn-lt"/>
          <a:ea typeface="+mn-ea"/>
          <a:cs typeface="+mn-cs"/>
        </a:defRPr>
      </a:lvl3pPr>
      <a:lvl4pPr marL="1261872" indent="-228600" algn="l" rtl="0" eaLnBrk="1" latinLnBrk="0" hangingPunct="1">
        <a:spcBef>
          <a:spcPct val="20000"/>
        </a:spcBef>
        <a:buClr>
          <a:schemeClr val="accent2">
            <a:lumMod val="20000"/>
            <a:lumOff val="80000"/>
          </a:schemeClr>
        </a:buClr>
        <a:buSzPct val="100000"/>
        <a:buFont typeface="Arial" pitchFamily="34" charset="0"/>
        <a:buChar char="•"/>
        <a:defRPr kumimoji="1" sz="2200" kern="1200">
          <a:solidFill>
            <a:schemeClr val="tx1"/>
          </a:solidFill>
          <a:latin typeface="+mn-lt"/>
          <a:ea typeface="+mn-ea"/>
          <a:cs typeface="+mn-cs"/>
        </a:defRPr>
      </a:lvl4pPr>
      <a:lvl5pPr marL="1481328" indent="-210312" algn="l" rtl="0" eaLnBrk="1" latinLnBrk="0" hangingPunct="1">
        <a:spcBef>
          <a:spcPct val="20000"/>
        </a:spcBef>
        <a:buClr>
          <a:schemeClr val="accent2">
            <a:lumMod val="75000"/>
          </a:schemeClr>
        </a:buClr>
        <a:buSzPct val="50000"/>
        <a:buFont typeface="Wingdings" pitchFamily="2" charset="2"/>
        <a:buChar char="n"/>
        <a:defRPr kumimoji="1"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1"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9pPr>
      <a:extLst/>
    </p:bodyStyle>
    <p:otherStyle>
      <a:lvl1pPr marL="0" algn="l" rtl="0" eaLnBrk="1" hangingPunct="1">
        <a:defRPr kumimoji="1" kern="1200">
          <a:solidFill>
            <a:schemeClr val="tx1"/>
          </a:solidFill>
          <a:latin typeface="+mn-lt"/>
          <a:ea typeface="+mn-ea"/>
          <a:cs typeface="+mn-cs"/>
        </a:defRPr>
      </a:lvl1pPr>
      <a:lvl2pPr marL="457200" algn="l" rtl="0" eaLnBrk="1" hangingPunct="1">
        <a:defRPr kumimoji="1" kern="1200">
          <a:solidFill>
            <a:schemeClr val="tx1"/>
          </a:solidFill>
          <a:latin typeface="+mn-lt"/>
          <a:ea typeface="+mn-ea"/>
          <a:cs typeface="+mn-cs"/>
        </a:defRPr>
      </a:lvl2pPr>
      <a:lvl3pPr marL="914400" algn="l" rtl="0" eaLnBrk="1" hangingPunct="1">
        <a:defRPr kumimoji="1" kern="1200">
          <a:solidFill>
            <a:schemeClr val="tx1"/>
          </a:solidFill>
          <a:latin typeface="+mn-lt"/>
          <a:ea typeface="+mn-ea"/>
          <a:cs typeface="+mn-cs"/>
        </a:defRPr>
      </a:lvl3pPr>
      <a:lvl4pPr marL="1371600" algn="l" rtl="0" eaLnBrk="1" hangingPunct="1">
        <a:defRPr kumimoji="1" kern="1200">
          <a:solidFill>
            <a:schemeClr val="tx1"/>
          </a:solidFill>
          <a:latin typeface="+mn-lt"/>
          <a:ea typeface="+mn-ea"/>
          <a:cs typeface="+mn-cs"/>
        </a:defRPr>
      </a:lvl4pPr>
      <a:lvl5pPr marL="1828800" algn="l" rtl="0" eaLnBrk="1" hangingPunct="1">
        <a:defRPr kumimoji="1" kern="1200">
          <a:solidFill>
            <a:schemeClr val="tx1"/>
          </a:solidFill>
          <a:latin typeface="+mn-lt"/>
          <a:ea typeface="+mn-ea"/>
          <a:cs typeface="+mn-cs"/>
        </a:defRPr>
      </a:lvl5pPr>
      <a:lvl6pPr marL="2286000" algn="l" rtl="0" eaLnBrk="1" hangingPunct="1">
        <a:defRPr kumimoji="1" kern="1200">
          <a:solidFill>
            <a:schemeClr val="tx1"/>
          </a:solidFill>
          <a:latin typeface="+mn-lt"/>
          <a:ea typeface="+mn-ea"/>
          <a:cs typeface="+mn-cs"/>
        </a:defRPr>
      </a:lvl6pPr>
      <a:lvl7pPr marL="2743200" algn="l" rtl="0" eaLnBrk="1" hangingPunct="1">
        <a:defRPr kumimoji="1" kern="1200">
          <a:solidFill>
            <a:schemeClr val="tx1"/>
          </a:solidFill>
          <a:latin typeface="+mn-lt"/>
          <a:ea typeface="+mn-ea"/>
          <a:cs typeface="+mn-cs"/>
        </a:defRPr>
      </a:lvl7pPr>
      <a:lvl8pPr marL="3200400" algn="l" rtl="0" eaLnBrk="1" hangingPunct="1">
        <a:defRPr kumimoji="1" kern="1200">
          <a:solidFill>
            <a:schemeClr val="tx1"/>
          </a:solidFill>
          <a:latin typeface="+mn-lt"/>
          <a:ea typeface="+mn-ea"/>
          <a:cs typeface="+mn-cs"/>
        </a:defRPr>
      </a:lvl8pPr>
      <a:lvl9pPr marL="3657600" algn="l" rtl="0" eaLnBrk="1"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903534"/>
          </a:xfrm>
        </p:spPr>
        <p:txBody>
          <a:bodyPr/>
          <a:lstStyle/>
          <a:p>
            <a:r>
              <a:rPr lang="en-US" dirty="0" smtClean="0"/>
              <a:t>COS Standard 3</a:t>
            </a:r>
            <a:br>
              <a:rPr lang="en-US" dirty="0" smtClean="0"/>
            </a:br>
            <a:r>
              <a:rPr lang="en-US" dirty="0" smtClean="0"/>
              <a:t/>
            </a:r>
            <a:br>
              <a:rPr lang="en-US" dirty="0" smtClean="0"/>
            </a:br>
            <a:r>
              <a:rPr lang="en-US" sz="2400" dirty="0" smtClean="0"/>
              <a:t>Chapter 4</a:t>
            </a:r>
            <a:endParaRPr lang="en-US" sz="2400" dirty="0"/>
          </a:p>
        </p:txBody>
      </p:sp>
      <p:sp>
        <p:nvSpPr>
          <p:cNvPr id="3" name="Subtitle 2"/>
          <p:cNvSpPr>
            <a:spLocks noGrp="1"/>
          </p:cNvSpPr>
          <p:nvPr>
            <p:ph type="subTitle" idx="1"/>
          </p:nvPr>
        </p:nvSpPr>
        <p:spPr>
          <a:xfrm>
            <a:off x="857224" y="3810000"/>
            <a:ext cx="7772400" cy="2514600"/>
          </a:xfrm>
        </p:spPr>
        <p:txBody>
          <a:bodyPr>
            <a:normAutofit/>
          </a:bodyPr>
          <a:lstStyle/>
          <a:p>
            <a:r>
              <a:rPr lang="en-US" sz="2400" dirty="0" smtClean="0"/>
              <a:t>Trace the chronology of events leading to the American Revolution including the French and Indian War, passage of the Stamp Act, the Boston Tea Party, the Boston Massacre, passage of the Intolerable Acts, the Battles of Lexington and Concord, the publican of Common Sense and the signing of the Declaration of Independence.</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French and Indian War</a:t>
            </a:r>
            <a:endParaRPr lang="en-US" dirty="0"/>
          </a:p>
        </p:txBody>
      </p:sp>
      <p:sp>
        <p:nvSpPr>
          <p:cNvPr id="3" name="Content Placeholder 2"/>
          <p:cNvSpPr>
            <a:spLocks noGrp="1"/>
          </p:cNvSpPr>
          <p:nvPr>
            <p:ph sz="half" idx="1"/>
          </p:nvPr>
        </p:nvSpPr>
        <p:spPr>
          <a:xfrm>
            <a:off x="304800" y="1295400"/>
            <a:ext cx="5410200" cy="5562600"/>
          </a:xfrm>
        </p:spPr>
        <p:txBody>
          <a:bodyPr>
            <a:normAutofit/>
          </a:bodyPr>
          <a:lstStyle/>
          <a:p>
            <a:r>
              <a:rPr lang="en-US" dirty="0" smtClean="0"/>
              <a:t>The fourth war between Great Britain and France for control of North America</a:t>
            </a:r>
          </a:p>
          <a:p>
            <a:r>
              <a:rPr lang="en-US" dirty="0"/>
              <a:t>Effects on America:  common interests of land in Ohio River Valley, build forts to </a:t>
            </a:r>
            <a:r>
              <a:rPr lang="en-US" dirty="0" smtClean="0"/>
              <a:t>claim land</a:t>
            </a:r>
          </a:p>
          <a:p>
            <a:r>
              <a:rPr lang="en-US" dirty="0" smtClean="0"/>
              <a:t>1754- French build Fort Duquesne in Ohio River Valley</a:t>
            </a:r>
          </a:p>
          <a:p>
            <a:r>
              <a:rPr lang="en-US" dirty="0" smtClean="0"/>
              <a:t>The British ask George Washington to counter by building Fort Necessity 40 miles from Fort Duquesne</a:t>
            </a:r>
          </a:p>
        </p:txBody>
      </p:sp>
      <p:pic>
        <p:nvPicPr>
          <p:cNvPr id="4" name="Picture 3" descr="Map of Europe.jpg"/>
          <p:cNvPicPr>
            <a:picLocks noChangeAspect="1"/>
          </p:cNvPicPr>
          <p:nvPr/>
        </p:nvPicPr>
        <p:blipFill>
          <a:blip r:embed="rId2" cstate="print"/>
          <a:srcRect l="5680" t="28000" r="39427" b="22000"/>
          <a:stretch>
            <a:fillRect/>
          </a:stretch>
        </p:blipFill>
        <p:spPr>
          <a:xfrm>
            <a:off x="6096000" y="1143000"/>
            <a:ext cx="2667000" cy="2898913"/>
          </a:xfrm>
          <a:prstGeom prst="rect">
            <a:avLst/>
          </a:prstGeom>
        </p:spPr>
      </p:pic>
      <p:pic>
        <p:nvPicPr>
          <p:cNvPr id="6" name="Picture 5" descr="Ohiorivermap.png"/>
          <p:cNvPicPr>
            <a:picLocks noChangeAspect="1"/>
          </p:cNvPicPr>
          <p:nvPr/>
        </p:nvPicPr>
        <p:blipFill>
          <a:blip r:embed="rId3" cstate="print"/>
          <a:srcRect l="7453" t="9938" r="5590" b="8075"/>
          <a:stretch>
            <a:fillRect/>
          </a:stretch>
        </p:blipFill>
        <p:spPr>
          <a:xfrm>
            <a:off x="6096000" y="4114800"/>
            <a:ext cx="2667000" cy="2514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French and Indian War continued   </a:t>
            </a:r>
            <a:endParaRPr lang="en-US" dirty="0"/>
          </a:p>
        </p:txBody>
      </p:sp>
      <p:sp>
        <p:nvSpPr>
          <p:cNvPr id="3" name="Content Placeholder 2"/>
          <p:cNvSpPr>
            <a:spLocks noGrp="1"/>
          </p:cNvSpPr>
          <p:nvPr>
            <p:ph idx="1"/>
          </p:nvPr>
        </p:nvSpPr>
        <p:spPr>
          <a:xfrm>
            <a:off x="609600" y="1905000"/>
            <a:ext cx="8305800" cy="4724400"/>
          </a:xfrm>
        </p:spPr>
        <p:txBody>
          <a:bodyPr>
            <a:normAutofit/>
          </a:bodyPr>
          <a:lstStyle/>
          <a:p>
            <a:r>
              <a:rPr lang="en-US" sz="2400" dirty="0" smtClean="0"/>
              <a:t>The battles at Fort Necessity started the French and Indian War</a:t>
            </a:r>
            <a:endParaRPr lang="en-US" sz="2400" dirty="0"/>
          </a:p>
          <a:p>
            <a:pPr lvl="1"/>
            <a:r>
              <a:rPr lang="en-US" sz="2400" dirty="0"/>
              <a:t>Washington </a:t>
            </a:r>
            <a:r>
              <a:rPr lang="en-US" sz="2400" dirty="0" smtClean="0"/>
              <a:t>retreats in a British loss</a:t>
            </a:r>
            <a:endParaRPr lang="en-US" sz="2400" dirty="0"/>
          </a:p>
          <a:p>
            <a:r>
              <a:rPr lang="en-US" sz="2400" dirty="0"/>
              <a:t>Washington gets a chance to redeem himself at Fort </a:t>
            </a:r>
            <a:r>
              <a:rPr lang="en-US" sz="2400" dirty="0" smtClean="0"/>
              <a:t>Duquesne</a:t>
            </a:r>
            <a:r>
              <a:rPr lang="en-US" sz="2400" dirty="0"/>
              <a:t> </a:t>
            </a:r>
            <a:r>
              <a:rPr lang="en-US" sz="2400" dirty="0" smtClean="0"/>
              <a:t>by helping British General Edward Braddock- loss this battle as well</a:t>
            </a:r>
          </a:p>
          <a:p>
            <a:r>
              <a:rPr lang="en-US" sz="2400" dirty="0" smtClean="0"/>
              <a:t>The British turn to the powerful Iroquois Nation for help </a:t>
            </a:r>
          </a:p>
          <a:p>
            <a:r>
              <a:rPr lang="en-US" sz="2400" dirty="0"/>
              <a:t>Turning Point of French and Indian War:  Battle of Quebec: </a:t>
            </a:r>
            <a:r>
              <a:rPr lang="en-US" sz="2400" dirty="0" smtClean="0"/>
              <a:t>British launch a surprise night attack catching the French of Guard/ </a:t>
            </a:r>
            <a:r>
              <a:rPr lang="en-US" sz="2400" dirty="0"/>
              <a:t>British Victory</a:t>
            </a:r>
          </a:p>
          <a:p>
            <a:endParaRPr lang="en-US" sz="2000" dirty="0" smtClean="0"/>
          </a:p>
          <a:p>
            <a:endParaRPr lang="en-US" sz="2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French and Indian War continued</a:t>
            </a:r>
            <a:endParaRPr lang="en-US" dirty="0"/>
          </a:p>
        </p:txBody>
      </p:sp>
      <p:sp>
        <p:nvSpPr>
          <p:cNvPr id="3" name="Content Placeholder 2"/>
          <p:cNvSpPr>
            <a:spLocks noGrp="1"/>
          </p:cNvSpPr>
          <p:nvPr>
            <p:ph sz="half" idx="1"/>
          </p:nvPr>
        </p:nvSpPr>
        <p:spPr>
          <a:xfrm>
            <a:off x="304800" y="1770501"/>
            <a:ext cx="4198144" cy="4935099"/>
          </a:xfrm>
        </p:spPr>
        <p:txBody>
          <a:bodyPr>
            <a:normAutofit/>
          </a:bodyPr>
          <a:lstStyle/>
          <a:p>
            <a:r>
              <a:rPr lang="en-US" sz="1600" dirty="0"/>
              <a:t>War fought on the frontier became known as the French and Indian War in America.</a:t>
            </a:r>
          </a:p>
          <a:p>
            <a:r>
              <a:rPr lang="en-US" sz="1600" dirty="0"/>
              <a:t>In Europe, the war goes by a different name:  Seven Years’ War.</a:t>
            </a:r>
          </a:p>
          <a:p>
            <a:r>
              <a:rPr lang="en-US" sz="1600" dirty="0" smtClean="0"/>
              <a:t>Treaty </a:t>
            </a:r>
            <a:r>
              <a:rPr lang="en-US" sz="1600" dirty="0"/>
              <a:t>of Paris 1763:  ends war and eliminates French power in </a:t>
            </a:r>
            <a:r>
              <a:rPr lang="en-US" sz="1600" dirty="0" smtClean="0"/>
              <a:t>America</a:t>
            </a:r>
            <a:r>
              <a:rPr lang="en-US" sz="1600" dirty="0"/>
              <a:t> </a:t>
            </a:r>
            <a:r>
              <a:rPr lang="en-US" sz="1600" dirty="0" smtClean="0"/>
              <a:t>with Britain claiming all of North America east of the Mississippi including Florida </a:t>
            </a:r>
          </a:p>
          <a:p>
            <a:r>
              <a:rPr lang="en-US" sz="1600" dirty="0" smtClean="0"/>
              <a:t>War makes a lot of debt for England, expects colonies to help pay for war:  tax them.</a:t>
            </a:r>
          </a:p>
          <a:p>
            <a:r>
              <a:rPr lang="en-US" sz="1600" dirty="0" smtClean="0"/>
              <a:t>Royal Proclamation of 1763</a:t>
            </a:r>
          </a:p>
          <a:p>
            <a:pPr lvl="1"/>
            <a:r>
              <a:rPr lang="en-US" sz="1600" dirty="0" smtClean="0"/>
              <a:t>Banned all settlement west of the Appalachians to keep from going to war with Native Americans.  The ban established a proclamation line that colonists could not cross.</a:t>
            </a:r>
          </a:p>
          <a:p>
            <a:pPr lvl="1"/>
            <a:endParaRPr lang="en-US" dirty="0" smtClean="0"/>
          </a:p>
        </p:txBody>
      </p:sp>
      <p:pic>
        <p:nvPicPr>
          <p:cNvPr id="6" name="Picture 5" descr="Map_of_territorial_growth_1775.jpg"/>
          <p:cNvPicPr>
            <a:picLocks noChangeAspect="1"/>
          </p:cNvPicPr>
          <p:nvPr/>
        </p:nvPicPr>
        <p:blipFill>
          <a:blip r:embed="rId2" cstate="print"/>
          <a:srcRect l="2688" t="3333" r="5556" b="3333"/>
          <a:stretch>
            <a:fillRect/>
          </a:stretch>
        </p:blipFill>
        <p:spPr>
          <a:xfrm>
            <a:off x="4724400" y="1219200"/>
            <a:ext cx="3886200" cy="510063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Acts     </a:t>
            </a:r>
            <a:endParaRPr lang="en-US" dirty="0"/>
          </a:p>
        </p:txBody>
      </p:sp>
      <p:sp>
        <p:nvSpPr>
          <p:cNvPr id="3" name="Content Placeholder 2"/>
          <p:cNvSpPr>
            <a:spLocks noGrp="1"/>
          </p:cNvSpPr>
          <p:nvPr>
            <p:ph idx="1"/>
          </p:nvPr>
        </p:nvSpPr>
        <p:spPr>
          <a:xfrm>
            <a:off x="685800" y="1447800"/>
            <a:ext cx="8153400" cy="5029200"/>
          </a:xfrm>
        </p:spPr>
        <p:txBody>
          <a:bodyPr>
            <a:normAutofit fontScale="92500" lnSpcReduction="10000"/>
          </a:bodyPr>
          <a:lstStyle/>
          <a:p>
            <a:r>
              <a:rPr lang="en-US" dirty="0" smtClean="0"/>
              <a:t>Navigation Acts of 1660:  Parliament requires all goods not produced by mother country, to be shipped only to England or other English colonies</a:t>
            </a:r>
          </a:p>
          <a:p>
            <a:pPr lvl="1"/>
            <a:r>
              <a:rPr lang="en-US" dirty="0" smtClean="0"/>
              <a:t>Tobacco, Cotton, Sugar</a:t>
            </a:r>
          </a:p>
          <a:p>
            <a:r>
              <a:rPr lang="en-US" dirty="0" smtClean="0"/>
              <a:t>Navigation Acts of 1663:  Parliament requires all European merchandise in route to the colonies must go through England to be assessed for tariffs  and be shipped out on English ships</a:t>
            </a:r>
          </a:p>
          <a:p>
            <a:r>
              <a:rPr lang="en-US" dirty="0" smtClean="0"/>
              <a:t>Leads to colonist smuggling goods.</a:t>
            </a:r>
          </a:p>
          <a:p>
            <a:r>
              <a:rPr lang="en-US" dirty="0" smtClean="0"/>
              <a:t>Smugglers would go to Nova Scotia to be tried for their crimes.  Naval officers in Nova Scotia were unsympathetic to smugglers.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Acts continued</a:t>
            </a:r>
            <a:endParaRPr lang="en-US" dirty="0"/>
          </a:p>
        </p:txBody>
      </p:sp>
      <p:sp>
        <p:nvSpPr>
          <p:cNvPr id="3" name="Content Placeholder 2"/>
          <p:cNvSpPr>
            <a:spLocks noGrp="1"/>
          </p:cNvSpPr>
          <p:nvPr>
            <p:ph sz="half" idx="1"/>
          </p:nvPr>
        </p:nvSpPr>
        <p:spPr>
          <a:xfrm>
            <a:off x="304800" y="1447800"/>
            <a:ext cx="4419600" cy="5181600"/>
          </a:xfrm>
        </p:spPr>
        <p:txBody>
          <a:bodyPr>
            <a:normAutofit lnSpcReduction="10000"/>
          </a:bodyPr>
          <a:lstStyle/>
          <a:p>
            <a:r>
              <a:rPr lang="en-US" dirty="0" smtClean="0"/>
              <a:t>Sugar </a:t>
            </a:r>
            <a:r>
              <a:rPr lang="en-US" dirty="0" smtClean="0"/>
              <a:t>Act 1764:  </a:t>
            </a:r>
            <a:r>
              <a:rPr lang="en-US" dirty="0" smtClean="0"/>
              <a:t>changed tax on sugar and </a:t>
            </a:r>
            <a:r>
              <a:rPr lang="en-US" dirty="0" smtClean="0"/>
              <a:t>molasses to help British sugar growers in the West Indies</a:t>
            </a:r>
            <a:endParaRPr lang="en-US" dirty="0"/>
          </a:p>
          <a:p>
            <a:pPr lvl="1"/>
            <a:r>
              <a:rPr lang="en-US" dirty="0" smtClean="0"/>
              <a:t> </a:t>
            </a:r>
            <a:r>
              <a:rPr lang="en-US" dirty="0" smtClean="0"/>
              <a:t>placed tax on silk, wine, coffee, pimento and indigo.</a:t>
            </a:r>
          </a:p>
          <a:p>
            <a:pPr lvl="1"/>
            <a:r>
              <a:rPr lang="en-US" dirty="0" smtClean="0"/>
              <a:t>No taxation without representation.</a:t>
            </a:r>
          </a:p>
          <a:p>
            <a:r>
              <a:rPr lang="en-US" dirty="0" smtClean="0"/>
              <a:t>Currency Act of 1764:  bans the use of paper money in the colonies, to slow inflation</a:t>
            </a:r>
          </a:p>
          <a:p>
            <a:pPr lvl="1"/>
            <a:endParaRPr lang="en-US" dirty="0"/>
          </a:p>
        </p:txBody>
      </p:sp>
      <p:pic>
        <p:nvPicPr>
          <p:cNvPr id="5" name="Picture 4" descr="indigo.jpg"/>
          <p:cNvPicPr>
            <a:picLocks noChangeAspect="1"/>
          </p:cNvPicPr>
          <p:nvPr/>
        </p:nvPicPr>
        <p:blipFill>
          <a:blip r:embed="rId2" cstate="print"/>
          <a:srcRect b="7556"/>
          <a:stretch>
            <a:fillRect/>
          </a:stretch>
        </p:blipFill>
        <p:spPr>
          <a:xfrm>
            <a:off x="6019800" y="228600"/>
            <a:ext cx="2857500" cy="1981200"/>
          </a:xfrm>
          <a:prstGeom prst="rect">
            <a:avLst/>
          </a:prstGeom>
        </p:spPr>
      </p:pic>
      <p:pic>
        <p:nvPicPr>
          <p:cNvPr id="6" name="Picture 5" descr="Pimento.jpg"/>
          <p:cNvPicPr>
            <a:picLocks noChangeAspect="1"/>
          </p:cNvPicPr>
          <p:nvPr/>
        </p:nvPicPr>
        <p:blipFill>
          <a:blip r:embed="rId3" cstate="print"/>
          <a:srcRect l="7697" t="4255" r="3692" b="10638"/>
          <a:stretch>
            <a:fillRect/>
          </a:stretch>
        </p:blipFill>
        <p:spPr>
          <a:xfrm>
            <a:off x="7010400" y="2438400"/>
            <a:ext cx="1828800" cy="1524000"/>
          </a:xfrm>
          <a:prstGeom prst="rect">
            <a:avLst/>
          </a:prstGeom>
        </p:spPr>
      </p:pic>
      <p:pic>
        <p:nvPicPr>
          <p:cNvPr id="7" name="Picture 6" descr="Roasted_coffee_beans.jpg"/>
          <p:cNvPicPr>
            <a:picLocks noChangeAspect="1"/>
          </p:cNvPicPr>
          <p:nvPr/>
        </p:nvPicPr>
        <p:blipFill>
          <a:blip r:embed="rId4" cstate="print"/>
          <a:stretch>
            <a:fillRect/>
          </a:stretch>
        </p:blipFill>
        <p:spPr>
          <a:xfrm>
            <a:off x="6324600" y="4572000"/>
            <a:ext cx="2641600" cy="1981200"/>
          </a:xfrm>
          <a:prstGeom prst="rect">
            <a:avLst/>
          </a:prstGeom>
        </p:spPr>
      </p:pic>
      <p:pic>
        <p:nvPicPr>
          <p:cNvPr id="8" name="Picture 7" descr="1-silk-green-background.jpg"/>
          <p:cNvPicPr>
            <a:picLocks noChangeAspect="1"/>
          </p:cNvPicPr>
          <p:nvPr/>
        </p:nvPicPr>
        <p:blipFill>
          <a:blip r:embed="rId5" cstate="print"/>
          <a:stretch>
            <a:fillRect/>
          </a:stretch>
        </p:blipFill>
        <p:spPr>
          <a:xfrm>
            <a:off x="4648200" y="2514600"/>
            <a:ext cx="2089325" cy="17716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Acts continued</a:t>
            </a:r>
            <a:endParaRPr lang="en-US" dirty="0"/>
          </a:p>
        </p:txBody>
      </p:sp>
      <p:sp>
        <p:nvSpPr>
          <p:cNvPr id="3" name="Content Placeholder 2"/>
          <p:cNvSpPr>
            <a:spLocks noGrp="1"/>
          </p:cNvSpPr>
          <p:nvPr>
            <p:ph sz="half" idx="1"/>
          </p:nvPr>
        </p:nvSpPr>
        <p:spPr>
          <a:xfrm>
            <a:off x="304800" y="1371600"/>
            <a:ext cx="4343400" cy="5486400"/>
          </a:xfrm>
        </p:spPr>
        <p:txBody>
          <a:bodyPr>
            <a:normAutofit/>
          </a:bodyPr>
          <a:lstStyle/>
          <a:p>
            <a:r>
              <a:rPr lang="en-US" dirty="0" smtClean="0"/>
              <a:t>Stamp Act of 1765:  </a:t>
            </a:r>
            <a:r>
              <a:rPr lang="en-US" dirty="0" smtClean="0"/>
              <a:t>1</a:t>
            </a:r>
            <a:r>
              <a:rPr lang="en-US" baseline="30000" dirty="0" smtClean="0"/>
              <a:t>st</a:t>
            </a:r>
            <a:r>
              <a:rPr lang="en-US" dirty="0" smtClean="0"/>
              <a:t> </a:t>
            </a:r>
            <a:r>
              <a:rPr lang="en-US" dirty="0" smtClean="0"/>
              <a:t>direct tax on colonist</a:t>
            </a:r>
            <a:r>
              <a:rPr lang="en-US" dirty="0" smtClean="0"/>
              <a:t>.  Imposed a tax on all paper documents in the colonies</a:t>
            </a:r>
            <a:endParaRPr lang="en-US" dirty="0" smtClean="0"/>
          </a:p>
          <a:p>
            <a:pPr lvl="1"/>
            <a:r>
              <a:rPr lang="en-US" dirty="0" smtClean="0"/>
              <a:t>Legal documents, licenses, newspapers, playing cards</a:t>
            </a:r>
          </a:p>
          <a:p>
            <a:r>
              <a:rPr lang="en-US" dirty="0" smtClean="0"/>
              <a:t>Quartering Act of 1765:  forces the colonists to provide a place for British soldiers to stay</a:t>
            </a:r>
          </a:p>
          <a:p>
            <a:endParaRPr lang="en-US" dirty="0"/>
          </a:p>
        </p:txBody>
      </p:sp>
      <p:pic>
        <p:nvPicPr>
          <p:cNvPr id="5" name="Picture 4" descr="stampactstamp.gif"/>
          <p:cNvPicPr>
            <a:picLocks noChangeAspect="1"/>
          </p:cNvPicPr>
          <p:nvPr/>
        </p:nvPicPr>
        <p:blipFill>
          <a:blip r:embed="rId2" cstate="print"/>
          <a:srcRect b="4495"/>
          <a:stretch>
            <a:fillRect/>
          </a:stretch>
        </p:blipFill>
        <p:spPr>
          <a:xfrm>
            <a:off x="5867400" y="381000"/>
            <a:ext cx="2438400" cy="3352800"/>
          </a:xfrm>
          <a:prstGeom prst="rect">
            <a:avLst/>
          </a:prstGeom>
        </p:spPr>
      </p:pic>
      <p:pic>
        <p:nvPicPr>
          <p:cNvPr id="7" name="Picture 6" descr="playing-cards.jpg"/>
          <p:cNvPicPr>
            <a:picLocks noChangeAspect="1"/>
          </p:cNvPicPr>
          <p:nvPr/>
        </p:nvPicPr>
        <p:blipFill>
          <a:blip r:embed="rId3" cstate="print"/>
          <a:stretch>
            <a:fillRect/>
          </a:stretch>
        </p:blipFill>
        <p:spPr>
          <a:xfrm>
            <a:off x="7162800" y="4191000"/>
            <a:ext cx="1757363" cy="1657890"/>
          </a:xfrm>
          <a:prstGeom prst="rect">
            <a:avLst/>
          </a:prstGeom>
        </p:spPr>
      </p:pic>
      <p:pic>
        <p:nvPicPr>
          <p:cNvPr id="9" name="Picture 8" descr="newspaper_bw.jpg"/>
          <p:cNvPicPr>
            <a:picLocks noChangeAspect="1"/>
          </p:cNvPicPr>
          <p:nvPr/>
        </p:nvPicPr>
        <p:blipFill>
          <a:blip r:embed="rId4" cstate="print"/>
          <a:stretch>
            <a:fillRect/>
          </a:stretch>
        </p:blipFill>
        <p:spPr>
          <a:xfrm>
            <a:off x="4800600" y="4191000"/>
            <a:ext cx="2082800" cy="15621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914400"/>
          </a:xfrm>
        </p:spPr>
        <p:txBody>
          <a:bodyPr/>
          <a:lstStyle/>
          <a:p>
            <a:r>
              <a:rPr lang="en-US" dirty="0" smtClean="0"/>
              <a:t>Acts </a:t>
            </a:r>
            <a:r>
              <a:rPr lang="en-US" dirty="0" smtClean="0"/>
              <a:t>continued</a:t>
            </a:r>
            <a:endParaRPr lang="en-US" dirty="0"/>
          </a:p>
        </p:txBody>
      </p:sp>
      <p:sp>
        <p:nvSpPr>
          <p:cNvPr id="3" name="Content Placeholder 2"/>
          <p:cNvSpPr>
            <a:spLocks noGrp="1"/>
          </p:cNvSpPr>
          <p:nvPr>
            <p:ph sz="half" idx="1"/>
          </p:nvPr>
        </p:nvSpPr>
        <p:spPr>
          <a:xfrm>
            <a:off x="304800" y="1066800"/>
            <a:ext cx="4343400" cy="5562600"/>
          </a:xfrm>
        </p:spPr>
        <p:txBody>
          <a:bodyPr>
            <a:normAutofit fontScale="92500"/>
          </a:bodyPr>
          <a:lstStyle/>
          <a:p>
            <a:r>
              <a:rPr lang="en-US" dirty="0" smtClean="0"/>
              <a:t>Once the Stamp Act was repealed, British </a:t>
            </a:r>
            <a:r>
              <a:rPr lang="en-US" dirty="0" smtClean="0"/>
              <a:t>parliament passed the </a:t>
            </a:r>
            <a:r>
              <a:rPr lang="en-US" dirty="0" smtClean="0"/>
              <a:t>Declaratory </a:t>
            </a:r>
            <a:r>
              <a:rPr lang="en-US" dirty="0" smtClean="0"/>
              <a:t>Act:  gave Parliament the power to make laws for the colonies.</a:t>
            </a:r>
          </a:p>
          <a:p>
            <a:r>
              <a:rPr lang="en-US" dirty="0" smtClean="0"/>
              <a:t>Townshend Act:  </a:t>
            </a:r>
          </a:p>
          <a:p>
            <a:pPr lvl="1"/>
            <a:r>
              <a:rPr lang="en-US" dirty="0" smtClean="0"/>
              <a:t>Revenue Act of 1767:  new taxes on glass, lead, paper, paint and tea, legalized </a:t>
            </a:r>
            <a:r>
              <a:rPr lang="en-US" u="sng" dirty="0" smtClean="0"/>
              <a:t>writs </a:t>
            </a:r>
            <a:r>
              <a:rPr lang="en-US" u="sng" dirty="0" smtClean="0"/>
              <a:t>of assistance </a:t>
            </a:r>
            <a:r>
              <a:rPr lang="en-US" dirty="0" smtClean="0"/>
              <a:t>(gave British soldiers the right to seize property without due process)</a:t>
            </a:r>
          </a:p>
        </p:txBody>
      </p:sp>
      <p:pic>
        <p:nvPicPr>
          <p:cNvPr id="5" name="Picture 4" descr="free-paint.jpg"/>
          <p:cNvPicPr>
            <a:picLocks noChangeAspect="1"/>
          </p:cNvPicPr>
          <p:nvPr/>
        </p:nvPicPr>
        <p:blipFill>
          <a:blip r:embed="rId2" cstate="print"/>
          <a:stretch>
            <a:fillRect/>
          </a:stretch>
        </p:blipFill>
        <p:spPr>
          <a:xfrm>
            <a:off x="6248400" y="304801"/>
            <a:ext cx="2514600" cy="1967948"/>
          </a:xfrm>
          <a:prstGeom prst="rect">
            <a:avLst/>
          </a:prstGeom>
        </p:spPr>
      </p:pic>
      <p:pic>
        <p:nvPicPr>
          <p:cNvPr id="6" name="Picture 5" descr="1tea_cup.jpg"/>
          <p:cNvPicPr>
            <a:picLocks noChangeAspect="1"/>
          </p:cNvPicPr>
          <p:nvPr/>
        </p:nvPicPr>
        <p:blipFill>
          <a:blip r:embed="rId3" cstate="print"/>
          <a:srcRect l="10870" t="5798" r="10870" b="7246"/>
          <a:stretch>
            <a:fillRect/>
          </a:stretch>
        </p:blipFill>
        <p:spPr>
          <a:xfrm>
            <a:off x="6400800" y="4572000"/>
            <a:ext cx="2514600" cy="2095500"/>
          </a:xfrm>
          <a:prstGeom prst="rect">
            <a:avLst/>
          </a:prstGeom>
        </p:spPr>
      </p:pic>
      <p:pic>
        <p:nvPicPr>
          <p:cNvPr id="7" name="Picture 6" descr="Glass-of-water.jpg"/>
          <p:cNvPicPr>
            <a:picLocks noChangeAspect="1"/>
          </p:cNvPicPr>
          <p:nvPr/>
        </p:nvPicPr>
        <p:blipFill>
          <a:blip r:embed="rId4" cstate="print"/>
          <a:stretch>
            <a:fillRect/>
          </a:stretch>
        </p:blipFill>
        <p:spPr>
          <a:xfrm>
            <a:off x="4800600" y="2514600"/>
            <a:ext cx="1405860" cy="2057400"/>
          </a:xfrm>
          <a:prstGeom prst="rect">
            <a:avLst/>
          </a:prstGeom>
        </p:spPr>
      </p:pic>
      <p:pic>
        <p:nvPicPr>
          <p:cNvPr id="8" name="Picture 7" descr="lead.jpg"/>
          <p:cNvPicPr>
            <a:picLocks noChangeAspect="1"/>
          </p:cNvPicPr>
          <p:nvPr/>
        </p:nvPicPr>
        <p:blipFill>
          <a:blip r:embed="rId5" cstate="print"/>
          <a:stretch>
            <a:fillRect/>
          </a:stretch>
        </p:blipFill>
        <p:spPr>
          <a:xfrm>
            <a:off x="6553200" y="2590800"/>
            <a:ext cx="2204338" cy="17653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Acts continued</a:t>
            </a:r>
            <a:endParaRPr lang="en-US" dirty="0"/>
          </a:p>
        </p:txBody>
      </p:sp>
      <p:sp>
        <p:nvSpPr>
          <p:cNvPr id="3" name="Content Placeholder 2"/>
          <p:cNvSpPr>
            <a:spLocks noGrp="1"/>
          </p:cNvSpPr>
          <p:nvPr>
            <p:ph idx="1"/>
          </p:nvPr>
        </p:nvSpPr>
        <p:spPr>
          <a:xfrm>
            <a:off x="609600" y="1371600"/>
            <a:ext cx="8229600" cy="5257800"/>
          </a:xfrm>
        </p:spPr>
        <p:txBody>
          <a:bodyPr>
            <a:normAutofit lnSpcReduction="10000"/>
          </a:bodyPr>
          <a:lstStyle/>
          <a:p>
            <a:r>
              <a:rPr lang="en-US" dirty="0" smtClean="0"/>
              <a:t>Colonist boycott Townshend Acts, finally repeal Townshend Acts after Boston Massacre on everything except tea.</a:t>
            </a:r>
          </a:p>
          <a:p>
            <a:r>
              <a:rPr lang="en-US" dirty="0" smtClean="0"/>
              <a:t>Tea Act of 1773:  British East India Company is bankrupt, England tries to save it by forcing cheap tea on colonist.  Colonist boycott tea and keep smuggling in tea.  Tea Act leads to Boston Tea Party.</a:t>
            </a:r>
          </a:p>
          <a:p>
            <a:r>
              <a:rPr lang="en-US" dirty="0" smtClean="0"/>
              <a:t>Intolerable Acts:  Coercive Act and Quebec Act:  suspended trial by jury, troops quartered in homes, no exports/imports until tea is paid for, gave more land to Quebec.</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914400"/>
          </a:xfrm>
        </p:spPr>
        <p:txBody>
          <a:bodyPr/>
          <a:lstStyle/>
          <a:p>
            <a:r>
              <a:rPr lang="en-US" dirty="0" smtClean="0"/>
              <a:t>Boston Massacre</a:t>
            </a:r>
            <a:endParaRPr lang="en-US" dirty="0"/>
          </a:p>
        </p:txBody>
      </p:sp>
      <p:sp>
        <p:nvSpPr>
          <p:cNvPr id="3" name="Content Placeholder 2"/>
          <p:cNvSpPr>
            <a:spLocks noGrp="1"/>
          </p:cNvSpPr>
          <p:nvPr>
            <p:ph sz="half" idx="1"/>
          </p:nvPr>
        </p:nvSpPr>
        <p:spPr>
          <a:xfrm>
            <a:off x="381000" y="1295400"/>
            <a:ext cx="4495800" cy="5410200"/>
          </a:xfrm>
        </p:spPr>
        <p:txBody>
          <a:bodyPr>
            <a:normAutofit/>
          </a:bodyPr>
          <a:lstStyle/>
          <a:p>
            <a:r>
              <a:rPr lang="en-US" dirty="0" smtClean="0"/>
              <a:t>March 5, 1770</a:t>
            </a:r>
          </a:p>
          <a:p>
            <a:r>
              <a:rPr lang="en-US" dirty="0" smtClean="0"/>
              <a:t>Bostonians taunt British soldiers by throwing snow covered rocks at them and calling them “</a:t>
            </a:r>
            <a:r>
              <a:rPr lang="en-US" dirty="0" err="1" smtClean="0"/>
              <a:t>lobsterbacks</a:t>
            </a:r>
            <a:r>
              <a:rPr lang="en-US" dirty="0" smtClean="0"/>
              <a:t>”.  British retaliate by firing into the crowd, killing 5 including </a:t>
            </a:r>
            <a:r>
              <a:rPr lang="en-US" dirty="0" err="1" smtClean="0"/>
              <a:t>Crispus</a:t>
            </a:r>
            <a:r>
              <a:rPr lang="en-US" dirty="0" smtClean="0"/>
              <a:t> Attucks.  </a:t>
            </a:r>
          </a:p>
          <a:p>
            <a:pPr lvl="1"/>
            <a:r>
              <a:rPr lang="en-US" dirty="0" smtClean="0"/>
              <a:t>First man to die in the American Revolution </a:t>
            </a:r>
          </a:p>
        </p:txBody>
      </p:sp>
      <p:pic>
        <p:nvPicPr>
          <p:cNvPr id="5" name="Picture 4" descr="CrispusAttucks1.jpg"/>
          <p:cNvPicPr>
            <a:picLocks noChangeAspect="1"/>
          </p:cNvPicPr>
          <p:nvPr/>
        </p:nvPicPr>
        <p:blipFill>
          <a:blip r:embed="rId2" cstate="print"/>
          <a:stretch>
            <a:fillRect/>
          </a:stretch>
        </p:blipFill>
        <p:spPr>
          <a:xfrm>
            <a:off x="6248400" y="304800"/>
            <a:ext cx="2635144" cy="2606187"/>
          </a:xfrm>
          <a:prstGeom prst="rect">
            <a:avLst/>
          </a:prstGeom>
        </p:spPr>
      </p:pic>
      <p:pic>
        <p:nvPicPr>
          <p:cNvPr id="6" name="Picture 5" descr="Boston_Massacre.jpg"/>
          <p:cNvPicPr>
            <a:picLocks noChangeAspect="1"/>
          </p:cNvPicPr>
          <p:nvPr/>
        </p:nvPicPr>
        <p:blipFill>
          <a:blip r:embed="rId3" cstate="print"/>
          <a:srcRect t="3750"/>
          <a:stretch>
            <a:fillRect/>
          </a:stretch>
        </p:blipFill>
        <p:spPr>
          <a:xfrm>
            <a:off x="5105400" y="3276600"/>
            <a:ext cx="3838864" cy="33782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12064"/>
            <a:ext cx="1981200" cy="2307336"/>
          </a:xfrm>
        </p:spPr>
        <p:txBody>
          <a:bodyPr/>
          <a:lstStyle/>
          <a:p>
            <a:r>
              <a:rPr lang="en-US" dirty="0" smtClean="0"/>
              <a:t>Boston Tea Party</a:t>
            </a:r>
            <a:endParaRPr lang="en-US" dirty="0"/>
          </a:p>
        </p:txBody>
      </p:sp>
      <p:sp>
        <p:nvSpPr>
          <p:cNvPr id="3" name="Content Placeholder 2"/>
          <p:cNvSpPr>
            <a:spLocks noGrp="1"/>
          </p:cNvSpPr>
          <p:nvPr>
            <p:ph sz="half" idx="1"/>
          </p:nvPr>
        </p:nvSpPr>
        <p:spPr>
          <a:xfrm>
            <a:off x="457200" y="4038600"/>
            <a:ext cx="8458200" cy="2590800"/>
          </a:xfrm>
        </p:spPr>
        <p:txBody>
          <a:bodyPr>
            <a:normAutofit fontScale="85000" lnSpcReduction="10000"/>
          </a:bodyPr>
          <a:lstStyle/>
          <a:p>
            <a:r>
              <a:rPr lang="en-US" dirty="0" smtClean="0"/>
              <a:t>Sons of Liberty (Samuel Adams) encourage boycotts of goods</a:t>
            </a:r>
          </a:p>
          <a:p>
            <a:r>
              <a:rPr lang="en-US" dirty="0" smtClean="0"/>
              <a:t>American patriots disguised as Mohawk Indians boarded a British ship in the Boston Harbor and dumped 342 chests of tea into the harbor</a:t>
            </a:r>
          </a:p>
          <a:p>
            <a:pPr lvl="1"/>
            <a:r>
              <a:rPr lang="en-US" dirty="0" smtClean="0"/>
              <a:t>Protesting: 1) tax on tea, and 2) perceived monopoly of the East India Company </a:t>
            </a:r>
          </a:p>
          <a:p>
            <a:pPr lvl="1"/>
            <a:r>
              <a:rPr lang="en-US" dirty="0" smtClean="0"/>
              <a:t>Leads to Intolerable Acts.</a:t>
            </a:r>
            <a:endParaRPr lang="en-US" dirty="0"/>
          </a:p>
        </p:txBody>
      </p:sp>
      <p:pic>
        <p:nvPicPr>
          <p:cNvPr id="4" name="Picture 3" descr="teaPartyStamp.jpg"/>
          <p:cNvPicPr>
            <a:picLocks noChangeAspect="1"/>
          </p:cNvPicPr>
          <p:nvPr/>
        </p:nvPicPr>
        <p:blipFill>
          <a:blip r:embed="rId2" cstate="print"/>
          <a:stretch>
            <a:fillRect/>
          </a:stretch>
        </p:blipFill>
        <p:spPr>
          <a:xfrm>
            <a:off x="3048000" y="228600"/>
            <a:ext cx="5772150" cy="35814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914400"/>
          </a:xfrm>
        </p:spPr>
        <p:txBody>
          <a:bodyPr/>
          <a:lstStyle/>
          <a:p>
            <a:r>
              <a:rPr lang="en-US" dirty="0" smtClean="0"/>
              <a:t>Lexington and Concord</a:t>
            </a:r>
            <a:endParaRPr lang="en-US" dirty="0"/>
          </a:p>
        </p:txBody>
      </p:sp>
      <p:sp>
        <p:nvSpPr>
          <p:cNvPr id="3" name="Content Placeholder 2"/>
          <p:cNvSpPr>
            <a:spLocks noGrp="1"/>
          </p:cNvSpPr>
          <p:nvPr>
            <p:ph sz="half" idx="1"/>
          </p:nvPr>
        </p:nvSpPr>
        <p:spPr>
          <a:xfrm>
            <a:off x="228600" y="1066800"/>
            <a:ext cx="4267200" cy="5638800"/>
          </a:xfrm>
        </p:spPr>
        <p:txBody>
          <a:bodyPr>
            <a:normAutofit fontScale="92500" lnSpcReduction="20000"/>
          </a:bodyPr>
          <a:lstStyle/>
          <a:p>
            <a:r>
              <a:rPr lang="en-US" dirty="0" smtClean="0"/>
              <a:t>April 18, 1775:  British troops sent to seize supply depot at Concord and must pass through Lexington. </a:t>
            </a:r>
          </a:p>
          <a:p>
            <a:r>
              <a:rPr lang="en-US" dirty="0" smtClean="0"/>
              <a:t>Paul Revere and William Dawes warned Lexington that the British were coming.   Dr. Samuel Prescott warned Concord. </a:t>
            </a:r>
          </a:p>
          <a:p>
            <a:r>
              <a:rPr lang="en-US" dirty="0" smtClean="0"/>
              <a:t>The British pass through Lexington with little problems, but are forced to retreat at Concord.   </a:t>
            </a:r>
            <a:endParaRPr lang="en-US" dirty="0" smtClean="0"/>
          </a:p>
          <a:p>
            <a:pPr lvl="1"/>
            <a:r>
              <a:rPr lang="en-US" dirty="0" smtClean="0"/>
              <a:t>Minuteman- ready at a moments notice</a:t>
            </a:r>
            <a:endParaRPr lang="en-US" dirty="0"/>
          </a:p>
        </p:txBody>
      </p:sp>
      <p:pic>
        <p:nvPicPr>
          <p:cNvPr id="5" name="Picture 4" descr="paul_revere ride.jpg"/>
          <p:cNvPicPr>
            <a:picLocks noChangeAspect="1"/>
          </p:cNvPicPr>
          <p:nvPr/>
        </p:nvPicPr>
        <p:blipFill>
          <a:blip r:embed="rId2" cstate="print"/>
          <a:stretch>
            <a:fillRect/>
          </a:stretch>
        </p:blipFill>
        <p:spPr>
          <a:xfrm>
            <a:off x="4419600" y="1828800"/>
            <a:ext cx="4479816" cy="338455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Sense</a:t>
            </a:r>
            <a:endParaRPr lang="en-US" dirty="0"/>
          </a:p>
        </p:txBody>
      </p:sp>
      <p:sp>
        <p:nvSpPr>
          <p:cNvPr id="5" name="Content Placeholder 4"/>
          <p:cNvSpPr>
            <a:spLocks noGrp="1"/>
          </p:cNvSpPr>
          <p:nvPr>
            <p:ph sz="half" idx="1"/>
          </p:nvPr>
        </p:nvSpPr>
        <p:spPr>
          <a:xfrm>
            <a:off x="304800" y="1447800"/>
            <a:ext cx="4198144" cy="5105399"/>
          </a:xfrm>
        </p:spPr>
        <p:txBody>
          <a:bodyPr>
            <a:normAutofit lnSpcReduction="10000"/>
          </a:bodyPr>
          <a:lstStyle/>
          <a:p>
            <a:r>
              <a:rPr lang="en-US" dirty="0" smtClean="0"/>
              <a:t>Pamphlet written by Thomas </a:t>
            </a:r>
            <a:r>
              <a:rPr lang="en-US" dirty="0" smtClean="0"/>
              <a:t>Paine</a:t>
            </a:r>
          </a:p>
          <a:p>
            <a:r>
              <a:rPr lang="en-US" dirty="0" smtClean="0"/>
              <a:t>Lists the reasons why Americans want their independence </a:t>
            </a:r>
            <a:endParaRPr lang="en-US" dirty="0" smtClean="0"/>
          </a:p>
          <a:p>
            <a:r>
              <a:rPr lang="en-US" dirty="0" smtClean="0"/>
              <a:t>Challenged the authority of the British government and royal m0narchy</a:t>
            </a:r>
            <a:endParaRPr lang="en-US" dirty="0" smtClean="0"/>
          </a:p>
          <a:p>
            <a:r>
              <a:rPr lang="en-US" dirty="0" smtClean="0"/>
              <a:t>Leads to writing and signing the Declaration of Independence</a:t>
            </a:r>
          </a:p>
          <a:p>
            <a:endParaRPr lang="en-US" dirty="0" smtClean="0"/>
          </a:p>
        </p:txBody>
      </p:sp>
      <p:pic>
        <p:nvPicPr>
          <p:cNvPr id="7" name="Picture 6" descr="Thomas_Paine.jpg"/>
          <p:cNvPicPr>
            <a:picLocks noChangeAspect="1"/>
          </p:cNvPicPr>
          <p:nvPr/>
        </p:nvPicPr>
        <p:blipFill>
          <a:blip r:embed="rId2" cstate="print"/>
          <a:stretch>
            <a:fillRect/>
          </a:stretch>
        </p:blipFill>
        <p:spPr>
          <a:xfrm>
            <a:off x="4572000" y="1219200"/>
            <a:ext cx="4098227" cy="53340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914400"/>
          </a:xfrm>
        </p:spPr>
        <p:txBody>
          <a:bodyPr/>
          <a:lstStyle/>
          <a:p>
            <a:r>
              <a:rPr lang="en-US" dirty="0" smtClean="0"/>
              <a:t>Declaration of Independence</a:t>
            </a:r>
            <a:endParaRPr lang="en-US" dirty="0"/>
          </a:p>
        </p:txBody>
      </p:sp>
      <p:sp>
        <p:nvSpPr>
          <p:cNvPr id="3" name="Content Placeholder 2"/>
          <p:cNvSpPr>
            <a:spLocks noGrp="1"/>
          </p:cNvSpPr>
          <p:nvPr>
            <p:ph sz="half" idx="1"/>
          </p:nvPr>
        </p:nvSpPr>
        <p:spPr>
          <a:xfrm>
            <a:off x="304800" y="1066800"/>
            <a:ext cx="3733800" cy="5638800"/>
          </a:xfrm>
        </p:spPr>
        <p:txBody>
          <a:bodyPr>
            <a:normAutofit fontScale="92500" lnSpcReduction="20000"/>
          </a:bodyPr>
          <a:lstStyle/>
          <a:p>
            <a:r>
              <a:rPr lang="en-US" dirty="0" smtClean="0"/>
              <a:t>Written by Thomas Jefferson</a:t>
            </a:r>
          </a:p>
          <a:p>
            <a:r>
              <a:rPr lang="en-US" dirty="0" smtClean="0"/>
              <a:t>Used enlightened ideas of Locke, Rousseau and Montesquieu</a:t>
            </a:r>
          </a:p>
          <a:p>
            <a:r>
              <a:rPr lang="en-US" dirty="0" smtClean="0"/>
              <a:t>Declares independence from the king of England</a:t>
            </a:r>
          </a:p>
          <a:p>
            <a:r>
              <a:rPr lang="en-US" dirty="0" smtClean="0"/>
              <a:t>1st signer:  John Hancock</a:t>
            </a:r>
          </a:p>
          <a:p>
            <a:r>
              <a:rPr lang="en-US" dirty="0" smtClean="0"/>
              <a:t>Approved and signed on July 4, 1776</a:t>
            </a:r>
          </a:p>
          <a:p>
            <a:r>
              <a:rPr lang="en-US" dirty="0" smtClean="0"/>
              <a:t>Begins American Revolution</a:t>
            </a:r>
          </a:p>
          <a:p>
            <a:endParaRPr lang="en-US" dirty="0"/>
          </a:p>
        </p:txBody>
      </p:sp>
      <p:pic>
        <p:nvPicPr>
          <p:cNvPr id="7" name="Picture 6" descr="signing-declaration-of-independence.jpg"/>
          <p:cNvPicPr>
            <a:picLocks noChangeAspect="1"/>
          </p:cNvPicPr>
          <p:nvPr/>
        </p:nvPicPr>
        <p:blipFill>
          <a:blip r:embed="rId2" cstate="print"/>
          <a:srcRect l="1429" t="1985" r="1429" b="4714"/>
          <a:stretch>
            <a:fillRect/>
          </a:stretch>
        </p:blipFill>
        <p:spPr>
          <a:xfrm>
            <a:off x="4038600" y="1295400"/>
            <a:ext cx="4724400" cy="3265394"/>
          </a:xfrm>
          <a:prstGeom prst="rect">
            <a:avLst/>
          </a:prstGeom>
        </p:spPr>
      </p:pic>
      <p:pic>
        <p:nvPicPr>
          <p:cNvPr id="8" name="Picture 7" descr="john_hancock_print.gif"/>
          <p:cNvPicPr>
            <a:picLocks noChangeAspect="1"/>
          </p:cNvPicPr>
          <p:nvPr/>
        </p:nvPicPr>
        <p:blipFill>
          <a:blip r:embed="rId3" cstate="print"/>
          <a:srcRect b="14691"/>
          <a:stretch>
            <a:fillRect/>
          </a:stretch>
        </p:blipFill>
        <p:spPr>
          <a:xfrm>
            <a:off x="4191000" y="5105400"/>
            <a:ext cx="4495800" cy="1256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wilight">
  <a:themeElements>
    <a:clrScheme name="Twilight">
      <a:dk1>
        <a:sysClr val="windowText" lastClr="000000"/>
      </a:dk1>
      <a:lt1>
        <a:sysClr val="window" lastClr="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Twilight">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wilight">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0" t="100000" r="5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0" t="100000" r="50000" b="10000"/>
          </a:path>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75000"/>
                <a:satMod val="105000"/>
              </a:schemeClr>
              <a:schemeClr val="phClr">
                <a:tint val="90000"/>
                <a:satMod val="200000"/>
              </a:schemeClr>
            </a:duotone>
          </a:blip>
          <a:tile tx="0" ty="0" sx="120000" sy="12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Twilight</Template>
  <TotalTime>2871</TotalTime>
  <Words>917</Words>
  <Application>Microsoft Office PowerPoint</Application>
  <PresentationFormat>On-screen Show (4:3)</PresentationFormat>
  <Paragraphs>69</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Consolas</vt:lpstr>
      <vt:lpstr>Corbel</vt:lpstr>
      <vt:lpstr>HGｺﾞｼｯｸM</vt:lpstr>
      <vt:lpstr>HG丸ｺﾞｼｯｸM-PRO</vt:lpstr>
      <vt:lpstr>Wingdings</vt:lpstr>
      <vt:lpstr>Wingdings 2</vt:lpstr>
      <vt:lpstr>Twilight</vt:lpstr>
      <vt:lpstr>COS Standard 3  Chapter 4</vt:lpstr>
      <vt:lpstr>French and Indian War</vt:lpstr>
      <vt:lpstr>French and Indian War continued   </vt:lpstr>
      <vt:lpstr>French and Indian War continued</vt:lpstr>
      <vt:lpstr>Acts     </vt:lpstr>
      <vt:lpstr>Acts continued</vt:lpstr>
      <vt:lpstr>Acts continued</vt:lpstr>
      <vt:lpstr>Acts continued</vt:lpstr>
      <vt:lpstr>Acts continued</vt:lpstr>
      <vt:lpstr>Boston Massacre</vt:lpstr>
      <vt:lpstr>Boston Tea Party</vt:lpstr>
      <vt:lpstr>Lexington and Concord</vt:lpstr>
      <vt:lpstr>Common Sense</vt:lpstr>
      <vt:lpstr>Declaration of Independence</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Standard 3</dc:title>
  <dc:creator>stephanie</dc:creator>
  <cp:lastModifiedBy>Register,Taylor</cp:lastModifiedBy>
  <cp:revision>50</cp:revision>
  <dcterms:created xsi:type="dcterms:W3CDTF">2010-09-26T22:43:42Z</dcterms:created>
  <dcterms:modified xsi:type="dcterms:W3CDTF">2017-10-11T16:06:26Z</dcterms:modified>
</cp:coreProperties>
</file>