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64" r:id="rId6"/>
    <p:sldId id="259" r:id="rId7"/>
    <p:sldId id="263" r:id="rId8"/>
    <p:sldId id="260" r:id="rId9"/>
    <p:sldId id="265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73332CB-0C69-44C5-B152-652A1C0B5FB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40FAD30-D4D1-4E95-B288-D21929EA9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Explain the US changing role in the early 20</a:t>
            </a:r>
            <a:r>
              <a:rPr lang="en-US" baseline="30000" dirty="0" smtClean="0"/>
              <a:t>th</a:t>
            </a:r>
            <a:r>
              <a:rPr lang="en-US" dirty="0" smtClean="0"/>
              <a:t> century as a world power.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4267199"/>
          </a:xfrm>
        </p:spPr>
        <p:txBody>
          <a:bodyPr>
            <a:noAutofit/>
          </a:bodyPr>
          <a:lstStyle/>
          <a:p>
            <a:r>
              <a:rPr lang="en-US" sz="3600" dirty="0" smtClean="0"/>
              <a:t>Describing causes of the Spanish-American War, including yellow journalism, the sinking of the Battleship USS Maine and economic interests in Cuba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/>
          <a:lstStyle/>
          <a:p>
            <a:r>
              <a:rPr lang="en-US" dirty="0" smtClean="0"/>
              <a:t>Chapter 17 Section 1 and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Imperialism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Imperialism is the policy of extending a country’s power and influence through territorial acquisition, diplomacy, or military force.</a:t>
            </a:r>
          </a:p>
          <a:p>
            <a:pPr lvl="1"/>
            <a:r>
              <a:rPr lang="en-US" dirty="0" smtClean="0"/>
              <a:t>Economic </a:t>
            </a:r>
            <a:r>
              <a:rPr lang="en-US" dirty="0" smtClean="0"/>
              <a:t>and political domination of a strong nation over a weaker nation. </a:t>
            </a:r>
          </a:p>
          <a:p>
            <a:pPr lvl="2"/>
            <a:r>
              <a:rPr lang="en-US" dirty="0" smtClean="0"/>
              <a:t>Raw materials needed </a:t>
            </a:r>
          </a:p>
          <a:p>
            <a:r>
              <a:rPr lang="en-US" dirty="0" smtClean="0"/>
              <a:t>Americans </a:t>
            </a:r>
            <a:r>
              <a:rPr lang="en-US" dirty="0" smtClean="0"/>
              <a:t>want to develop overseas markets</a:t>
            </a:r>
          </a:p>
          <a:p>
            <a:pPr lvl="1"/>
            <a:r>
              <a:rPr lang="en-US" dirty="0" smtClean="0"/>
              <a:t>Use Social Darwinism and Spreading “Anglo-</a:t>
            </a:r>
            <a:r>
              <a:rPr lang="en-US" dirty="0" err="1" smtClean="0"/>
              <a:t>Saxonism</a:t>
            </a:r>
            <a:r>
              <a:rPr lang="en-US" dirty="0" smtClean="0"/>
              <a:t>” to justify expansion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Darwinism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atural </a:t>
            </a:r>
            <a:r>
              <a:rPr lang="en-US" dirty="0"/>
              <a:t>S</a:t>
            </a:r>
            <a:r>
              <a:rPr lang="en-US" dirty="0" smtClean="0"/>
              <a:t>election, or survival of the fittest.  </a:t>
            </a:r>
          </a:p>
          <a:p>
            <a:r>
              <a:rPr lang="en-US" dirty="0" smtClean="0"/>
              <a:t>The application of Darwinism to the study of human society, specifically a theory in sociology that individuals or groups achieve advantage over others as the result of genetic or biological superiority.   </a:t>
            </a:r>
          </a:p>
          <a:p>
            <a:pPr lvl="1"/>
            <a:r>
              <a:rPr lang="en-US" dirty="0" smtClean="0"/>
              <a:t>American use this idea to help justify their reasons for expanding their nation.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Cubans Revolt-background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Spain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United States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Owned Cuba along with the Philippines, Guam, and Puerto Rico</a:t>
            </a:r>
          </a:p>
          <a:p>
            <a:r>
              <a:rPr lang="en-US" dirty="0" smtClean="0"/>
              <a:t>Used Cuba for sugar cane cultivation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American’ sympathy went out to the Cuba people</a:t>
            </a:r>
          </a:p>
          <a:p>
            <a:r>
              <a:rPr lang="en-US" dirty="0" smtClean="0"/>
              <a:t>American capitalist wanted to invest in the Cuban sugarcane industry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54864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U.S offered to by Cuba from Spain, but the Spaniards denied American offers claiming they would rather see Cuba sunk in the Ocean.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2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of Spanish American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5181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Jose Marti</a:t>
            </a:r>
            <a:endParaRPr lang="en-US" dirty="0" smtClean="0"/>
          </a:p>
          <a:p>
            <a:pPr lvl="1"/>
            <a:r>
              <a:rPr lang="en-US" dirty="0" smtClean="0"/>
              <a:t>A Cuban journalist and poet in exile in New York, launches the revolution in 1895</a:t>
            </a:r>
          </a:p>
          <a:p>
            <a:pPr lvl="1"/>
            <a:r>
              <a:rPr lang="en-US" dirty="0" smtClean="0"/>
              <a:t>Marti hopes to provoke American intervention into the war by attacking American owned sugarcane mills and plantations.</a:t>
            </a:r>
          </a:p>
          <a:p>
            <a:pPr lvl="1"/>
            <a:r>
              <a:rPr lang="en-US" dirty="0" smtClean="0"/>
              <a:t>The rebels themselves</a:t>
            </a:r>
            <a:r>
              <a:rPr lang="en-US" dirty="0" smtClean="0"/>
              <a:t>, </a:t>
            </a:r>
            <a:r>
              <a:rPr lang="en-US" dirty="0" smtClean="0"/>
              <a:t>gain control </a:t>
            </a:r>
            <a:r>
              <a:rPr lang="en-US" dirty="0" smtClean="0"/>
              <a:t>of Eastern half of </a:t>
            </a:r>
            <a:r>
              <a:rPr lang="en-US" dirty="0" smtClean="0"/>
              <a:t>Cuba</a:t>
            </a:r>
          </a:p>
          <a:p>
            <a:pPr lvl="2"/>
            <a:r>
              <a:rPr lang="en-US" dirty="0" smtClean="0"/>
              <a:t>“Cuba </a:t>
            </a:r>
            <a:r>
              <a:rPr lang="en-US" dirty="0" err="1" smtClean="0"/>
              <a:t>Libre</a:t>
            </a:r>
            <a:r>
              <a:rPr lang="en-US" dirty="0" smtClean="0"/>
              <a:t>”</a:t>
            </a:r>
            <a:endParaRPr lang="en-US" dirty="0" smtClean="0"/>
          </a:p>
        </p:txBody>
      </p:sp>
      <p:pic>
        <p:nvPicPr>
          <p:cNvPr id="4" name="Picture 3" descr="us-cuba-relations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371600"/>
            <a:ext cx="2743200" cy="2194560"/>
          </a:xfrm>
          <a:prstGeom prst="rect">
            <a:avLst/>
          </a:prstGeom>
        </p:spPr>
      </p:pic>
      <p:pic>
        <p:nvPicPr>
          <p:cNvPr id="6" name="Picture 5" descr="jose-marti-zayas-baz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3733800"/>
            <a:ext cx="2218944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Yellow Journalism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This is the use of sensationalized and exaggerated reporting by newspapers or magazines to attract readers </a:t>
            </a:r>
          </a:p>
          <a:p>
            <a:r>
              <a:rPr lang="en-US" dirty="0" smtClean="0"/>
              <a:t>American News paper tycoons </a:t>
            </a:r>
            <a:r>
              <a:rPr lang="en-US" u="sng" dirty="0" smtClean="0"/>
              <a:t>William Randolph Hearst </a:t>
            </a:r>
            <a:r>
              <a:rPr lang="en-US" dirty="0" smtClean="0"/>
              <a:t>and </a:t>
            </a:r>
            <a:r>
              <a:rPr lang="en-US" u="sng" dirty="0" smtClean="0"/>
              <a:t>Joseph Pulitzer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These two men used yellow journalism to lure the American readers in which deepened American sympathy towards the Cuban Rebels.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2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of the Spanish American War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Spain </a:t>
            </a:r>
            <a:r>
              <a:rPr lang="en-US" dirty="0" smtClean="0"/>
              <a:t>invoked </a:t>
            </a:r>
            <a:r>
              <a:rPr lang="en-US" dirty="0" smtClean="0"/>
              <a:t>harsh </a:t>
            </a:r>
            <a:r>
              <a:rPr lang="en-US" dirty="0" smtClean="0"/>
              <a:t>punishments </a:t>
            </a:r>
            <a:r>
              <a:rPr lang="en-US" dirty="0" smtClean="0"/>
              <a:t>on Cuba and appointed </a:t>
            </a:r>
            <a:r>
              <a:rPr lang="en-US" dirty="0" smtClean="0"/>
              <a:t> Spanish General </a:t>
            </a:r>
            <a:r>
              <a:rPr lang="en-US" dirty="0" err="1" smtClean="0"/>
              <a:t>Valeriano</a:t>
            </a:r>
            <a:r>
              <a:rPr lang="en-US" dirty="0" smtClean="0"/>
              <a:t> </a:t>
            </a:r>
            <a:r>
              <a:rPr lang="en-US" dirty="0" err="1" smtClean="0"/>
              <a:t>Weyler</a:t>
            </a:r>
            <a:r>
              <a:rPr lang="en-US" dirty="0" smtClean="0"/>
              <a:t> as governor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Uses barbed wire concentration camps to restore order</a:t>
            </a:r>
            <a:endParaRPr lang="en-US" dirty="0" smtClean="0"/>
          </a:p>
          <a:p>
            <a:pPr lvl="1"/>
            <a:r>
              <a:rPr lang="en-US" dirty="0" smtClean="0"/>
              <a:t>Kills many </a:t>
            </a:r>
            <a:r>
              <a:rPr lang="en-US" dirty="0" smtClean="0"/>
              <a:t>Cubans</a:t>
            </a:r>
          </a:p>
          <a:p>
            <a:r>
              <a:rPr lang="en-US" dirty="0" smtClean="0"/>
              <a:t>The Spanish Minister to United States, Enrique </a:t>
            </a:r>
            <a:r>
              <a:rPr lang="en-US" dirty="0" err="1" smtClean="0"/>
              <a:t>Dupuy</a:t>
            </a:r>
            <a:r>
              <a:rPr lang="en-US" dirty="0" smtClean="0"/>
              <a:t> de </a:t>
            </a:r>
            <a:r>
              <a:rPr lang="en-US" dirty="0" err="1" smtClean="0"/>
              <a:t>Lome</a:t>
            </a:r>
            <a:r>
              <a:rPr lang="en-US" dirty="0" smtClean="0"/>
              <a:t>, writes a letter that is intercepted</a:t>
            </a:r>
            <a:endParaRPr lang="en-US" dirty="0"/>
          </a:p>
        </p:txBody>
      </p:sp>
      <p:pic>
        <p:nvPicPr>
          <p:cNvPr id="5" name="Picture 4" descr="weyl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990601"/>
            <a:ext cx="2295715" cy="2971800"/>
          </a:xfrm>
          <a:prstGeom prst="rect">
            <a:avLst/>
          </a:prstGeom>
        </p:spPr>
      </p:pic>
      <p:pic>
        <p:nvPicPr>
          <p:cNvPr id="6" name="Picture 5" descr="dupu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3347676"/>
            <a:ext cx="2590800" cy="309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The De </a:t>
            </a:r>
            <a:r>
              <a:rPr lang="en-US" dirty="0" err="1" smtClean="0"/>
              <a:t>Lome</a:t>
            </a:r>
            <a:r>
              <a:rPr lang="en-US" dirty="0" smtClean="0"/>
              <a:t>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Stolen by a Cuban rebel from a Havana post office and then leaked to the newspaper.</a:t>
            </a:r>
          </a:p>
          <a:p>
            <a:r>
              <a:rPr lang="en-US" dirty="0" smtClean="0"/>
              <a:t>The letter criticizes President McKinley calling him “weak”  and “a bidder for the admiration of the crowd.”</a:t>
            </a:r>
          </a:p>
          <a:p>
            <a:r>
              <a:rPr lang="en-US" dirty="0" smtClean="0"/>
              <a:t>This event embarrassed the Spanish government and they would apologize.</a:t>
            </a:r>
          </a:p>
          <a:p>
            <a:r>
              <a:rPr lang="en-US" dirty="0" smtClean="0"/>
              <a:t> The apology had little effect on Americans being angry that their president had been deeply insulted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6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 of Spanish American War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5204460" cy="28515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USS Maine- sent to bring home American citizens in danger of the fighting and to protect American Property</a:t>
            </a:r>
          </a:p>
          <a:p>
            <a:r>
              <a:rPr lang="en-US" dirty="0" smtClean="0"/>
              <a:t>Anchored</a:t>
            </a:r>
            <a:r>
              <a:rPr lang="en-US" dirty="0" smtClean="0"/>
              <a:t> </a:t>
            </a:r>
            <a:r>
              <a:rPr lang="en-US" dirty="0" smtClean="0"/>
              <a:t>in </a:t>
            </a:r>
            <a:r>
              <a:rPr lang="en-US" dirty="0" smtClean="0"/>
              <a:t>Havana, the ship </a:t>
            </a:r>
            <a:r>
              <a:rPr lang="en-US" dirty="0" smtClean="0"/>
              <a:t>exploded killing </a:t>
            </a:r>
            <a:r>
              <a:rPr lang="en-US" dirty="0" smtClean="0"/>
              <a:t> some </a:t>
            </a:r>
            <a:r>
              <a:rPr lang="en-US" dirty="0" smtClean="0"/>
              <a:t>260</a:t>
            </a:r>
            <a:r>
              <a:rPr lang="en-US" dirty="0" smtClean="0"/>
              <a:t> </a:t>
            </a:r>
            <a:r>
              <a:rPr lang="en-US" dirty="0" smtClean="0"/>
              <a:t>Americans.  America blames Spain.  No one knows why it </a:t>
            </a:r>
            <a:r>
              <a:rPr lang="en-US" dirty="0" smtClean="0"/>
              <a:t>exploded really though.  </a:t>
            </a:r>
            <a:endParaRPr lang="en-US" dirty="0" smtClean="0"/>
          </a:p>
        </p:txBody>
      </p:sp>
      <p:pic>
        <p:nvPicPr>
          <p:cNvPr id="5" name="Picture 4" descr="USS_Maine_Battlesh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1219200"/>
            <a:ext cx="2766060" cy="4658868"/>
          </a:xfrm>
          <a:prstGeom prst="rect">
            <a:avLst/>
          </a:prstGeom>
        </p:spPr>
      </p:pic>
      <p:pic>
        <p:nvPicPr>
          <p:cNvPr id="6" name="Picture 5" descr="USS Maine.jpg"/>
          <p:cNvPicPr>
            <a:picLocks noChangeAspect="1"/>
          </p:cNvPicPr>
          <p:nvPr/>
        </p:nvPicPr>
        <p:blipFill>
          <a:blip r:embed="rId3" cstate="print"/>
          <a:srcRect b="7038"/>
          <a:stretch>
            <a:fillRect/>
          </a:stretch>
        </p:blipFill>
        <p:spPr>
          <a:xfrm>
            <a:off x="1752600" y="4451775"/>
            <a:ext cx="3629666" cy="2225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of Spanish American War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1898 McKinley authorizes Congress to declare war on </a:t>
            </a:r>
            <a:r>
              <a:rPr lang="en-US" dirty="0" smtClean="0"/>
              <a:t>Spain</a:t>
            </a:r>
            <a:r>
              <a:rPr lang="en-US" dirty="0"/>
              <a:t> </a:t>
            </a:r>
            <a:r>
              <a:rPr lang="en-US" dirty="0" smtClean="0"/>
              <a:t>April 21</a:t>
            </a:r>
            <a:r>
              <a:rPr lang="en-US" baseline="30000" dirty="0" smtClean="0"/>
              <a:t>st</a:t>
            </a:r>
            <a:r>
              <a:rPr lang="en-US" dirty="0" smtClean="0"/>
              <a:t>, 1898. </a:t>
            </a:r>
            <a:endParaRPr lang="en-US" dirty="0" smtClean="0"/>
          </a:p>
          <a:p>
            <a:r>
              <a:rPr lang="en-US" dirty="0" smtClean="0"/>
              <a:t>Splendid </a:t>
            </a:r>
            <a:r>
              <a:rPr lang="en-US" dirty="0" smtClean="0"/>
              <a:t>little war begins.</a:t>
            </a:r>
          </a:p>
        </p:txBody>
      </p:sp>
      <p:pic>
        <p:nvPicPr>
          <p:cNvPr id="4" name="Picture 3" descr="mckinley.jpg"/>
          <p:cNvPicPr>
            <a:picLocks noChangeAspect="1"/>
          </p:cNvPicPr>
          <p:nvPr/>
        </p:nvPicPr>
        <p:blipFill>
          <a:blip r:embed="rId2" cstate="print"/>
          <a:srcRect l="7251" t="4000" r="3323" b="4000"/>
          <a:stretch>
            <a:fillRect/>
          </a:stretch>
        </p:blipFill>
        <p:spPr>
          <a:xfrm>
            <a:off x="3276600" y="3429000"/>
            <a:ext cx="2083904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322</TotalTime>
  <Words>528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Book Antiqua</vt:lpstr>
      <vt:lpstr>Lucida Sans</vt:lpstr>
      <vt:lpstr>Wingdings</vt:lpstr>
      <vt:lpstr>Wingdings 2</vt:lpstr>
      <vt:lpstr>Wingdings 3</vt:lpstr>
      <vt:lpstr>Apex</vt:lpstr>
      <vt:lpstr>COS Standard 3</vt:lpstr>
      <vt:lpstr>Describing causes of the Spanish-American War, including yellow journalism, the sinking of the Battleship USS Maine and economic interests in Cuba</vt:lpstr>
      <vt:lpstr>Imperialism</vt:lpstr>
      <vt:lpstr>Social Darwinism</vt:lpstr>
      <vt:lpstr>Cubans Revolt-background</vt:lpstr>
      <vt:lpstr>Causes of Spanish American War</vt:lpstr>
      <vt:lpstr>Yellow Journalism</vt:lpstr>
      <vt:lpstr>Causes of the Spanish American War continued</vt:lpstr>
      <vt:lpstr>The De Lome Letter</vt:lpstr>
      <vt:lpstr>Cause of Spanish American War continued</vt:lpstr>
      <vt:lpstr>Causes of Spanish American War Continued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3</dc:title>
  <dc:creator>stephanie</dc:creator>
  <cp:lastModifiedBy>Register,Taylor</cp:lastModifiedBy>
  <cp:revision>16</cp:revision>
  <dcterms:created xsi:type="dcterms:W3CDTF">2010-09-24T10:23:38Z</dcterms:created>
  <dcterms:modified xsi:type="dcterms:W3CDTF">2017-10-05T14:22:03Z</dcterms:modified>
</cp:coreProperties>
</file>