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437"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pPr>
              <a:defRPr/>
            </a:pPr>
            <a:fld id="{804467B7-6AE2-4253-91CA-432555A1D20A}" type="datetimeFigureOut">
              <a:rPr lang="en-US" smtClean="0"/>
              <a:pPr>
                <a:defRPr/>
              </a:pPr>
              <a:t>9/6/2017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BD1E8-86F7-4DF9-83A4-DCACAF78FE4A}" type="slidenum">
              <a:rPr lang="en-US" smtClean="0"/>
              <a:pPr>
                <a:defRPr/>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CB43D67D-3542-4686-A177-7FF0380BCA65}" type="datetimeFigureOut">
              <a:rPr lang="en-US" smtClean="0"/>
              <a:pPr>
                <a:defRPr/>
              </a:pPr>
              <a:t>9/6/2017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5685EBF-A8FB-4C4C-9E49-1D08A73906AB}"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5EEA724B-9411-4DBA-91F7-F91FEDA724BD}" type="datetimeFigureOut">
              <a:rPr lang="en-US" smtClean="0"/>
              <a:pPr>
                <a:defRPr/>
              </a:pPr>
              <a:t>9/6/2017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3ABC850-F963-4AD5-96AE-5D122E3F1AF2}"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6E0FF9D1-627F-4359-8ADF-A6D811596564}" type="datetimeFigureOut">
              <a:rPr lang="en-US" smtClean="0"/>
              <a:pPr>
                <a:defRPr/>
              </a:pPr>
              <a:t>9/6/2017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C74A8DD-7B7E-427B-AB68-0ACBAFF2D44E}"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627CE0FA-CD58-4FC6-975D-CF396016AEE7}" type="datetimeFigureOut">
              <a:rPr lang="en-US" smtClean="0"/>
              <a:pPr>
                <a:defRPr/>
              </a:pPr>
              <a:t>9/6/2017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409F5BC-4362-4880-95F2-BBFFDAA0DA30}"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DA7073F4-477E-46DC-81AD-8DA2A7F49051}" type="datetimeFigureOut">
              <a:rPr lang="en-US" smtClean="0"/>
              <a:pPr>
                <a:defRPr/>
              </a:pPr>
              <a:t>9/6/2017</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B583498-D872-456E-A004-B0403FD34A9D}"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520DDA8-8BF1-40D9-988C-3DD749702F69}" type="datetimeFigureOut">
              <a:rPr lang="en-US" smtClean="0"/>
              <a:pPr>
                <a:defRPr/>
              </a:pPr>
              <a:t>9/6/2017</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BB0FC09-10CA-4008-AF6C-5692DFB975C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6D36789F-14DE-445F-BF56-5D4274BC0C8B}" type="datetimeFigureOut">
              <a:rPr lang="en-US" smtClean="0"/>
              <a:pPr>
                <a:defRPr/>
              </a:pPr>
              <a:t>9/6/2017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30C32F4-720E-4821-A160-8C403B9FFDFA}" type="slidenum">
              <a:rPr lang="en-US" smtClean="0"/>
              <a:pPr>
                <a:defRPr/>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pPr>
              <a:defRPr/>
            </a:pPr>
            <a:fld id="{19EBF238-27AE-4AB8-96B4-CA8E76F872EB}" type="datetimeFigureOut">
              <a:rPr lang="en-US" smtClean="0"/>
              <a:pPr>
                <a:defRPr/>
              </a:pPr>
              <a:t>9/6/2017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pPr>
              <a:defRPr/>
            </a:pPr>
            <a:endParaRPr lang="en-US"/>
          </a:p>
        </p:txBody>
      </p:sp>
      <p:sp>
        <p:nvSpPr>
          <p:cNvPr id="7" name="Slide Number Placeholder 6"/>
          <p:cNvSpPr>
            <a:spLocks noGrp="1"/>
          </p:cNvSpPr>
          <p:nvPr>
            <p:ph type="sldNum" sz="quarter" idx="12"/>
          </p:nvPr>
        </p:nvSpPr>
        <p:spPr>
          <a:xfrm>
            <a:off x="8339328" y="1170432"/>
            <a:ext cx="733864" cy="201168"/>
          </a:xfrm>
        </p:spPr>
        <p:txBody>
          <a:bodyPr/>
          <a:lstStyle/>
          <a:p>
            <a:pPr>
              <a:defRPr/>
            </a:pPr>
            <a:fld id="{4DB3DAAC-6855-4A3C-809E-3299B3FB02E0}"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623F7EEF-3E41-4A6D-AA0F-CB6DCC27B3F6}" type="datetimeFigureOut">
              <a:rPr lang="en-US" smtClean="0"/>
              <a:pPr>
                <a:defRPr/>
              </a:pPr>
              <a:t>9/6/2017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8CAFD75-6D5D-4215-B281-B9AFE8613F77}"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6A59E2F0-5E10-4437-8C79-217DD850BE3F}" type="datetimeFigureOut">
              <a:rPr lang="en-US" smtClean="0"/>
              <a:pPr>
                <a:defRPr/>
              </a:pPr>
              <a:t>9/6/2017</a:t>
            </a:fld>
            <a:endParaRPr lang="en-US"/>
          </a:p>
        </p:txBody>
      </p:sp>
      <p:sp>
        <p:nvSpPr>
          <p:cNvPr id="5" name="Footer Placeholder 4"/>
          <p:cNvSpPr>
            <a:spLocks noGrp="1"/>
          </p:cNvSpPr>
          <p:nvPr>
            <p:ph type="ftr" sz="quarter" idx="11"/>
          </p:nvPr>
        </p:nvSpPr>
        <p:spPr>
          <a:xfrm>
            <a:off x="2640597" y="6377459"/>
            <a:ext cx="3836404" cy="365125"/>
          </a:xfr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E3D8FA4-1EC7-4A5F-93D0-9D5BD6972209}"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fld id="{27F7B55F-96FA-44AA-A77D-F90FB76E4D0F}" type="datetimeFigureOut">
              <a:rPr lang="en-US" smtClean="0"/>
              <a:pPr>
                <a:defRPr/>
              </a:pPr>
              <a:t>9/6/2017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662AB2DA-0A26-47C3-A409-42BFE35E23DC}"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COS Standard 2</a:t>
            </a:r>
            <a:endParaRPr lang="en-US" dirty="0"/>
          </a:p>
        </p:txBody>
      </p:sp>
      <p:sp>
        <p:nvSpPr>
          <p:cNvPr id="3" name="Subtitle 2"/>
          <p:cNvSpPr>
            <a:spLocks noGrp="1"/>
          </p:cNvSpPr>
          <p:nvPr>
            <p:ph type="subTitle" idx="1"/>
          </p:nvPr>
        </p:nvSpPr>
        <p:spPr/>
        <p:txBody>
          <a:bodyPr>
            <a:normAutofit/>
          </a:bodyPr>
          <a:lstStyle/>
          <a:p>
            <a:pPr fontAlgn="auto">
              <a:spcAft>
                <a:spcPts val="0"/>
              </a:spcAft>
              <a:buClr>
                <a:schemeClr val="tx1">
                  <a:shade val="95000"/>
                </a:schemeClr>
              </a:buClr>
              <a:buFont typeface="Wingdings 2"/>
              <a:buNone/>
              <a:defRPr/>
            </a:pPr>
            <a:r>
              <a:rPr lang="en-US" dirty="0" smtClean="0"/>
              <a:t>Compare regional differences among early New England, Middle and Southern colonies regarding economics, geography, culture, government and American Indian relations.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3886200"/>
          </a:xfrm>
        </p:spPr>
        <p:txBody>
          <a:bodyPr>
            <a:noAutofit/>
          </a:bodyPr>
          <a:lstStyle/>
          <a:p>
            <a:pPr fontAlgn="auto">
              <a:spcAft>
                <a:spcPts val="0"/>
              </a:spcAft>
              <a:defRPr/>
            </a:pPr>
            <a:r>
              <a:rPr lang="en-US" sz="2600" dirty="0" smtClean="0"/>
              <a:t>Compare regional differences among early New England, Middle and Southern colonies regarding economics, geography, culture, government and American Indian relations as well as  explaining the significance of the House of Burgesses and New England town meetings in colonial politics.</a:t>
            </a:r>
            <a:r>
              <a:rPr lang="en-US" sz="2800" dirty="0" smtClean="0"/>
              <a:t/>
            </a:r>
            <a:br>
              <a:rPr lang="en-US" sz="2800" dirty="0" smtClean="0"/>
            </a:br>
            <a:endParaRPr lang="en-US" sz="2800" dirty="0"/>
          </a:p>
        </p:txBody>
      </p:sp>
      <p:sp>
        <p:nvSpPr>
          <p:cNvPr id="14338" name="Subtitle 2"/>
          <p:cNvSpPr>
            <a:spLocks noGrp="1"/>
          </p:cNvSpPr>
          <p:nvPr>
            <p:ph type="subTitle" idx="1"/>
          </p:nvPr>
        </p:nvSpPr>
        <p:spPr>
          <a:xfrm>
            <a:off x="1371600" y="4724400"/>
            <a:ext cx="6400800" cy="1752600"/>
          </a:xfrm>
        </p:spPr>
        <p:txBody>
          <a:bodyPr/>
          <a:lstStyle/>
          <a:p>
            <a:r>
              <a:rPr lang="en-US" smtClean="0"/>
              <a:t>Chapter 3 as well as 2-3</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fontAlgn="auto">
              <a:spcAft>
                <a:spcPts val="0"/>
              </a:spcAft>
              <a:defRPr/>
            </a:pPr>
            <a:r>
              <a:rPr lang="en-US" dirty="0" smtClean="0"/>
              <a:t>New England</a:t>
            </a:r>
            <a:endParaRPr lang="en-US" dirty="0"/>
          </a:p>
        </p:txBody>
      </p:sp>
      <p:sp>
        <p:nvSpPr>
          <p:cNvPr id="3" name="Content Placeholder 2"/>
          <p:cNvSpPr>
            <a:spLocks noGrp="1"/>
          </p:cNvSpPr>
          <p:nvPr>
            <p:ph sz="half" idx="1"/>
          </p:nvPr>
        </p:nvSpPr>
        <p:spPr>
          <a:xfrm>
            <a:off x="304800" y="1600200"/>
            <a:ext cx="4038600" cy="5105400"/>
          </a:xfrm>
        </p:spPr>
        <p:txBody>
          <a:bodyPr>
            <a:normAutofit fontScale="92500" lnSpcReduction="10000"/>
          </a:bodyPr>
          <a:lstStyle/>
          <a:p>
            <a:pPr marL="548640" indent="-411480" fontAlgn="auto">
              <a:spcAft>
                <a:spcPts val="0"/>
              </a:spcAft>
              <a:buClr>
                <a:schemeClr val="tx1">
                  <a:shade val="95000"/>
                </a:schemeClr>
              </a:buClr>
              <a:buFont typeface="Wingdings 2"/>
              <a:buChar char=""/>
              <a:defRPr/>
            </a:pPr>
            <a:r>
              <a:rPr lang="en-US" dirty="0" smtClean="0"/>
              <a:t>Practiced subsistence farming:  planting only for you and your family</a:t>
            </a:r>
          </a:p>
          <a:p>
            <a:pPr marL="548640" indent="-411480" fontAlgn="auto">
              <a:spcAft>
                <a:spcPts val="0"/>
              </a:spcAft>
              <a:buClr>
                <a:schemeClr val="tx1">
                  <a:shade val="95000"/>
                </a:schemeClr>
              </a:buClr>
              <a:buFont typeface="Wingdings 2"/>
              <a:buChar char=""/>
              <a:defRPr/>
            </a:pPr>
            <a:r>
              <a:rPr lang="en-US" dirty="0" smtClean="0"/>
              <a:t>Corn</a:t>
            </a:r>
          </a:p>
          <a:p>
            <a:pPr marL="548640" indent="-411480" fontAlgn="auto">
              <a:spcAft>
                <a:spcPts val="0"/>
              </a:spcAft>
              <a:buClr>
                <a:schemeClr val="tx1">
                  <a:shade val="95000"/>
                </a:schemeClr>
              </a:buClr>
              <a:buFont typeface="Wingdings 2"/>
              <a:buChar char=""/>
              <a:defRPr/>
            </a:pPr>
            <a:r>
              <a:rPr lang="en-US" dirty="0" smtClean="0"/>
              <a:t>Plankton:  good food source for fish and whales</a:t>
            </a:r>
          </a:p>
          <a:p>
            <a:pPr marL="548640" indent="-411480" fontAlgn="auto">
              <a:spcAft>
                <a:spcPts val="0"/>
              </a:spcAft>
              <a:buClr>
                <a:schemeClr val="tx1">
                  <a:shade val="95000"/>
                </a:schemeClr>
              </a:buClr>
              <a:buFont typeface="Wingdings 2"/>
              <a:buChar char=""/>
              <a:defRPr/>
            </a:pPr>
            <a:r>
              <a:rPr lang="en-US" dirty="0" smtClean="0"/>
              <a:t>Lumber:  furniture, barrels and shipbuilding</a:t>
            </a:r>
          </a:p>
          <a:p>
            <a:pPr marL="548640" indent="-411480" fontAlgn="auto">
              <a:spcAft>
                <a:spcPts val="0"/>
              </a:spcAft>
              <a:buClr>
                <a:schemeClr val="tx1">
                  <a:shade val="95000"/>
                </a:schemeClr>
              </a:buClr>
              <a:buFont typeface="Wingdings 2"/>
              <a:buChar char=""/>
              <a:defRPr/>
            </a:pPr>
            <a:r>
              <a:rPr lang="en-US" dirty="0" smtClean="0"/>
              <a:t>Waterfalls: powered mills</a:t>
            </a:r>
          </a:p>
          <a:p>
            <a:pPr marL="548640" indent="-411480" fontAlgn="auto">
              <a:spcAft>
                <a:spcPts val="0"/>
              </a:spcAft>
              <a:buClr>
                <a:schemeClr val="tx1">
                  <a:shade val="95000"/>
                </a:schemeClr>
              </a:buClr>
              <a:buFont typeface="Wingdings 2"/>
              <a:buChar char=""/>
              <a:defRPr/>
            </a:pPr>
            <a:r>
              <a:rPr lang="en-US" dirty="0" smtClean="0"/>
              <a:t>Rivers: transported goods</a:t>
            </a:r>
          </a:p>
          <a:p>
            <a:pPr marL="548640" indent="-411480" fontAlgn="auto">
              <a:spcAft>
                <a:spcPts val="0"/>
              </a:spcAft>
              <a:buClr>
                <a:schemeClr val="tx1">
                  <a:shade val="95000"/>
                </a:schemeClr>
              </a:buClr>
              <a:buFont typeface="Wingdings 2"/>
              <a:buChar char=""/>
              <a:defRPr/>
            </a:pPr>
            <a:endParaRPr lang="en-US" dirty="0" smtClean="0"/>
          </a:p>
        </p:txBody>
      </p:sp>
      <p:pic>
        <p:nvPicPr>
          <p:cNvPr id="15363" name="Picture 3" descr="corn.jpg"/>
          <p:cNvPicPr>
            <a:picLocks noChangeAspect="1"/>
          </p:cNvPicPr>
          <p:nvPr/>
        </p:nvPicPr>
        <p:blipFill>
          <a:blip r:embed="rId2" cstate="print"/>
          <a:srcRect/>
          <a:stretch>
            <a:fillRect/>
          </a:stretch>
        </p:blipFill>
        <p:spPr bwMode="auto">
          <a:xfrm>
            <a:off x="6096000" y="228600"/>
            <a:ext cx="2844799" cy="2474783"/>
          </a:xfrm>
          <a:prstGeom prst="rect">
            <a:avLst/>
          </a:prstGeom>
          <a:noFill/>
          <a:ln w="9525">
            <a:noFill/>
            <a:miter lim="800000"/>
            <a:headEnd/>
            <a:tailEnd/>
          </a:ln>
        </p:spPr>
      </p:pic>
      <p:pic>
        <p:nvPicPr>
          <p:cNvPr id="23554" name="Picture 2" descr="http://www.roadsidelumber.com/images/lumber7.jpg"/>
          <p:cNvPicPr>
            <a:picLocks noChangeAspect="1" noChangeArrowheads="1"/>
          </p:cNvPicPr>
          <p:nvPr/>
        </p:nvPicPr>
        <p:blipFill>
          <a:blip r:embed="rId3" cstate="print"/>
          <a:srcRect r="40541"/>
          <a:stretch>
            <a:fillRect/>
          </a:stretch>
        </p:blipFill>
        <p:spPr bwMode="auto">
          <a:xfrm>
            <a:off x="4343400" y="2743200"/>
            <a:ext cx="1676400" cy="1847851"/>
          </a:xfrm>
          <a:prstGeom prst="rect">
            <a:avLst/>
          </a:prstGeom>
          <a:noFill/>
        </p:spPr>
      </p:pic>
      <p:pic>
        <p:nvPicPr>
          <p:cNvPr id="23556" name="Picture 4" descr="http://images.travelpod.co.uk/users/flyingbat/1.1253808934.water-mill-nelson-park.jpg"/>
          <p:cNvPicPr>
            <a:picLocks noChangeAspect="1" noChangeArrowheads="1"/>
          </p:cNvPicPr>
          <p:nvPr/>
        </p:nvPicPr>
        <p:blipFill>
          <a:blip r:embed="rId4" cstate="print"/>
          <a:srcRect l="16327" r="6122" b="12811"/>
          <a:stretch>
            <a:fillRect/>
          </a:stretch>
        </p:blipFill>
        <p:spPr bwMode="auto">
          <a:xfrm>
            <a:off x="6248400" y="2819400"/>
            <a:ext cx="2590800" cy="3886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New England Towns</a:t>
            </a:r>
            <a:endParaRPr lang="en-US" dirty="0"/>
          </a:p>
        </p:txBody>
      </p:sp>
      <p:sp>
        <p:nvSpPr>
          <p:cNvPr id="3" name="Content Placeholder 2"/>
          <p:cNvSpPr>
            <a:spLocks noGrp="1"/>
          </p:cNvSpPr>
          <p:nvPr>
            <p:ph idx="1"/>
          </p:nvPr>
        </p:nvSpPr>
        <p:spPr/>
        <p:txBody>
          <a:bodyPr>
            <a:normAutofit fontScale="92500" lnSpcReduction="20000"/>
          </a:bodyPr>
          <a:lstStyle/>
          <a:p>
            <a:pPr marL="548640" indent="-411480" fontAlgn="auto">
              <a:spcAft>
                <a:spcPts val="0"/>
              </a:spcAft>
              <a:buClr>
                <a:schemeClr val="tx1">
                  <a:shade val="95000"/>
                </a:schemeClr>
              </a:buClr>
              <a:buFont typeface="Wingdings 2"/>
              <a:buChar char=""/>
              <a:defRPr/>
            </a:pPr>
            <a:r>
              <a:rPr lang="en-US" dirty="0" smtClean="0"/>
              <a:t>Towns were the heart of the New England society.</a:t>
            </a:r>
          </a:p>
          <a:p>
            <a:pPr marL="548640" indent="-411480" fontAlgn="auto">
              <a:spcAft>
                <a:spcPts val="0"/>
              </a:spcAft>
              <a:buClr>
                <a:schemeClr val="tx1">
                  <a:shade val="95000"/>
                </a:schemeClr>
              </a:buClr>
              <a:buFont typeface="Wingdings 2"/>
              <a:buChar char=""/>
              <a:defRPr/>
            </a:pPr>
            <a:r>
              <a:rPr lang="en-US" dirty="0" smtClean="0"/>
              <a:t>Town Meetings:  discuss local issues and problems, pass legislation and elect officials</a:t>
            </a:r>
          </a:p>
          <a:p>
            <a:pPr marL="548640" indent="-411480" fontAlgn="auto">
              <a:spcAft>
                <a:spcPts val="0"/>
              </a:spcAft>
              <a:buClr>
                <a:schemeClr val="tx1">
                  <a:shade val="95000"/>
                </a:schemeClr>
              </a:buClr>
              <a:buFont typeface="Wingdings 2"/>
              <a:buChar char=""/>
              <a:defRPr/>
            </a:pPr>
            <a:r>
              <a:rPr lang="en-US" dirty="0" smtClean="0"/>
              <a:t>Voting limited to men who own property.</a:t>
            </a:r>
          </a:p>
          <a:p>
            <a:pPr marL="548640" indent="-411480" fontAlgn="auto">
              <a:spcAft>
                <a:spcPts val="0"/>
              </a:spcAft>
              <a:buClr>
                <a:schemeClr val="tx1">
                  <a:shade val="95000"/>
                </a:schemeClr>
              </a:buClr>
              <a:buFont typeface="Wingdings 2"/>
              <a:buChar char=""/>
              <a:defRPr/>
            </a:pPr>
            <a:r>
              <a:rPr lang="en-US" dirty="0" smtClean="0"/>
              <a:t>Selectmen:  a member of the local government that helps manage town affairs</a:t>
            </a:r>
          </a:p>
          <a:p>
            <a:pPr marL="548640" indent="-411480" fontAlgn="auto">
              <a:spcAft>
                <a:spcPts val="0"/>
              </a:spcAft>
              <a:buClr>
                <a:schemeClr val="tx1">
                  <a:shade val="95000"/>
                </a:schemeClr>
              </a:buClr>
              <a:buFont typeface="Wingdings 2"/>
              <a:buChar char=""/>
              <a:defRPr/>
            </a:pPr>
            <a:r>
              <a:rPr lang="en-US" dirty="0" smtClean="0"/>
              <a:t>Felt like they had the right to govern themselves</a:t>
            </a:r>
          </a:p>
          <a:p>
            <a:pPr marL="548640" indent="-411480" fontAlgn="auto">
              <a:spcAft>
                <a:spcPts val="0"/>
              </a:spcAft>
              <a:buClr>
                <a:schemeClr val="tx1">
                  <a:shade val="95000"/>
                </a:schemeClr>
              </a:buClr>
              <a:buFont typeface="Wingdings 2"/>
              <a:buChar char=""/>
              <a:defRPr/>
            </a:pPr>
            <a:r>
              <a:rPr lang="en-US" dirty="0" smtClean="0"/>
              <a:t>Set stage for the emergence of democratic government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New England Class System</a:t>
            </a:r>
            <a:endParaRPr lang="en-US" dirty="0"/>
          </a:p>
        </p:txBody>
      </p:sp>
      <p:sp>
        <p:nvSpPr>
          <p:cNvPr id="17410" name="Content Placeholder 2"/>
          <p:cNvSpPr>
            <a:spLocks noGrp="1"/>
          </p:cNvSpPr>
          <p:nvPr>
            <p:ph idx="1"/>
          </p:nvPr>
        </p:nvSpPr>
        <p:spPr/>
        <p:txBody>
          <a:bodyPr/>
          <a:lstStyle/>
          <a:p>
            <a:r>
              <a:rPr lang="en-US" dirty="0" smtClean="0"/>
              <a:t>Upper Class: Wealthy merchants, industry owners, Doctors, Lawyers, some Ministers</a:t>
            </a:r>
          </a:p>
          <a:p>
            <a:r>
              <a:rPr lang="en-US" dirty="0" smtClean="0"/>
              <a:t>Middle Class: Artisans which were skilled workers who knew how to manufacture goods (carpenters, masons) as well as innkeepers, retailers, sailors, ministers</a:t>
            </a:r>
          </a:p>
          <a:p>
            <a:r>
              <a:rPr lang="en-US" dirty="0" smtClean="0"/>
              <a:t>Lower Class: Unskilled workers, slaves, farmers, indentured servants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fontAlgn="auto">
              <a:spcAft>
                <a:spcPts val="0"/>
              </a:spcAft>
              <a:defRPr/>
            </a:pPr>
            <a:r>
              <a:rPr lang="en-US" dirty="0" smtClean="0"/>
              <a:t>Middle Colonies</a:t>
            </a:r>
            <a:endParaRPr lang="en-US" dirty="0"/>
          </a:p>
        </p:txBody>
      </p:sp>
      <p:sp>
        <p:nvSpPr>
          <p:cNvPr id="3" name="Content Placeholder 2"/>
          <p:cNvSpPr>
            <a:spLocks noGrp="1"/>
          </p:cNvSpPr>
          <p:nvPr>
            <p:ph sz="half" idx="1"/>
          </p:nvPr>
        </p:nvSpPr>
        <p:spPr>
          <a:xfrm>
            <a:off x="381000" y="1600200"/>
            <a:ext cx="4343400" cy="5029200"/>
          </a:xfrm>
        </p:spPr>
        <p:txBody>
          <a:bodyPr>
            <a:normAutofit fontScale="92500" lnSpcReduction="20000"/>
          </a:bodyPr>
          <a:lstStyle/>
          <a:p>
            <a:pPr marL="548640" indent="-411480" fontAlgn="auto">
              <a:spcAft>
                <a:spcPts val="0"/>
              </a:spcAft>
              <a:buClr>
                <a:schemeClr val="tx1">
                  <a:shade val="95000"/>
                </a:schemeClr>
              </a:buClr>
              <a:buFont typeface="Wingdings 2"/>
              <a:buChar char=""/>
              <a:defRPr/>
            </a:pPr>
            <a:r>
              <a:rPr lang="en-US" dirty="0" smtClean="0"/>
              <a:t>Fertile farmland with surplus crops</a:t>
            </a:r>
          </a:p>
          <a:p>
            <a:pPr marL="548640" indent="-411480" fontAlgn="auto">
              <a:spcAft>
                <a:spcPts val="0"/>
              </a:spcAft>
              <a:buClr>
                <a:schemeClr val="tx1">
                  <a:shade val="95000"/>
                </a:schemeClr>
              </a:buClr>
              <a:buFont typeface="Wingdings 2"/>
              <a:buChar char=""/>
              <a:defRPr/>
            </a:pPr>
            <a:r>
              <a:rPr lang="en-US" dirty="0" smtClean="0"/>
              <a:t>Wheat</a:t>
            </a:r>
          </a:p>
          <a:p>
            <a:pPr marL="548640" indent="-411480" fontAlgn="auto">
              <a:spcAft>
                <a:spcPts val="0"/>
              </a:spcAft>
              <a:buClr>
                <a:schemeClr val="tx1">
                  <a:shade val="95000"/>
                </a:schemeClr>
              </a:buClr>
              <a:buFont typeface="Wingdings 2"/>
              <a:buChar char=""/>
              <a:defRPr/>
            </a:pPr>
            <a:r>
              <a:rPr lang="en-US" dirty="0" smtClean="0"/>
              <a:t>Rivers transport products to ships (smaller ships sail the rivers to exchange European goods for farm goods)</a:t>
            </a:r>
          </a:p>
          <a:p>
            <a:pPr marL="548640" indent="-411480" fontAlgn="auto">
              <a:spcAft>
                <a:spcPts val="0"/>
              </a:spcAft>
              <a:buClr>
                <a:schemeClr val="tx1">
                  <a:shade val="95000"/>
                </a:schemeClr>
              </a:buClr>
              <a:buFont typeface="Wingdings 2"/>
              <a:buChar char=""/>
              <a:defRPr/>
            </a:pPr>
            <a:r>
              <a:rPr lang="en-US" dirty="0" smtClean="0"/>
              <a:t>Towns arise at where the rivers empty into the ocean</a:t>
            </a:r>
          </a:p>
          <a:p>
            <a:pPr marL="548640" indent="-411480" fontAlgn="auto">
              <a:spcAft>
                <a:spcPts val="0"/>
              </a:spcAft>
              <a:buClr>
                <a:schemeClr val="tx1">
                  <a:shade val="95000"/>
                </a:schemeClr>
              </a:buClr>
              <a:buFont typeface="Wingdings 2"/>
              <a:buChar char=""/>
              <a:defRPr/>
            </a:pPr>
            <a:r>
              <a:rPr lang="en-US" dirty="0" smtClean="0"/>
              <a:t>Very prosperous because of population boom (wheat needed to feed the population) </a:t>
            </a:r>
          </a:p>
        </p:txBody>
      </p:sp>
      <p:pic>
        <p:nvPicPr>
          <p:cNvPr id="18435" name="Picture 3" descr="wheat.jpg"/>
          <p:cNvPicPr>
            <a:picLocks noChangeAspect="1"/>
          </p:cNvPicPr>
          <p:nvPr/>
        </p:nvPicPr>
        <p:blipFill>
          <a:blip r:embed="rId2" cstate="print"/>
          <a:srcRect/>
          <a:stretch>
            <a:fillRect/>
          </a:stretch>
        </p:blipFill>
        <p:spPr bwMode="auto">
          <a:xfrm>
            <a:off x="4876800" y="1752600"/>
            <a:ext cx="40132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Middle Colonies Class System</a:t>
            </a:r>
            <a:endParaRPr lang="en-US" dirty="0"/>
          </a:p>
        </p:txBody>
      </p:sp>
      <p:sp>
        <p:nvSpPr>
          <p:cNvPr id="19458" name="Content Placeholder 2"/>
          <p:cNvSpPr>
            <a:spLocks noGrp="1"/>
          </p:cNvSpPr>
          <p:nvPr>
            <p:ph idx="1"/>
          </p:nvPr>
        </p:nvSpPr>
        <p:spPr/>
        <p:txBody>
          <a:bodyPr>
            <a:normAutofit fontScale="85000" lnSpcReduction="20000"/>
          </a:bodyPr>
          <a:lstStyle/>
          <a:p>
            <a:r>
              <a:rPr lang="en-US" dirty="0" smtClean="0"/>
              <a:t>Upper Class: Rich Farmers, Doctors, Lawyers, Mill Owners, Owners of large lands rented to tenant farmers</a:t>
            </a:r>
          </a:p>
          <a:p>
            <a:pPr lvl="1"/>
            <a:r>
              <a:rPr lang="en-US" dirty="0"/>
              <a:t>E</a:t>
            </a:r>
            <a:r>
              <a:rPr lang="en-US" dirty="0" smtClean="0"/>
              <a:t>ntrepreneurs:  risked their capital by buying land, </a:t>
            </a:r>
            <a:r>
              <a:rPr lang="en-US" dirty="0"/>
              <a:t>e</a:t>
            </a:r>
            <a:r>
              <a:rPr lang="en-US" dirty="0" smtClean="0"/>
              <a:t>quipment, and supplies and selling them for a profit</a:t>
            </a:r>
          </a:p>
          <a:p>
            <a:pPr lvl="1"/>
            <a:r>
              <a:rPr lang="en-US" dirty="0" smtClean="0"/>
              <a:t>Capitalism: an economic and political system in which a country’s trade and industry are controlled by private owners for profit, rather than by the state</a:t>
            </a:r>
          </a:p>
          <a:p>
            <a:pPr lvl="1"/>
            <a:r>
              <a:rPr lang="en-US" dirty="0" smtClean="0"/>
              <a:t>Capitalist:  a wealthy person who uses money to invest in trade and industry </a:t>
            </a:r>
          </a:p>
          <a:p>
            <a:r>
              <a:rPr lang="en-US" dirty="0" smtClean="0"/>
              <a:t>Middle Class: Most farmers, teachers, small business owners</a:t>
            </a:r>
          </a:p>
          <a:p>
            <a:r>
              <a:rPr lang="en-US" dirty="0" smtClean="0"/>
              <a:t>Lower Class: Slaves and Poor tenant farmers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Southern Colonies</a:t>
            </a:r>
            <a:endParaRPr lang="en-US" dirty="0"/>
          </a:p>
        </p:txBody>
      </p:sp>
      <p:sp>
        <p:nvSpPr>
          <p:cNvPr id="3" name="Content Placeholder 2"/>
          <p:cNvSpPr>
            <a:spLocks noGrp="1"/>
          </p:cNvSpPr>
          <p:nvPr>
            <p:ph sz="half" idx="1"/>
          </p:nvPr>
        </p:nvSpPr>
        <p:spPr>
          <a:xfrm>
            <a:off x="381000" y="1447800"/>
            <a:ext cx="4038600" cy="5257800"/>
          </a:xfrm>
        </p:spPr>
        <p:txBody>
          <a:bodyPr>
            <a:normAutofit fontScale="85000" lnSpcReduction="20000"/>
          </a:bodyPr>
          <a:lstStyle/>
          <a:p>
            <a:pPr marL="548640" indent="-411480" fontAlgn="auto">
              <a:spcAft>
                <a:spcPts val="0"/>
              </a:spcAft>
              <a:buClr>
                <a:schemeClr val="tx1">
                  <a:shade val="95000"/>
                </a:schemeClr>
              </a:buClr>
              <a:buFont typeface="Wingdings 2"/>
              <a:buChar char=""/>
              <a:defRPr/>
            </a:pPr>
            <a:r>
              <a:rPr lang="en-US" dirty="0" smtClean="0"/>
              <a:t>Cash Crop:  </a:t>
            </a:r>
          </a:p>
          <a:p>
            <a:pPr marL="868680" lvl="1" indent="-283464" fontAlgn="auto">
              <a:spcAft>
                <a:spcPts val="0"/>
              </a:spcAft>
              <a:buFont typeface="Wingdings 2"/>
              <a:buChar char=""/>
              <a:defRPr/>
            </a:pPr>
            <a:r>
              <a:rPr lang="en-US" dirty="0" smtClean="0"/>
              <a:t>North Carolina, Virginia and Maryland:  Tobacco</a:t>
            </a:r>
          </a:p>
          <a:p>
            <a:pPr marL="868680" lvl="1" indent="-283464" fontAlgn="auto">
              <a:spcAft>
                <a:spcPts val="0"/>
              </a:spcAft>
              <a:buFont typeface="Wingdings 2"/>
              <a:buChar char=""/>
              <a:defRPr/>
            </a:pPr>
            <a:r>
              <a:rPr lang="en-US" dirty="0" smtClean="0"/>
              <a:t>South Carolina:  rice and indigo</a:t>
            </a:r>
          </a:p>
          <a:p>
            <a:pPr marL="548640" indent="-411480" fontAlgn="auto">
              <a:spcAft>
                <a:spcPts val="0"/>
              </a:spcAft>
              <a:buClr>
                <a:schemeClr val="tx1">
                  <a:shade val="95000"/>
                </a:schemeClr>
              </a:buClr>
              <a:buFont typeface="Wingdings 2"/>
              <a:buChar char=""/>
              <a:defRPr/>
            </a:pPr>
            <a:r>
              <a:rPr lang="en-US" dirty="0" smtClean="0"/>
              <a:t>Rivers transport crops</a:t>
            </a:r>
          </a:p>
          <a:p>
            <a:pPr marL="548640" indent="-411480" fontAlgn="auto">
              <a:spcAft>
                <a:spcPts val="0"/>
              </a:spcAft>
              <a:buClr>
                <a:schemeClr val="tx1">
                  <a:shade val="95000"/>
                </a:schemeClr>
              </a:buClr>
              <a:buFont typeface="Wingdings 2"/>
              <a:buChar char=""/>
              <a:defRPr/>
            </a:pPr>
            <a:r>
              <a:rPr lang="en-US" dirty="0" smtClean="0"/>
              <a:t>Plantations, large workforce, intensive manual labor required</a:t>
            </a:r>
          </a:p>
          <a:p>
            <a:pPr marL="548640" indent="-411480" fontAlgn="auto">
              <a:spcAft>
                <a:spcPts val="0"/>
              </a:spcAft>
              <a:buClr>
                <a:schemeClr val="tx1">
                  <a:shade val="95000"/>
                </a:schemeClr>
              </a:buClr>
              <a:buFont typeface="Wingdings 2"/>
              <a:buChar char=""/>
              <a:defRPr/>
            </a:pPr>
            <a:r>
              <a:rPr lang="en-US" dirty="0" smtClean="0"/>
              <a:t>Use indentured servants or slaves to cultivate crops</a:t>
            </a:r>
          </a:p>
          <a:p>
            <a:pPr marL="868680" lvl="1" indent="-283464" fontAlgn="auto">
              <a:spcAft>
                <a:spcPts val="0"/>
              </a:spcAft>
              <a:buFont typeface="Wingdings 2"/>
              <a:buChar char=""/>
              <a:defRPr/>
            </a:pPr>
            <a:r>
              <a:rPr lang="en-US" dirty="0" smtClean="0"/>
              <a:t>Indentured servants work until contract has expired. Supplied passage to America, room, board and clothes </a:t>
            </a:r>
          </a:p>
          <a:p>
            <a:pPr marL="548640" indent="-411480" fontAlgn="auto">
              <a:spcAft>
                <a:spcPts val="0"/>
              </a:spcAft>
              <a:buClr>
                <a:schemeClr val="tx1">
                  <a:shade val="95000"/>
                </a:schemeClr>
              </a:buClr>
              <a:buFont typeface="Wingdings 2"/>
              <a:buChar char=""/>
              <a:defRPr/>
            </a:pPr>
            <a:endParaRPr lang="en-US" dirty="0" smtClean="0"/>
          </a:p>
          <a:p>
            <a:pPr marL="548640" indent="-411480" fontAlgn="auto">
              <a:spcAft>
                <a:spcPts val="0"/>
              </a:spcAft>
              <a:buClr>
                <a:schemeClr val="tx1">
                  <a:shade val="95000"/>
                </a:schemeClr>
              </a:buClr>
              <a:buFont typeface="Wingdings 2"/>
              <a:buChar char=""/>
              <a:defRPr/>
            </a:pPr>
            <a:endParaRPr lang="en-US" dirty="0" smtClean="0"/>
          </a:p>
          <a:p>
            <a:pPr marL="548640" indent="-411480" fontAlgn="auto">
              <a:spcAft>
                <a:spcPts val="0"/>
              </a:spcAft>
              <a:buClr>
                <a:schemeClr val="tx1">
                  <a:shade val="95000"/>
                </a:schemeClr>
              </a:buClr>
              <a:buFont typeface="Wingdings 2"/>
              <a:buChar char=""/>
              <a:defRPr/>
            </a:pPr>
            <a:endParaRPr lang="en-US" dirty="0"/>
          </a:p>
        </p:txBody>
      </p:sp>
      <p:pic>
        <p:nvPicPr>
          <p:cNvPr id="20483" name="Picture 3" descr="rice.jpg"/>
          <p:cNvPicPr>
            <a:picLocks noChangeAspect="1"/>
          </p:cNvPicPr>
          <p:nvPr/>
        </p:nvPicPr>
        <p:blipFill>
          <a:blip r:embed="rId2" cstate="print"/>
          <a:srcRect l="10458" t="2930" r="5882" b="3296"/>
          <a:stretch>
            <a:fillRect/>
          </a:stretch>
        </p:blipFill>
        <p:spPr bwMode="auto">
          <a:xfrm>
            <a:off x="6781800" y="1981200"/>
            <a:ext cx="2057400" cy="2057400"/>
          </a:xfrm>
          <a:prstGeom prst="rect">
            <a:avLst/>
          </a:prstGeom>
          <a:noFill/>
          <a:ln w="9525">
            <a:noFill/>
            <a:miter lim="800000"/>
            <a:headEnd/>
            <a:tailEnd/>
          </a:ln>
        </p:spPr>
      </p:pic>
      <p:pic>
        <p:nvPicPr>
          <p:cNvPr id="20484" name="Picture 4" descr="indigo.jpg"/>
          <p:cNvPicPr>
            <a:picLocks noChangeAspect="1"/>
          </p:cNvPicPr>
          <p:nvPr/>
        </p:nvPicPr>
        <p:blipFill>
          <a:blip r:embed="rId3" cstate="print"/>
          <a:srcRect b="7556"/>
          <a:stretch>
            <a:fillRect/>
          </a:stretch>
        </p:blipFill>
        <p:spPr bwMode="auto">
          <a:xfrm>
            <a:off x="6019800" y="4724400"/>
            <a:ext cx="2857500" cy="1981200"/>
          </a:xfrm>
          <a:prstGeom prst="rect">
            <a:avLst/>
          </a:prstGeom>
          <a:noFill/>
          <a:ln w="9525">
            <a:noFill/>
            <a:miter lim="800000"/>
            <a:headEnd/>
            <a:tailEnd/>
          </a:ln>
        </p:spPr>
      </p:pic>
      <p:pic>
        <p:nvPicPr>
          <p:cNvPr id="20485" name="Picture 6" descr="tobacco crop small.jpg"/>
          <p:cNvPicPr>
            <a:picLocks noChangeAspect="1"/>
          </p:cNvPicPr>
          <p:nvPr/>
        </p:nvPicPr>
        <p:blipFill>
          <a:blip r:embed="rId4" cstate="print"/>
          <a:srcRect t="4800"/>
          <a:stretch>
            <a:fillRect/>
          </a:stretch>
        </p:blipFill>
        <p:spPr bwMode="auto">
          <a:xfrm>
            <a:off x="4572000" y="1828800"/>
            <a:ext cx="1905000" cy="2605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smtClean="0"/>
              <a:t>Southern Colonies Class System</a:t>
            </a:r>
            <a:endParaRPr lang="en-US" dirty="0"/>
          </a:p>
        </p:txBody>
      </p:sp>
      <p:sp>
        <p:nvSpPr>
          <p:cNvPr id="21506" name="Content Placeholder 2"/>
          <p:cNvSpPr>
            <a:spLocks noGrp="1"/>
          </p:cNvSpPr>
          <p:nvPr>
            <p:ph idx="1"/>
          </p:nvPr>
        </p:nvSpPr>
        <p:spPr/>
        <p:txBody>
          <a:bodyPr>
            <a:normAutofit fontScale="85000" lnSpcReduction="20000"/>
          </a:bodyPr>
          <a:lstStyle/>
          <a:p>
            <a:r>
              <a:rPr lang="en-US" dirty="0" smtClean="0"/>
              <a:t>Upper Class: Wealthy landowners (planter elite), Doctors, lawyers, business owners</a:t>
            </a:r>
          </a:p>
          <a:p>
            <a:pPr lvl="1"/>
            <a:r>
              <a:rPr lang="en-US" dirty="0" smtClean="0"/>
              <a:t>Influential in politics and economy</a:t>
            </a:r>
          </a:p>
          <a:p>
            <a:pPr lvl="1"/>
            <a:r>
              <a:rPr lang="en-US" dirty="0" smtClean="0"/>
              <a:t>Self sufficient communities</a:t>
            </a:r>
          </a:p>
          <a:p>
            <a:r>
              <a:rPr lang="en-US" dirty="0" smtClean="0"/>
              <a:t>Middle Class= Yeomen farmers, overseers, small shop owners, peddlers, teachers</a:t>
            </a:r>
          </a:p>
          <a:p>
            <a:pPr lvl="1"/>
            <a:r>
              <a:rPr lang="en-US" dirty="0" smtClean="0"/>
              <a:t>Yeomen farmer= owned his own land and family worked</a:t>
            </a:r>
          </a:p>
          <a:p>
            <a:pPr lvl="2"/>
            <a:r>
              <a:rPr lang="en-US" dirty="0"/>
              <a:t>Practiced subsistence </a:t>
            </a:r>
            <a:r>
              <a:rPr lang="en-US" dirty="0" smtClean="0"/>
              <a:t>farming</a:t>
            </a:r>
          </a:p>
          <a:p>
            <a:pPr lvl="1"/>
            <a:r>
              <a:rPr lang="en-US" dirty="0" smtClean="0"/>
              <a:t>Peddlers= a person who goes from place to place selling small goods</a:t>
            </a:r>
          </a:p>
          <a:p>
            <a:r>
              <a:rPr lang="en-US" dirty="0" smtClean="0"/>
              <a:t>Lower Class: Slaves, indentured servants, backcountry farmers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40" y="434975"/>
            <a:ext cx="8216920" cy="868362"/>
          </a:xfrm>
        </p:spPr>
        <p:txBody>
          <a:bodyPr/>
          <a:lstStyle/>
          <a:p>
            <a:pPr fontAlgn="auto">
              <a:spcAft>
                <a:spcPts val="0"/>
              </a:spcAft>
              <a:defRPr/>
            </a:pPr>
            <a:r>
              <a:rPr lang="en-US" dirty="0" smtClean="0"/>
              <a:t>House of Burgesses</a:t>
            </a:r>
            <a:endParaRPr lang="en-US" dirty="0"/>
          </a:p>
        </p:txBody>
      </p:sp>
      <p:sp>
        <p:nvSpPr>
          <p:cNvPr id="22530" name="Content Placeholder 2"/>
          <p:cNvSpPr>
            <a:spLocks noGrp="1"/>
          </p:cNvSpPr>
          <p:nvPr>
            <p:ph idx="1"/>
          </p:nvPr>
        </p:nvSpPr>
        <p:spPr/>
        <p:txBody>
          <a:bodyPr/>
          <a:lstStyle/>
          <a:p>
            <a:r>
              <a:rPr lang="en-US" sz="2400" dirty="0" smtClean="0"/>
              <a:t>First legislative assembly of elected representatives in North America</a:t>
            </a:r>
          </a:p>
          <a:p>
            <a:r>
              <a:rPr lang="en-US" sz="2400" dirty="0" smtClean="0"/>
              <a:t>All </a:t>
            </a:r>
            <a:r>
              <a:rPr lang="en-US" sz="2400" dirty="0" smtClean="0"/>
              <a:t>free men can vote until Governor Berkeley manipulates House of Burgesses into making only men who own property have the right to vote</a:t>
            </a:r>
          </a:p>
          <a:p>
            <a:r>
              <a:rPr lang="en-US" sz="2400" dirty="0" smtClean="0"/>
              <a:t>Legislative body in Virginia</a:t>
            </a:r>
          </a:p>
          <a:p>
            <a:r>
              <a:rPr lang="en-US" sz="2400" dirty="0" smtClean="0"/>
              <a:t>22 </a:t>
            </a:r>
            <a:r>
              <a:rPr lang="en-US" sz="2400" dirty="0" smtClean="0"/>
              <a:t>original delegates</a:t>
            </a:r>
            <a:endParaRPr lang="en-US" sz="2400" dirty="0" smtClean="0"/>
          </a:p>
          <a:p>
            <a:r>
              <a:rPr lang="en-US" sz="2400" dirty="0" smtClean="0"/>
              <a:t>1619-1776</a:t>
            </a:r>
            <a:endParaRPr lang="en-US" sz="2400" dirty="0" smtClean="0"/>
          </a:p>
        </p:txBody>
      </p:sp>
      <p:pic>
        <p:nvPicPr>
          <p:cNvPr id="22531" name="Picture 3" descr="houseofburgesses2.jpg"/>
          <p:cNvPicPr>
            <a:picLocks noChangeAspect="1"/>
          </p:cNvPicPr>
          <p:nvPr/>
        </p:nvPicPr>
        <p:blipFill>
          <a:blip r:embed="rId2" cstate="print"/>
          <a:srcRect t="24339"/>
          <a:stretch>
            <a:fillRect/>
          </a:stretch>
        </p:blipFill>
        <p:spPr bwMode="auto">
          <a:xfrm>
            <a:off x="3884379" y="4103235"/>
            <a:ext cx="5259621" cy="27889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fontAlgn="auto">
              <a:spcAft>
                <a:spcPts val="0"/>
              </a:spcAft>
              <a:defRPr/>
            </a:pPr>
            <a:r>
              <a:rPr lang="en-US" dirty="0" smtClean="0"/>
              <a:t>House of Burgesses continued</a:t>
            </a:r>
            <a:endParaRPr lang="en-US" dirty="0"/>
          </a:p>
        </p:txBody>
      </p:sp>
      <p:sp>
        <p:nvSpPr>
          <p:cNvPr id="23554" name="Content Placeholder 2"/>
          <p:cNvSpPr>
            <a:spLocks noGrp="1"/>
          </p:cNvSpPr>
          <p:nvPr>
            <p:ph sz="half" idx="1"/>
          </p:nvPr>
        </p:nvSpPr>
        <p:spPr>
          <a:xfrm>
            <a:off x="228600" y="1600200"/>
            <a:ext cx="4953000" cy="4876800"/>
          </a:xfrm>
        </p:spPr>
        <p:txBody>
          <a:bodyPr/>
          <a:lstStyle/>
          <a:p>
            <a:r>
              <a:rPr lang="en-US" dirty="0" smtClean="0"/>
              <a:t>Bacon’s Rebellion:  </a:t>
            </a:r>
          </a:p>
          <a:p>
            <a:pPr lvl="1"/>
            <a:r>
              <a:rPr lang="en-US" dirty="0" smtClean="0"/>
              <a:t>Yeomen </a:t>
            </a:r>
            <a:r>
              <a:rPr lang="en-US" dirty="0" smtClean="0"/>
              <a:t>farmers want </a:t>
            </a:r>
            <a:r>
              <a:rPr lang="en-US" dirty="0" smtClean="0"/>
              <a:t>more land, only land left was near Native Americans, thus expanding the colony is a no go; </a:t>
            </a:r>
          </a:p>
          <a:p>
            <a:pPr lvl="1"/>
            <a:r>
              <a:rPr lang="en-US" dirty="0" smtClean="0"/>
              <a:t>A fight breaks out with Native Americans, Berkeley does nothing, upsets yeomen</a:t>
            </a:r>
          </a:p>
        </p:txBody>
      </p:sp>
      <p:pic>
        <p:nvPicPr>
          <p:cNvPr id="23555" name="Picture 3" descr="bacon.jpg"/>
          <p:cNvPicPr>
            <a:picLocks noChangeAspect="1"/>
          </p:cNvPicPr>
          <p:nvPr/>
        </p:nvPicPr>
        <p:blipFill>
          <a:blip r:embed="rId2" cstate="print"/>
          <a:srcRect/>
          <a:stretch>
            <a:fillRect/>
          </a:stretch>
        </p:blipFill>
        <p:spPr bwMode="auto">
          <a:xfrm>
            <a:off x="5715000" y="1676400"/>
            <a:ext cx="30607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fontAlgn="auto">
              <a:spcAft>
                <a:spcPts val="0"/>
              </a:spcAft>
              <a:defRPr/>
            </a:pPr>
            <a:r>
              <a:rPr lang="en-US" dirty="0" smtClean="0"/>
              <a:t>House of Burgesses continued</a:t>
            </a:r>
            <a:endParaRPr lang="en-US" dirty="0"/>
          </a:p>
        </p:txBody>
      </p:sp>
      <p:sp>
        <p:nvSpPr>
          <p:cNvPr id="24578" name="Content Placeholder 2"/>
          <p:cNvSpPr>
            <a:spLocks noGrp="1"/>
          </p:cNvSpPr>
          <p:nvPr>
            <p:ph sz="half" idx="1"/>
          </p:nvPr>
        </p:nvSpPr>
        <p:spPr>
          <a:xfrm>
            <a:off x="228600" y="1524000"/>
            <a:ext cx="4724400" cy="4953000"/>
          </a:xfrm>
        </p:spPr>
        <p:txBody>
          <a:bodyPr>
            <a:normAutofit lnSpcReduction="10000"/>
          </a:bodyPr>
          <a:lstStyle/>
          <a:p>
            <a:r>
              <a:rPr lang="en-US" sz="2200" dirty="0" smtClean="0"/>
              <a:t>Bacon’s Rebellion continued…</a:t>
            </a:r>
          </a:p>
          <a:p>
            <a:pPr lvl="1"/>
            <a:r>
              <a:rPr lang="en-US" sz="2200" dirty="0" smtClean="0"/>
              <a:t>Nathaniel Bacon organizes a militia and attacks Native Americans; Berkeley gets the House of Burgesses to address the situation; </a:t>
            </a:r>
          </a:p>
          <a:p>
            <a:pPr lvl="1"/>
            <a:r>
              <a:rPr lang="en-US" sz="2200" dirty="0" smtClean="0"/>
              <a:t>The burgesses allow Bacon to attack Native Americans and restore vote to all free men</a:t>
            </a:r>
          </a:p>
          <a:p>
            <a:pPr lvl="1"/>
            <a:r>
              <a:rPr lang="en-US" sz="2200" dirty="0" smtClean="0"/>
              <a:t>Bacon is upset and seizes control of Jamestown, Berkeley flees and raises own army</a:t>
            </a:r>
          </a:p>
          <a:p>
            <a:pPr lvl="1"/>
            <a:r>
              <a:rPr lang="en-US" sz="2200" dirty="0" smtClean="0"/>
              <a:t>They fight, but it ends quickly because Bacon dies </a:t>
            </a:r>
          </a:p>
        </p:txBody>
      </p:sp>
      <p:pic>
        <p:nvPicPr>
          <p:cNvPr id="24579" name="Picture 3" descr="nathaniel-bacon.jpg"/>
          <p:cNvPicPr>
            <a:picLocks noChangeAspect="1"/>
          </p:cNvPicPr>
          <p:nvPr/>
        </p:nvPicPr>
        <p:blipFill>
          <a:blip r:embed="rId2" cstate="print"/>
          <a:srcRect t="1550"/>
          <a:stretch>
            <a:fillRect/>
          </a:stretch>
        </p:blipFill>
        <p:spPr bwMode="auto">
          <a:xfrm>
            <a:off x="5105400" y="1447800"/>
            <a:ext cx="3803650" cy="4837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smtClean="0"/>
              <a:t>House of Burgesses continued</a:t>
            </a:r>
            <a:endParaRPr lang="en-US" dirty="0"/>
          </a:p>
        </p:txBody>
      </p:sp>
      <p:sp>
        <p:nvSpPr>
          <p:cNvPr id="25602" name="Content Placeholder 2"/>
          <p:cNvSpPr>
            <a:spLocks noGrp="1"/>
          </p:cNvSpPr>
          <p:nvPr>
            <p:ph idx="1"/>
          </p:nvPr>
        </p:nvSpPr>
        <p:spPr/>
        <p:txBody>
          <a:bodyPr/>
          <a:lstStyle/>
          <a:p>
            <a:r>
              <a:rPr lang="en-US" smtClean="0"/>
              <a:t>Bacon’s Rebellion continued: </a:t>
            </a:r>
          </a:p>
          <a:p>
            <a:pPr lvl="1"/>
            <a:r>
              <a:rPr lang="en-US" smtClean="0"/>
              <a:t>Everyone needs to have land available to them</a:t>
            </a:r>
          </a:p>
          <a:p>
            <a:pPr lvl="1"/>
            <a:r>
              <a:rPr lang="en-US" smtClean="0"/>
              <a:t>Increases purchasing of slaves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1245</TotalTime>
  <Words>708</Words>
  <Application>Microsoft Office PowerPoint</Application>
  <PresentationFormat>On-screen Show (4:3)</PresentationFormat>
  <Paragraphs>73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Corbel</vt:lpstr>
      <vt:lpstr>Wingdings</vt:lpstr>
      <vt:lpstr>Wingdings 2</vt:lpstr>
      <vt:lpstr>Wingdings 3</vt:lpstr>
      <vt:lpstr>Module</vt:lpstr>
      <vt:lpstr>COS Standard 2</vt:lpstr>
      <vt:lpstr>Compare regional differences among early New England, Middle and Southern colonies regarding economics, geography, culture, government and American Indian relations as well as  explaining the significance of the House of Burgesses and New England town meetings in colonial politics. </vt:lpstr>
      <vt:lpstr>New England</vt:lpstr>
      <vt:lpstr>New England Towns</vt:lpstr>
      <vt:lpstr>New England Class System</vt:lpstr>
      <vt:lpstr>Middle Colonies</vt:lpstr>
      <vt:lpstr>Middle Colonies Class System</vt:lpstr>
      <vt:lpstr>Southern Colonies</vt:lpstr>
      <vt:lpstr>Southern Colonies Class System</vt:lpstr>
      <vt:lpstr>House of Burgesses</vt:lpstr>
      <vt:lpstr>House of Burgesses continued</vt:lpstr>
      <vt:lpstr>House of Burgesses continued</vt:lpstr>
      <vt:lpstr>House of Burgesses continued</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 Standard 2</dc:title>
  <dc:creator>stephanie</dc:creator>
  <cp:lastModifiedBy>Register,Taylor</cp:lastModifiedBy>
  <cp:revision>54</cp:revision>
  <dcterms:created xsi:type="dcterms:W3CDTF">2010-09-12T20:59:07Z</dcterms:created>
  <dcterms:modified xsi:type="dcterms:W3CDTF">2017-09-06T18:43:04Z</dcterms:modified>
</cp:coreProperties>
</file>