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5" r:id="rId8"/>
    <p:sldId id="266" r:id="rId9"/>
    <p:sldId id="267" r:id="rId10"/>
    <p:sldId id="263" r:id="rId11"/>
    <p:sldId id="264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02C5A3-3D89-4B05-90D0-72FF22AC33C4}" type="datetimeFigureOut">
              <a:rPr lang="en-US"/>
              <a:pPr>
                <a:defRPr/>
              </a:pPr>
              <a:t>8/23/2016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6C80CF-850D-480E-B55E-E77C3C66C4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EE140B-DCE9-42DA-8CFC-9A33E210CB1D}" type="datetimeFigureOut">
              <a:rPr lang="en-US"/>
              <a:pPr>
                <a:defRPr/>
              </a:pPr>
              <a:t>8/23/2016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C52342-F351-4FDD-8713-FB4E2BC196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F640E9-473E-4CB9-91DB-695FD6C5DE79}" type="datetimeFigureOut">
              <a:rPr lang="en-US"/>
              <a:pPr>
                <a:defRPr/>
              </a:pPr>
              <a:t>8/23/2016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50701D-F179-4CB2-AA8B-B4DE93882E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DCD74-2C83-4D68-B711-CA93ECDCFBC5}" type="datetimeFigureOut">
              <a:rPr lang="en-US"/>
              <a:pPr>
                <a:defRPr/>
              </a:pPr>
              <a:t>8/23/2016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E815D-2E26-4C5C-82D5-B18E4D8DAC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B8F8AC-B091-4783-945B-59D39EED17B9}" type="datetimeFigureOut">
              <a:rPr lang="en-US"/>
              <a:pPr>
                <a:defRPr/>
              </a:pPr>
              <a:t>8/23/2016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76F0F-380E-4255-8FA8-8C64C805AE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557FC0-C297-4227-8802-9CD248E91138}" type="datetimeFigureOut">
              <a:rPr lang="en-US"/>
              <a:pPr>
                <a:defRPr/>
              </a:pPr>
              <a:t>8/23/2016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FF55D-09AA-4600-8F7D-51AFAF0757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DE0229-12B4-4180-8AFA-D55BAFE0F234}" type="datetimeFigureOut">
              <a:rPr lang="en-US"/>
              <a:pPr>
                <a:defRPr/>
              </a:pPr>
              <a:t>8/23/2016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D65614-7AC4-4BB9-A77C-8596B44169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9927C9-B518-4E60-B445-689BD4A26C88}" type="datetimeFigureOut">
              <a:rPr lang="en-US"/>
              <a:pPr>
                <a:defRPr/>
              </a:pPr>
              <a:t>8/23/2016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F8C73-7F39-4C55-8675-82D024E9E0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6FE6C5-4F96-4A78-B44F-193481D6B460}" type="datetimeFigureOut">
              <a:rPr lang="en-US"/>
              <a:pPr>
                <a:defRPr/>
              </a:pPr>
              <a:t>8/23/2016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14114-71C7-486C-BDB8-C49079A23B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DE24D5-57F4-4C8C-8490-791219D27737}" type="datetimeFigureOut">
              <a:rPr lang="en-US"/>
              <a:pPr>
                <a:defRPr/>
              </a:pPr>
              <a:t>8/23/2016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BBE6F2-ECFA-4CF0-9243-8117B9C5AE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B1A92C-456E-4332-A500-65C0F6E01E13}" type="datetimeFigureOut">
              <a:rPr lang="en-US"/>
              <a:pPr>
                <a:defRPr/>
              </a:pPr>
              <a:t>8/23/2016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0412A8-7ED9-474E-B139-BB670A99C0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3AC89F6-CB3A-422A-B6AD-65B0BDBF37FB}" type="datetimeFigureOut">
              <a:rPr lang="en-US"/>
              <a:pPr>
                <a:defRPr/>
              </a:pPr>
              <a:t>8/23/2016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4C0896C-6EB1-4BB9-B608-A339EB997F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72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COS Standard 1</a:t>
            </a:r>
            <a:endParaRPr lang="en-US" dirty="0"/>
          </a:p>
        </p:txBody>
      </p:sp>
      <p:sp>
        <p:nvSpPr>
          <p:cNvPr id="13314" name="Subtitle 2"/>
          <p:cNvSpPr>
            <a:spLocks noGrp="1"/>
          </p:cNvSpPr>
          <p:nvPr>
            <p:ph type="subTitle" idx="1"/>
          </p:nvPr>
        </p:nvSpPr>
        <p:spPr>
          <a:xfrm>
            <a:off x="1371600" y="3332163"/>
            <a:ext cx="6400800" cy="1752600"/>
          </a:xfrm>
        </p:spPr>
        <p:txBody>
          <a:bodyPr/>
          <a:lstStyle/>
          <a:p>
            <a:pPr eaLnBrk="1" hangingPunct="1"/>
            <a:r>
              <a:rPr lang="en-US" smtClean="0"/>
              <a:t>Explain the transition of the US from an agrarian society to an industrial nation prior to WWI.  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8200"/>
            <a:ext cx="8229600" cy="3276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400" dirty="0" smtClean="0"/>
              <a:t>Interpreting the impact of change from workshop to factory on workers’ lives , including  the New Industrial Age from 1870-1900, </a:t>
            </a:r>
            <a:r>
              <a:rPr lang="en-US" sz="2400" dirty="0" err="1" smtClean="0"/>
              <a:t>afl-cio</a:t>
            </a:r>
            <a:r>
              <a:rPr lang="en-US" sz="2400" dirty="0" smtClean="0"/>
              <a:t>, </a:t>
            </a:r>
            <a:r>
              <a:rPr lang="en-US" sz="2400" dirty="0" err="1" smtClean="0"/>
              <a:t>iWW</a:t>
            </a:r>
            <a:r>
              <a:rPr lang="en-US" sz="2400" dirty="0" smtClean="0"/>
              <a:t>, the </a:t>
            </a:r>
            <a:r>
              <a:rPr lang="en-US" sz="2400" dirty="0" err="1" smtClean="0"/>
              <a:t>pullman</a:t>
            </a:r>
            <a:r>
              <a:rPr lang="en-US" sz="2400" dirty="0" smtClean="0"/>
              <a:t> strike, the </a:t>
            </a:r>
            <a:r>
              <a:rPr lang="en-US" sz="2400" dirty="0" err="1" smtClean="0"/>
              <a:t>haymarket</a:t>
            </a:r>
            <a:r>
              <a:rPr lang="en-US" sz="2400" dirty="0" smtClean="0"/>
              <a:t> square riot, and the impact of John d. </a:t>
            </a:r>
            <a:r>
              <a:rPr lang="en-US" sz="2400" dirty="0" err="1" smtClean="0"/>
              <a:t>rockefeller</a:t>
            </a:r>
            <a:r>
              <a:rPr lang="en-US" sz="2400" dirty="0" smtClean="0"/>
              <a:t>, </a:t>
            </a:r>
            <a:r>
              <a:rPr lang="en-US" sz="2400" dirty="0" err="1" smtClean="0"/>
              <a:t>andrew</a:t>
            </a:r>
            <a:r>
              <a:rPr lang="en-US" sz="2400" dirty="0" smtClean="0"/>
              <a:t> Carnegie, </a:t>
            </a:r>
            <a:r>
              <a:rPr lang="en-US" sz="2400" dirty="0" err="1" smtClean="0"/>
              <a:t>samuel</a:t>
            </a:r>
            <a:r>
              <a:rPr lang="en-US" sz="2400" dirty="0" smtClean="0"/>
              <a:t> </a:t>
            </a:r>
            <a:r>
              <a:rPr lang="en-US" sz="2400" dirty="0" err="1" smtClean="0"/>
              <a:t>gompers</a:t>
            </a:r>
            <a:r>
              <a:rPr lang="en-US" sz="2400" dirty="0" smtClean="0"/>
              <a:t>, </a:t>
            </a:r>
            <a:r>
              <a:rPr lang="en-US" sz="2400" dirty="0" err="1" smtClean="0"/>
              <a:t>eugene</a:t>
            </a:r>
            <a:r>
              <a:rPr lang="en-US" sz="2400" dirty="0" smtClean="0"/>
              <a:t> v. debs, a. </a:t>
            </a:r>
            <a:r>
              <a:rPr lang="en-US" sz="2400" dirty="0" err="1" smtClean="0"/>
              <a:t>philip</a:t>
            </a:r>
            <a:r>
              <a:rPr lang="en-US" sz="2400" dirty="0" smtClean="0"/>
              <a:t> </a:t>
            </a:r>
            <a:r>
              <a:rPr lang="en-US" sz="2400" dirty="0" err="1" smtClean="0"/>
              <a:t>randolph</a:t>
            </a:r>
            <a:r>
              <a:rPr lang="en-US" sz="2400" dirty="0" smtClean="0"/>
              <a:t> and </a:t>
            </a:r>
            <a:r>
              <a:rPr lang="en-US" sz="2400" dirty="0" err="1" smtClean="0"/>
              <a:t>thomas</a:t>
            </a:r>
            <a:r>
              <a:rPr lang="en-US" sz="2400" dirty="0" smtClean="0"/>
              <a:t> </a:t>
            </a:r>
            <a:r>
              <a:rPr lang="en-US" sz="2400" dirty="0" err="1" smtClean="0"/>
              <a:t>ava</a:t>
            </a:r>
            <a:r>
              <a:rPr lang="en-US" sz="2400" dirty="0" smtClean="0"/>
              <a:t> </a:t>
            </a:r>
            <a:r>
              <a:rPr lang="en-US" sz="2400" dirty="0" err="1" smtClean="0"/>
              <a:t>edison</a:t>
            </a:r>
            <a:endParaRPr lang="en-US" sz="2400" dirty="0"/>
          </a:p>
        </p:txBody>
      </p:sp>
      <p:sp>
        <p:nvSpPr>
          <p:cNvPr id="14338" name="Subtitle 2"/>
          <p:cNvSpPr>
            <a:spLocks noGrp="1"/>
          </p:cNvSpPr>
          <p:nvPr>
            <p:ph type="subTitle" idx="1"/>
          </p:nvPr>
        </p:nvSpPr>
        <p:spPr>
          <a:xfrm>
            <a:off x="1371600" y="5105400"/>
            <a:ext cx="6400800" cy="990600"/>
          </a:xfrm>
        </p:spPr>
        <p:txBody>
          <a:bodyPr/>
          <a:lstStyle/>
          <a:p>
            <a:pPr eaLnBrk="1" hangingPunct="1"/>
            <a:r>
              <a:rPr lang="en-US" smtClean="0"/>
              <a:t>Chapter 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/>
              <a:t>American Federation of Labor-Congress of Industrial Organizations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905000"/>
            <a:ext cx="5715000" cy="4525963"/>
          </a:xfrm>
        </p:spPr>
        <p:txBody>
          <a:bodyPr>
            <a:normAutofit fontScale="92500"/>
          </a:bodyPr>
          <a:lstStyle/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dirty="0" smtClean="0"/>
              <a:t>Group of 20 different trade unions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dirty="0" smtClean="0"/>
              <a:t>Leader—Samuel Gompers</a:t>
            </a:r>
          </a:p>
          <a:p>
            <a:pPr marL="868680" lvl="1" indent="-283464" eaLnBrk="1" fontAlgn="auto" hangingPunct="1">
              <a:spcAft>
                <a:spcPts val="0"/>
              </a:spcAft>
              <a:buFont typeface="Wingdings 2"/>
              <a:buChar char=""/>
              <a:defRPr/>
            </a:pPr>
            <a:r>
              <a:rPr lang="en-US" dirty="0" smtClean="0"/>
              <a:t>Small gains</a:t>
            </a:r>
          </a:p>
          <a:p>
            <a:pPr marL="868680" lvl="1" indent="-283464" eaLnBrk="1" fontAlgn="auto" hangingPunct="1">
              <a:spcAft>
                <a:spcPts val="0"/>
              </a:spcAft>
              <a:buFont typeface="Wingdings 2"/>
              <a:buChar char=""/>
              <a:defRPr/>
            </a:pPr>
            <a:r>
              <a:rPr lang="en-US" dirty="0" smtClean="0"/>
              <a:t>Stay out of politics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dirty="0" smtClean="0"/>
              <a:t>3 goals:</a:t>
            </a:r>
          </a:p>
          <a:p>
            <a:pPr marL="868680" lvl="1" indent="-283464" eaLnBrk="1" fontAlgn="auto" hangingPunct="1">
              <a:spcAft>
                <a:spcPts val="0"/>
              </a:spcAft>
              <a:buFont typeface="Wingdings 2"/>
              <a:buChar char=""/>
              <a:defRPr/>
            </a:pPr>
            <a:r>
              <a:rPr lang="en-US" dirty="0" smtClean="0"/>
              <a:t>Get companies to recognize unions and agree to collective bargaining</a:t>
            </a:r>
          </a:p>
          <a:p>
            <a:pPr marL="868680" lvl="1" indent="-283464" eaLnBrk="1" fontAlgn="auto" hangingPunct="1">
              <a:spcAft>
                <a:spcPts val="0"/>
              </a:spcAft>
              <a:buFont typeface="Wingdings 2"/>
              <a:buChar char=""/>
              <a:defRPr/>
            </a:pPr>
            <a:r>
              <a:rPr lang="en-US" dirty="0" smtClean="0"/>
              <a:t>Push for closed shops (hire only union members)</a:t>
            </a:r>
          </a:p>
          <a:p>
            <a:pPr marL="868680" lvl="1" indent="-283464" eaLnBrk="1" fontAlgn="auto" hangingPunct="1">
              <a:spcAft>
                <a:spcPts val="0"/>
              </a:spcAft>
              <a:buFont typeface="Wingdings 2"/>
              <a:buChar char=""/>
              <a:defRPr/>
            </a:pPr>
            <a:r>
              <a:rPr lang="en-US" dirty="0" smtClean="0"/>
              <a:t>Promote 8 hour work day</a:t>
            </a:r>
          </a:p>
        </p:txBody>
      </p:sp>
      <p:pic>
        <p:nvPicPr>
          <p:cNvPr id="15363" name="Picture 3" descr="Gompers-Samuel-LOC.jpg"/>
          <p:cNvPicPr>
            <a:picLocks noChangeAspect="1"/>
          </p:cNvPicPr>
          <p:nvPr/>
        </p:nvPicPr>
        <p:blipFill>
          <a:blip r:embed="rId2"/>
          <a:srcRect t="8511"/>
          <a:stretch>
            <a:fillRect/>
          </a:stretch>
        </p:blipFill>
        <p:spPr bwMode="auto">
          <a:xfrm>
            <a:off x="6629400" y="1600200"/>
            <a:ext cx="2260600" cy="280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4" descr="AFL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572000"/>
            <a:ext cx="1865313" cy="189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Industrial Workers of the World</a:t>
            </a:r>
            <a:endParaRPr lang="en-US" dirty="0"/>
          </a:p>
        </p:txBody>
      </p:sp>
      <p:sp>
        <p:nvSpPr>
          <p:cNvPr id="16386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800600" cy="4525963"/>
          </a:xfrm>
        </p:spPr>
        <p:txBody>
          <a:bodyPr/>
          <a:lstStyle/>
          <a:p>
            <a:pPr eaLnBrk="1" hangingPunct="1"/>
            <a:r>
              <a:rPr lang="en-US" smtClean="0"/>
              <a:t>Leader:  Bill Haywood</a:t>
            </a:r>
          </a:p>
          <a:p>
            <a:pPr eaLnBrk="1" hangingPunct="1"/>
            <a:r>
              <a:rPr lang="en-US" smtClean="0"/>
              <a:t>Nicknamed the Wobblies</a:t>
            </a:r>
          </a:p>
          <a:p>
            <a:pPr eaLnBrk="1" hangingPunct="1"/>
            <a:r>
              <a:rPr lang="en-US" smtClean="0"/>
              <a:t>Labor union for skilled and unskilled workers</a:t>
            </a:r>
          </a:p>
          <a:p>
            <a:pPr lvl="1" eaLnBrk="1" hangingPunct="1"/>
            <a:r>
              <a:rPr lang="en-US" smtClean="0"/>
              <a:t>Mining and lumber workers</a:t>
            </a:r>
          </a:p>
          <a:p>
            <a:pPr eaLnBrk="1" hangingPunct="1"/>
            <a:r>
              <a:rPr lang="en-US" smtClean="0"/>
              <a:t>Goal:  ultimate destruction of the state and replace it with one big union</a:t>
            </a:r>
          </a:p>
        </p:txBody>
      </p:sp>
      <p:pic>
        <p:nvPicPr>
          <p:cNvPr id="16387" name="Picture 3" descr="iww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24600" y="1143000"/>
            <a:ext cx="23749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 descr="BigBillHaywood_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3581400"/>
            <a:ext cx="234315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The Pullman Strike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dirty="0" smtClean="0"/>
              <a:t>Railroad workers created the America Railway Union; Pullman Palace Car Company.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dirty="0" smtClean="0"/>
              <a:t>Recession caused the company to cut wages, people boycott, hurt railroads and economy.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dirty="0" smtClean="0"/>
              <a:t>End boycott:  US mail cars were attached to Pullman cars.  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dirty="0" smtClean="0"/>
              <a:t>Result:  ends boycott, strike and union.</a:t>
            </a:r>
          </a:p>
        </p:txBody>
      </p:sp>
      <p:pic>
        <p:nvPicPr>
          <p:cNvPr id="17411" name="Picture 3" descr="knight01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2057400"/>
            <a:ext cx="4270375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Haymarket Square Riot</a:t>
            </a:r>
            <a:endParaRPr lang="en-US" dirty="0"/>
          </a:p>
        </p:txBody>
      </p:sp>
      <p:sp>
        <p:nvSpPr>
          <p:cNvPr id="18434" name="Content Placeholder 4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3429000"/>
          </a:xfrm>
        </p:spPr>
        <p:txBody>
          <a:bodyPr/>
          <a:lstStyle/>
          <a:p>
            <a:pPr eaLnBrk="1" hangingPunct="1"/>
            <a:r>
              <a:rPr lang="en-US" dirty="0" smtClean="0"/>
              <a:t>Nationwide strike to support 8 hour workday</a:t>
            </a:r>
          </a:p>
          <a:p>
            <a:pPr eaLnBrk="1" hangingPunct="1"/>
            <a:r>
              <a:rPr lang="en-US" dirty="0" smtClean="0"/>
              <a:t>There </a:t>
            </a:r>
            <a:r>
              <a:rPr lang="en-US" dirty="0" smtClean="0"/>
              <a:t>is a meeting the next day to protest the killing and a bomb is thrown by an unknown person (suspect is a Knights of Labor member</a:t>
            </a:r>
            <a:r>
              <a:rPr lang="en-US" dirty="0" smtClean="0"/>
              <a:t>)</a:t>
            </a:r>
          </a:p>
          <a:p>
            <a:pPr eaLnBrk="1" hangingPunct="1"/>
            <a:r>
              <a:rPr lang="en-US" dirty="0"/>
              <a:t>Seven police officers and several workers die </a:t>
            </a:r>
            <a:endParaRPr lang="en-US" dirty="0" smtClean="0"/>
          </a:p>
          <a:p>
            <a:pPr eaLnBrk="1" hangingPunct="1"/>
            <a:r>
              <a:rPr lang="en-US" dirty="0" smtClean="0"/>
              <a:t>Knights of Labor decline</a:t>
            </a:r>
          </a:p>
        </p:txBody>
      </p:sp>
      <p:pic>
        <p:nvPicPr>
          <p:cNvPr id="18435" name="Picture 5" descr="haymarket2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1600" y="3962400"/>
            <a:ext cx="3794125" cy="255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General Information</a:t>
            </a:r>
            <a:endParaRPr lang="en-US" dirty="0"/>
          </a:p>
        </p:txBody>
      </p:sp>
      <p:sp>
        <p:nvSpPr>
          <p:cNvPr id="1945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After the Civil War, industry expands and millions of Americans move to the cities for work.  </a:t>
            </a:r>
          </a:p>
          <a:p>
            <a:pPr eaLnBrk="1" hangingPunct="1"/>
            <a:r>
              <a:rPr lang="en-US" smtClean="0"/>
              <a:t>Water, timber, coal, iron and copper are natural resources that lead the US to industrialize.  </a:t>
            </a:r>
          </a:p>
          <a:p>
            <a:pPr eaLnBrk="1" hangingPunct="1"/>
            <a:r>
              <a:rPr lang="en-US" smtClean="0"/>
              <a:t>Petroleum demands create the oil industry.</a:t>
            </a:r>
          </a:p>
          <a:p>
            <a:pPr eaLnBrk="1" hangingPunct="1"/>
            <a:r>
              <a:rPr lang="en-US" smtClean="0"/>
              <a:t>Entrepreneurs were people who risked their money to organize and run a business.</a:t>
            </a:r>
          </a:p>
          <a:p>
            <a:pPr eaLnBrk="1" hangingPunct="1"/>
            <a:r>
              <a:rPr lang="en-US" smtClean="0"/>
              <a:t>American industries grew and were highly competitive.  They encourage free trade</a:t>
            </a:r>
            <a:r>
              <a:rPr lang="en-US" sz="2400" smtClean="0"/>
              <a:t>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General Information continued</a:t>
            </a:r>
            <a:endParaRPr lang="en-US" dirty="0"/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/>
          <a:lstStyle/>
          <a:p>
            <a:pPr eaLnBrk="1" hangingPunct="1"/>
            <a:r>
              <a:rPr lang="en-US" smtClean="0"/>
              <a:t>A corporation is an organization owned by many people.  They sale stock which are shares of ownership. (Coke)</a:t>
            </a:r>
          </a:p>
          <a:p>
            <a:pPr eaLnBrk="1" hangingPunct="1"/>
            <a:r>
              <a:rPr lang="en-US" smtClean="0"/>
              <a:t>A monopoly occurs when a company gains control of the entire market. (Microsoft)</a:t>
            </a:r>
          </a:p>
          <a:p>
            <a:pPr eaLnBrk="1" hangingPunct="1"/>
            <a:r>
              <a:rPr lang="en-US" smtClean="0"/>
              <a:t>A trust merges businesses without violating laws against owning other companies.  A trust allows a person to manage another person’s property.  (Standard Oil)</a:t>
            </a:r>
          </a:p>
          <a:p>
            <a:pPr eaLnBrk="1" hangingPunct="1"/>
            <a:r>
              <a:rPr lang="en-US" smtClean="0"/>
              <a:t>A holding company owns the stock of companies that produce goods.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General Information continued</a:t>
            </a:r>
            <a:endParaRPr lang="en-US" dirty="0"/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2971800"/>
          </a:xfrm>
        </p:spPr>
        <p:txBody>
          <a:bodyPr/>
          <a:lstStyle/>
          <a:p>
            <a:pPr eaLnBrk="1" hangingPunct="1"/>
            <a:r>
              <a:rPr lang="en-US" smtClean="0"/>
              <a:t>Reasons why Unions formed…</a:t>
            </a:r>
          </a:p>
          <a:p>
            <a:pPr lvl="1" eaLnBrk="1" hangingPunct="1"/>
            <a:r>
              <a:rPr lang="en-US" smtClean="0"/>
              <a:t>US experiences deflation</a:t>
            </a:r>
          </a:p>
          <a:p>
            <a:pPr lvl="1" eaLnBrk="1" hangingPunct="1"/>
            <a:r>
              <a:rPr lang="en-US" smtClean="0"/>
              <a:t>Deflation caused prices to fall</a:t>
            </a:r>
          </a:p>
          <a:p>
            <a:pPr lvl="1" eaLnBrk="1" hangingPunct="1"/>
            <a:r>
              <a:rPr lang="en-US" smtClean="0"/>
              <a:t>Companies cut wages</a:t>
            </a:r>
          </a:p>
          <a:p>
            <a:pPr eaLnBrk="1" hangingPunct="1"/>
            <a:r>
              <a:rPr lang="en-US" smtClean="0"/>
              <a:t>Improve working environment meant organizing unions.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Men to 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990600"/>
            <a:ext cx="4038600" cy="5715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2200" smtClean="0"/>
              <a:t>John D. Rockefeller:  Standard Oil</a:t>
            </a:r>
          </a:p>
          <a:p>
            <a:pPr eaLnBrk="1" hangingPunct="1"/>
            <a:r>
              <a:rPr lang="en-US" sz="2200" smtClean="0"/>
              <a:t>Andrew Carnegie:  US Steel, Bessemer Process, the Gospel of Wealth, philanthropy</a:t>
            </a:r>
          </a:p>
          <a:p>
            <a:pPr eaLnBrk="1" hangingPunct="1"/>
            <a:r>
              <a:rPr lang="en-US" sz="2200" smtClean="0"/>
              <a:t>Samuel Gompers:  leader of AFL</a:t>
            </a:r>
          </a:p>
          <a:p>
            <a:pPr eaLnBrk="1" hangingPunct="1"/>
            <a:r>
              <a:rPr lang="en-US" sz="2200" smtClean="0"/>
              <a:t>Eugene V. Debs:  founder of American Railway Union</a:t>
            </a:r>
          </a:p>
          <a:p>
            <a:pPr eaLnBrk="1" hangingPunct="1"/>
            <a:r>
              <a:rPr lang="en-US" sz="2200" smtClean="0"/>
              <a:t>A. Philip Randolph:  organized March on Washington Movement to end racial discrimination in defense industries</a:t>
            </a:r>
          </a:p>
        </p:txBody>
      </p:sp>
      <p:pic>
        <p:nvPicPr>
          <p:cNvPr id="22531" name="Picture 5" descr="John D. Rockefeller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0" y="762000"/>
            <a:ext cx="2133600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7" descr="debs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3657600"/>
            <a:ext cx="2286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6" descr="Andrew_Carnegie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19600" y="1066800"/>
            <a:ext cx="2286000" cy="260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8" descr="a_philip_randolph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19600" y="3886200"/>
            <a:ext cx="2120900" cy="272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Men to know continued</a:t>
            </a:r>
            <a:endParaRPr lang="en-US" dirty="0"/>
          </a:p>
        </p:txBody>
      </p:sp>
      <p:sp>
        <p:nvSpPr>
          <p:cNvPr id="23554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419600" cy="3276600"/>
          </a:xfrm>
        </p:spPr>
        <p:txBody>
          <a:bodyPr/>
          <a:lstStyle/>
          <a:p>
            <a:pPr eaLnBrk="1" hangingPunct="1"/>
            <a:r>
              <a:rPr lang="en-US" smtClean="0"/>
              <a:t>Alexander Graham Bell:  telephone</a:t>
            </a:r>
          </a:p>
          <a:p>
            <a:pPr eaLnBrk="1" hangingPunct="1"/>
            <a:r>
              <a:rPr lang="en-US" smtClean="0"/>
              <a:t>Thomas Alva Edison:  invented/perfected phonograph, light bulb, electric generator, dictaphone and motion picture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  <p:pic>
        <p:nvPicPr>
          <p:cNvPr id="23555" name="Picture 4" descr="04_dictaphon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2200" y="1219200"/>
            <a:ext cx="2667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5" descr="phonograph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4191000"/>
            <a:ext cx="2438400" cy="251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6" descr="camera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4781550"/>
            <a:ext cx="1981200" cy="191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8" name="Litebulb"/>
          <p:cNvSpPr>
            <a:spLocks noEditPoints="1" noChangeArrowheads="1"/>
          </p:cNvSpPr>
          <p:nvPr/>
        </p:nvSpPr>
        <p:spPr bwMode="auto">
          <a:xfrm>
            <a:off x="2743200" y="4419600"/>
            <a:ext cx="1524000" cy="2209800"/>
          </a:xfrm>
          <a:custGeom>
            <a:avLst/>
            <a:gdLst>
              <a:gd name="T0" fmla="*/ 57123539 w 21600"/>
              <a:gd name="T1" fmla="*/ 0 h 21600"/>
              <a:gd name="T2" fmla="*/ 114247077 w 21600"/>
              <a:gd name="T3" fmla="*/ 98652419 h 21600"/>
              <a:gd name="T4" fmla="*/ 0 w 21600"/>
              <a:gd name="T5" fmla="*/ 98652419 h 21600"/>
              <a:gd name="T6" fmla="*/ 57123539 w 21600"/>
              <a:gd name="T7" fmla="*/ 273823278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FFFFCC"/>
          </a:solidFill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latin typeface="Book Antiqua" pitchFamily="18" charset="0"/>
            </a:endParaRPr>
          </a:p>
        </p:txBody>
      </p:sp>
      <p:pic>
        <p:nvPicPr>
          <p:cNvPr id="23559" name="Picture 7" descr="SIT-Grammont-Desk-Telephone.jpg"/>
          <p:cNvPicPr>
            <a:picLocks noChangeAspect="1"/>
          </p:cNvPicPr>
          <p:nvPr/>
        </p:nvPicPr>
        <p:blipFill>
          <a:blip r:embed="rId5"/>
          <a:srcRect l="19878"/>
          <a:stretch>
            <a:fillRect/>
          </a:stretch>
        </p:blipFill>
        <p:spPr bwMode="auto">
          <a:xfrm>
            <a:off x="4724400" y="4343400"/>
            <a:ext cx="1381125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1231</TotalTime>
  <Words>538</Words>
  <Application>Microsoft Office PowerPoint</Application>
  <PresentationFormat>On-screen Show (4:3)</PresentationFormat>
  <Paragraphs>55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Book Antiqua</vt:lpstr>
      <vt:lpstr>Lucida Sans</vt:lpstr>
      <vt:lpstr>Wingdings</vt:lpstr>
      <vt:lpstr>Wingdings 2</vt:lpstr>
      <vt:lpstr>Wingdings 3</vt:lpstr>
      <vt:lpstr>Apex</vt:lpstr>
      <vt:lpstr>COS Standard 1</vt:lpstr>
      <vt:lpstr>Interpreting the impact of change from workshop to factory on workers’ lives , including  the New Industrial Age from 1870-1900, afl-cio, iWW, the pullman strike, the haymarket square riot, and the impact of John d. rockefeller, andrew Carnegie, samuel gompers, eugene v. debs, a. philip randolph and thomas ava edison</vt:lpstr>
      <vt:lpstr>American Federation of Labor-Congress of Industrial Organizations</vt:lpstr>
      <vt:lpstr>Industrial Workers of the World</vt:lpstr>
      <vt:lpstr>The Pullman Strike</vt:lpstr>
      <vt:lpstr>Haymarket Square Riot</vt:lpstr>
      <vt:lpstr>General Information</vt:lpstr>
      <vt:lpstr>General Information continued</vt:lpstr>
      <vt:lpstr>General Information continued</vt:lpstr>
      <vt:lpstr>Men to know</vt:lpstr>
      <vt:lpstr>Men to know continued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 Standard 1</dc:title>
  <dc:creator>stephanie</dc:creator>
  <cp:lastModifiedBy>Register,Taylor</cp:lastModifiedBy>
  <cp:revision>22</cp:revision>
  <dcterms:created xsi:type="dcterms:W3CDTF">2010-08-24T02:33:20Z</dcterms:created>
  <dcterms:modified xsi:type="dcterms:W3CDTF">2016-08-23T19:50:13Z</dcterms:modified>
</cp:coreProperties>
</file>