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204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1E48B0-3CEB-47B6-A12F-32F6277E1696}" type="datetimeFigureOut">
              <a:rPr lang="en-US" smtClean="0"/>
              <a:pPr/>
              <a:t>8/22/16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526A54-5EB2-4EC7-A798-43368CA266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540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26A54-5EB2-4EC7-A798-43368CA2663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952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3AE087-5B94-427E-A679-E8B4D9F451C4}" type="datetimeFigureOut">
              <a:rPr lang="en-US" smtClean="0"/>
              <a:pPr/>
              <a:t>8/22/16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B30CF2-C741-4273-9581-80ABA475E18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857224" y="4000504"/>
            <a:ext cx="7772400" cy="903534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marR="9144" algn="l">
              <a:defRPr sz="3600" b="1" cap="none" spc="0" baseline="0">
                <a:ln/>
                <a:solidFill>
                  <a:schemeClr val="tx2">
                    <a:lumMod val="75000"/>
                  </a:schemeClr>
                </a:solidFill>
                <a:effectLst/>
              </a:defRPr>
            </a:lvl1pPr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857224" y="5143512"/>
            <a:ext cx="7772400" cy="651504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altLang="ja-JP" smtClean="0"/>
              <a:t>Click to edit Master subtitle style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429652" y="3357562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Rectangle 17"/>
          <p:cNvSpPr/>
          <p:nvPr/>
        </p:nvSpPr>
        <p:spPr>
          <a:xfrm>
            <a:off x="7286644" y="2786058"/>
            <a:ext cx="214314" cy="2143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Rectangle 18"/>
          <p:cNvSpPr/>
          <p:nvPr/>
        </p:nvSpPr>
        <p:spPr>
          <a:xfrm>
            <a:off x="7286644" y="3357562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Rectangle 19"/>
          <p:cNvSpPr/>
          <p:nvPr/>
        </p:nvSpPr>
        <p:spPr>
          <a:xfrm>
            <a:off x="7572396" y="2786058"/>
            <a:ext cx="214314" cy="2143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Rectangle 20"/>
          <p:cNvSpPr/>
          <p:nvPr/>
        </p:nvSpPr>
        <p:spPr>
          <a:xfrm>
            <a:off x="7572396" y="3357562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Rectangle 21"/>
          <p:cNvSpPr/>
          <p:nvPr/>
        </p:nvSpPr>
        <p:spPr>
          <a:xfrm>
            <a:off x="7858148" y="2786058"/>
            <a:ext cx="214314" cy="2143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Rectangle 22"/>
          <p:cNvSpPr/>
          <p:nvPr/>
        </p:nvSpPr>
        <p:spPr>
          <a:xfrm>
            <a:off x="7858148" y="3357562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Rectangle 23"/>
          <p:cNvSpPr/>
          <p:nvPr/>
        </p:nvSpPr>
        <p:spPr>
          <a:xfrm>
            <a:off x="8429652" y="2786058"/>
            <a:ext cx="214314" cy="2143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Rectangle 24"/>
          <p:cNvSpPr/>
          <p:nvPr/>
        </p:nvSpPr>
        <p:spPr>
          <a:xfrm>
            <a:off x="8143900" y="3357562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Rectangle 25"/>
          <p:cNvSpPr/>
          <p:nvPr/>
        </p:nvSpPr>
        <p:spPr>
          <a:xfrm>
            <a:off x="8143900" y="2786058"/>
            <a:ext cx="214314" cy="2143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Rectangle 26"/>
          <p:cNvSpPr/>
          <p:nvPr/>
        </p:nvSpPr>
        <p:spPr>
          <a:xfrm>
            <a:off x="7572396" y="3071810"/>
            <a:ext cx="214314" cy="214314"/>
          </a:xfrm>
          <a:prstGeom prst="rect">
            <a:avLst/>
          </a:prstGeom>
          <a:solidFill>
            <a:schemeClr val="bg2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Rectangle 29"/>
          <p:cNvSpPr/>
          <p:nvPr/>
        </p:nvSpPr>
        <p:spPr>
          <a:xfrm>
            <a:off x="7858148" y="3071810"/>
            <a:ext cx="214314" cy="214314"/>
          </a:xfrm>
          <a:prstGeom prst="rect">
            <a:avLst/>
          </a:prstGeom>
          <a:solidFill>
            <a:schemeClr val="bg2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Rectangle 30"/>
          <p:cNvSpPr/>
          <p:nvPr/>
        </p:nvSpPr>
        <p:spPr>
          <a:xfrm>
            <a:off x="8429652" y="3071810"/>
            <a:ext cx="214314" cy="214314"/>
          </a:xfrm>
          <a:prstGeom prst="rect">
            <a:avLst/>
          </a:prstGeom>
          <a:solidFill>
            <a:schemeClr val="bg2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Rectangle 32"/>
          <p:cNvSpPr/>
          <p:nvPr/>
        </p:nvSpPr>
        <p:spPr>
          <a:xfrm>
            <a:off x="8143900" y="3071810"/>
            <a:ext cx="214314" cy="214314"/>
          </a:xfrm>
          <a:prstGeom prst="rect">
            <a:avLst/>
          </a:prstGeom>
          <a:solidFill>
            <a:schemeClr val="bg2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Rectangle 36"/>
          <p:cNvSpPr/>
          <p:nvPr/>
        </p:nvSpPr>
        <p:spPr>
          <a:xfrm>
            <a:off x="7286644" y="3071810"/>
            <a:ext cx="214314" cy="214314"/>
          </a:xfrm>
          <a:prstGeom prst="rect">
            <a:avLst/>
          </a:prstGeom>
          <a:solidFill>
            <a:schemeClr val="bg2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3AE087-5B94-427E-A679-E8B4D9F451C4}" type="datetimeFigureOut">
              <a:rPr lang="en-US" smtClean="0"/>
              <a:pPr/>
              <a:t>8/22/16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B30CF2-C741-4273-9581-80ABA475E1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4214818"/>
            <a:ext cx="5718048" cy="977486"/>
          </a:xfrm>
        </p:spPr>
        <p:txBody>
          <a:bodyPr lIns="82296" tIns="45720" bIns="0" anchor="t"/>
          <a:lstStyle>
            <a:lvl1pPr marL="374904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3AE087-5B94-427E-A679-E8B4D9F451C4}" type="datetimeFigureOut">
              <a:rPr lang="en-US" smtClean="0"/>
              <a:pPr/>
              <a:t>8/22/16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B30CF2-C741-4273-9581-80ABA475E18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366404"/>
            <a:ext cx="8156448" cy="777240"/>
          </a:xfrm>
        </p:spPr>
        <p:txBody>
          <a:bodyPr tIns="64008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algn="l">
              <a:buNone/>
              <a:defRPr sz="3800" b="1" cap="none" spc="0" baseline="0">
                <a:ln/>
                <a:solidFill>
                  <a:schemeClr val="tx2">
                    <a:lumMod val="75000"/>
                  </a:schemeClr>
                </a:solidFill>
                <a:effectLst/>
              </a:defRPr>
            </a:lvl1pPr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714348" y="5277543"/>
            <a:ext cx="7500990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3AE087-5B94-427E-A679-E8B4D9F451C4}" type="datetimeFigureOut">
              <a:rPr lang="en-US" smtClean="0"/>
              <a:pPr/>
              <a:t>8/22/16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B30CF2-C741-4273-9581-80ABA475E1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3AE087-5B94-427E-A679-E8B4D9F451C4}" type="datetimeFigureOut">
              <a:rPr lang="en-US" smtClean="0"/>
              <a:pPr/>
              <a:t>8/22/16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B30CF2-C741-4273-9581-80ABA475E1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3AE087-5B94-427E-A679-E8B4D9F451C4}" type="datetimeFigureOut">
              <a:rPr lang="en-US" smtClean="0"/>
              <a:pPr/>
              <a:t>8/22/16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B30CF2-C741-4273-9581-80ABA475E1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3AE087-5B94-427E-A679-E8B4D9F451C4}" type="datetimeFigureOut">
              <a:rPr lang="en-US" smtClean="0"/>
              <a:pPr/>
              <a:t>8/22/16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B30CF2-C741-4273-9581-80ABA475E1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2528878" cy="1162050"/>
          </a:xfrm>
        </p:spPr>
        <p:txBody>
          <a:bodyPr anchor="ctr"/>
          <a:lstStyle>
            <a:lvl1pPr algn="l">
              <a:buNone/>
              <a:defRPr sz="2000" b="0"/>
            </a:lvl1pPr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28878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285728"/>
            <a:ext cx="5486400" cy="57213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3AE087-5B94-427E-A679-E8B4D9F451C4}" type="datetimeFigureOut">
              <a:rPr lang="en-US" smtClean="0"/>
              <a:pPr/>
              <a:t>8/22/16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B30CF2-C741-4273-9581-80ABA475E1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914400" y="4941829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357166"/>
            <a:ext cx="6858048" cy="4286280"/>
          </a:xfrm>
          <a:noFill/>
          <a:ln w="12700">
            <a:noFill/>
          </a:ln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lang="en-US" altLang="ja-JP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white">
          <a:xfrm>
            <a:off x="914400" y="5643578"/>
            <a:ext cx="6858000" cy="428628"/>
          </a:xfrm>
        </p:spPr>
        <p:txBody>
          <a:bodyPr>
            <a:normAutofit/>
          </a:bodyPr>
          <a:lstStyle>
            <a:lvl1pPr marL="27432" indent="0">
              <a:spcBef>
                <a:spcPts val="0"/>
              </a:spcBef>
              <a:buNone/>
              <a:defRPr sz="11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AE087-5B94-427E-A679-E8B4D9F451C4}" type="datetimeFigureOut">
              <a:rPr lang="en-US" smtClean="0"/>
              <a:pPr/>
              <a:t>8/22/16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9B30CF2-C741-4273-9581-80ABA475E18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3AE087-5B94-427E-A679-E8B4D9F451C4}" type="datetimeFigureOut">
              <a:rPr lang="en-US" smtClean="0"/>
              <a:pPr/>
              <a:t>8/22/16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B30CF2-C741-4273-9581-80ABA475E1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3AE087-5B94-427E-A679-E8B4D9F451C4}" type="datetimeFigureOut">
              <a:rPr lang="en-US" smtClean="0"/>
              <a:pPr/>
              <a:t>8/22/16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B30CF2-C741-4273-9581-80ABA475E1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-1"/>
            <a:ext cx="214282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571612"/>
            <a:ext cx="7772400" cy="4783948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21461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>
              <a:defRPr sz="1100">
                <a:solidFill>
                  <a:schemeClr val="tx2"/>
                </a:solidFill>
              </a:defRPr>
            </a:lvl1pPr>
            <a:extLst/>
          </a:lstStyle>
          <a:p>
            <a:fld id="{313AE087-5B94-427E-A679-E8B4D9F451C4}" type="datetimeFigureOut">
              <a:rPr lang="en-US" smtClean="0"/>
              <a:pPr/>
              <a:t>8/22/16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21461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>
              <a:defRPr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21461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99B30CF2-C741-4273-9581-80ABA475E18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 rot="5400000">
            <a:off x="-3293075" y="3429000"/>
            <a:ext cx="6858000" cy="1588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-3243408" y="3428230"/>
            <a:ext cx="6858000" cy="1588"/>
          </a:xfrm>
          <a:prstGeom prst="line">
            <a:avLst/>
          </a:prstGeom>
          <a:ln w="12700">
            <a:solidFill>
              <a:schemeClr val="bg2">
                <a:lumMod val="75000"/>
                <a:alpha val="5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-3185349" y="3428230"/>
            <a:ext cx="6858000" cy="1588"/>
          </a:xfrm>
          <a:prstGeom prst="line">
            <a:avLst/>
          </a:prstGeom>
          <a:ln w="3175">
            <a:solidFill>
              <a:schemeClr val="tx1">
                <a:alpha val="5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5699724" y="3428182"/>
            <a:ext cx="6858000" cy="1588"/>
          </a:xfrm>
          <a:prstGeom prst="line">
            <a:avLst/>
          </a:prstGeom>
          <a:ln w="28575">
            <a:solidFill>
              <a:schemeClr val="tx1">
                <a:alpha val="5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1" sz="4000" b="1" kern="1200" cap="none" spc="0" baseline="0">
          <a:ln/>
          <a:gradFill>
            <a:gsLst>
              <a:gs pos="0">
                <a:schemeClr val="tx2">
                  <a:lumMod val="90000"/>
                </a:schemeClr>
              </a:gs>
              <a:gs pos="50000">
                <a:schemeClr val="tx2">
                  <a:lumMod val="50000"/>
                </a:schemeClr>
              </a:gs>
              <a:gs pos="100000">
                <a:schemeClr val="tx2">
                  <a:lumMod val="25000"/>
                </a:schemeClr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accent2">
            <a:lumMod val="75000"/>
          </a:schemeClr>
        </a:buClr>
        <a:buSzPct val="85000"/>
        <a:buFont typeface="Wingdings 2" pitchFamily="18" charset="2"/>
        <a:buChar char=""/>
        <a:defRPr kumimoji="1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>
            <a:lumMod val="60000"/>
            <a:lumOff val="40000"/>
          </a:schemeClr>
        </a:buClr>
        <a:buSzPct val="80000"/>
        <a:buFont typeface="Wingdings" pitchFamily="2" charset="2"/>
        <a:buChar char="l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>
            <a:lumMod val="40000"/>
            <a:lumOff val="60000"/>
          </a:schemeClr>
        </a:buClr>
        <a:buSzPct val="65000"/>
        <a:buFont typeface="Wingdings 2" pitchFamily="18" charset="2"/>
        <a:buChar char="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2">
            <a:lumMod val="20000"/>
            <a:lumOff val="80000"/>
          </a:schemeClr>
        </a:buClr>
        <a:buSzPct val="100000"/>
        <a:buFont typeface="Arial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2">
            <a:lumMod val="75000"/>
          </a:schemeClr>
        </a:buClr>
        <a:buSzPct val="50000"/>
        <a:buFont typeface="Wingdings" pitchFamily="2" charset="2"/>
        <a:buChar char="n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eg"/><Relationship Id="rId3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eg"/><Relationship Id="rId3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gif"/><Relationship Id="rId3" Type="http://schemas.openxmlformats.org/officeDocument/2006/relationships/image" Target="../media/image17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jpeg"/><Relationship Id="rId3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903534"/>
          </a:xfrm>
        </p:spPr>
        <p:txBody>
          <a:bodyPr/>
          <a:lstStyle/>
          <a:p>
            <a:r>
              <a:rPr lang="en-US" dirty="0" smtClean="0"/>
              <a:t>COS Standard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038600"/>
            <a:ext cx="7772400" cy="2438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Compare effects of economic, geographic, social and political conditions before and after European Exploration of the 15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through 17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centuries on Europeans, American colonists, Africans and indigenous Americans.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29908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Comparing European motives for establishing colonies, including mercantilism, religious persecution, poverty, oppression and new opportunities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2-1, 2-2, 2-3, 2-4, 3-3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5105400" cy="914400"/>
          </a:xfrm>
        </p:spPr>
        <p:txBody>
          <a:bodyPr/>
          <a:lstStyle/>
          <a:p>
            <a:r>
              <a:rPr lang="en-US" dirty="0" smtClean="0"/>
              <a:t>Spanish Conquests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5791200"/>
          </a:xfrm>
        </p:spPr>
        <p:txBody>
          <a:bodyPr>
            <a:noAutofit/>
          </a:bodyPr>
          <a:lstStyle/>
          <a:p>
            <a:r>
              <a:rPr lang="en-US" sz="2200" dirty="0" err="1" smtClean="0"/>
              <a:t>Hernan</a:t>
            </a:r>
            <a:r>
              <a:rPr lang="en-US" sz="2200" dirty="0" smtClean="0"/>
              <a:t> Cortes:  defeated the Aztecs</a:t>
            </a:r>
          </a:p>
          <a:p>
            <a:r>
              <a:rPr lang="en-US" sz="2200" dirty="0" smtClean="0"/>
              <a:t>Francisco Pizarro:  conquered the Incan people</a:t>
            </a:r>
          </a:p>
          <a:p>
            <a:r>
              <a:rPr lang="en-US" sz="2200" dirty="0" smtClean="0"/>
              <a:t>Conquistadors:  conquerors; God, Gold, Glory</a:t>
            </a:r>
          </a:p>
          <a:p>
            <a:r>
              <a:rPr lang="en-US" sz="2200" dirty="0" smtClean="0"/>
              <a:t>Hernando de Soto:  explored area north of Florida</a:t>
            </a:r>
          </a:p>
          <a:p>
            <a:r>
              <a:rPr lang="en-US" sz="2200" dirty="0" smtClean="0"/>
              <a:t>Spanish mined silver</a:t>
            </a:r>
            <a:r>
              <a:rPr lang="en-US" sz="2200" dirty="0"/>
              <a:t> </a:t>
            </a:r>
            <a:r>
              <a:rPr lang="en-US" sz="2200" dirty="0" smtClean="0"/>
              <a:t>and ranched.</a:t>
            </a:r>
          </a:p>
          <a:p>
            <a:r>
              <a:rPr lang="en-US" sz="2200" dirty="0" smtClean="0"/>
              <a:t>St. </a:t>
            </a:r>
            <a:r>
              <a:rPr lang="en-US" sz="2200" dirty="0"/>
              <a:t>A</a:t>
            </a:r>
            <a:r>
              <a:rPr lang="en-US" sz="2200" dirty="0" smtClean="0"/>
              <a:t>ugustine was founded to protect the Spanish claim in the region.  (Carolina) </a:t>
            </a:r>
          </a:p>
          <a:p>
            <a:pPr lvl="1"/>
            <a:r>
              <a:rPr lang="en-US" sz="2200" dirty="0" smtClean="0"/>
              <a:t>First permanent settlement in America</a:t>
            </a:r>
            <a:endParaRPr lang="en-US" sz="2200" dirty="0"/>
          </a:p>
        </p:txBody>
      </p:sp>
      <p:pic>
        <p:nvPicPr>
          <p:cNvPr id="4" name="Picture 3" descr="Cortes-Hernan.jpg"/>
          <p:cNvPicPr>
            <a:picLocks noChangeAspect="1"/>
          </p:cNvPicPr>
          <p:nvPr/>
        </p:nvPicPr>
        <p:blipFill>
          <a:blip r:embed="rId3" cstate="print"/>
          <a:srcRect l="6977" t="2778" r="5814" b="19444"/>
          <a:stretch>
            <a:fillRect/>
          </a:stretch>
        </p:blipFill>
        <p:spPr>
          <a:xfrm>
            <a:off x="4572000" y="1219200"/>
            <a:ext cx="1905000" cy="2133600"/>
          </a:xfrm>
          <a:prstGeom prst="rect">
            <a:avLst/>
          </a:prstGeom>
        </p:spPr>
      </p:pic>
      <p:pic>
        <p:nvPicPr>
          <p:cNvPr id="6" name="Picture 5" descr="fransisco pizarro.jpg"/>
          <p:cNvPicPr>
            <a:picLocks noChangeAspect="1"/>
          </p:cNvPicPr>
          <p:nvPr/>
        </p:nvPicPr>
        <p:blipFill>
          <a:blip r:embed="rId4" cstate="print"/>
          <a:srcRect r="12403"/>
          <a:stretch>
            <a:fillRect/>
          </a:stretch>
        </p:blipFill>
        <p:spPr>
          <a:xfrm>
            <a:off x="6781800" y="1219200"/>
            <a:ext cx="2152650" cy="2168338"/>
          </a:xfrm>
          <a:prstGeom prst="rect">
            <a:avLst/>
          </a:prstGeom>
        </p:spPr>
      </p:pic>
      <p:pic>
        <p:nvPicPr>
          <p:cNvPr id="7" name="Picture 6" descr="Hernando de soto.jpg"/>
          <p:cNvPicPr>
            <a:picLocks noChangeAspect="1"/>
          </p:cNvPicPr>
          <p:nvPr/>
        </p:nvPicPr>
        <p:blipFill>
          <a:blip r:embed="rId5" cstate="print"/>
          <a:srcRect l="6260" t="9890"/>
          <a:stretch>
            <a:fillRect/>
          </a:stretch>
        </p:blipFill>
        <p:spPr>
          <a:xfrm>
            <a:off x="5257800" y="3505200"/>
            <a:ext cx="2282275" cy="3124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French Conquests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5257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French came to America in search of beaver fur.</a:t>
            </a:r>
          </a:p>
          <a:p>
            <a:pPr lvl="1"/>
            <a:r>
              <a:rPr lang="en-US" dirty="0" smtClean="0"/>
              <a:t>Population grew slowly</a:t>
            </a:r>
          </a:p>
          <a:p>
            <a:pPr lvl="1"/>
            <a:r>
              <a:rPr lang="en-US" dirty="0" smtClean="0"/>
              <a:t>Fur traders lived among the Native Americans with whom they traded.</a:t>
            </a:r>
          </a:p>
          <a:p>
            <a:r>
              <a:rPr lang="en-US" dirty="0" smtClean="0"/>
              <a:t>Louis Joliet and Jacques Marquette explored the Mississippi River.</a:t>
            </a:r>
          </a:p>
          <a:p>
            <a:r>
              <a:rPr lang="en-US" dirty="0" smtClean="0"/>
              <a:t>Rene-Robert </a:t>
            </a:r>
            <a:r>
              <a:rPr lang="en-US" dirty="0" err="1" smtClean="0"/>
              <a:t>Cavelier</a:t>
            </a:r>
            <a:r>
              <a:rPr lang="en-US" dirty="0" smtClean="0"/>
              <a:t> de La Salle claimed Louisiana for France.  </a:t>
            </a:r>
          </a:p>
        </p:txBody>
      </p:sp>
      <p:pic>
        <p:nvPicPr>
          <p:cNvPr id="4" name="Picture 3" descr="louisia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0600" y="2057400"/>
            <a:ext cx="3822192" cy="299923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English Conquests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Reasons why England settles America…</a:t>
            </a:r>
          </a:p>
          <a:p>
            <a:pPr lvl="1"/>
            <a:r>
              <a:rPr lang="en-US" dirty="0" smtClean="0"/>
              <a:t>Puritans wanted to purify the Anglican Church of all Catholic elements. </a:t>
            </a:r>
            <a:endParaRPr lang="en-US" dirty="0" smtClean="0"/>
          </a:p>
          <a:p>
            <a:pPr lvl="1"/>
            <a:r>
              <a:rPr lang="en-US" dirty="0" smtClean="0"/>
              <a:t> </a:t>
            </a:r>
            <a:r>
              <a:rPr lang="en-US" dirty="0" smtClean="0"/>
              <a:t>King James wouldn’t do it and forced many Puritans to leave England.</a:t>
            </a:r>
          </a:p>
          <a:p>
            <a:pPr lvl="1"/>
            <a:r>
              <a:rPr lang="en-US" dirty="0" smtClean="0"/>
              <a:t>Demand for wool increases and landowners convert large estates into sheep farmers, so their tenants were evicted and left unemployed and poor.  </a:t>
            </a:r>
          </a:p>
          <a:p>
            <a:pPr lvl="1"/>
            <a:r>
              <a:rPr lang="en-US" dirty="0" smtClean="0"/>
              <a:t>New market for surplus wool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Virginia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Walter Raleigh attempts to settle Roanoke.</a:t>
            </a:r>
          </a:p>
          <a:p>
            <a:r>
              <a:rPr lang="en-US" dirty="0" smtClean="0"/>
              <a:t>Later, another attempt to settle Virginia succeeded at Jamestown.</a:t>
            </a:r>
          </a:p>
          <a:p>
            <a:pPr lvl="1"/>
            <a:r>
              <a:rPr lang="en-US" dirty="0" smtClean="0"/>
              <a:t>Faced problems, but Powhatan Confederacy helped succeed.  Later, starving time.</a:t>
            </a:r>
          </a:p>
          <a:p>
            <a:r>
              <a:rPr lang="en-US" dirty="0" smtClean="0"/>
              <a:t>Tobacco</a:t>
            </a:r>
          </a:p>
          <a:p>
            <a:r>
              <a:rPr lang="en-US" dirty="0" smtClean="0"/>
              <a:t>House of Burgesses</a:t>
            </a:r>
          </a:p>
          <a:p>
            <a:r>
              <a:rPr lang="en-US" dirty="0" err="1" smtClean="0"/>
              <a:t>Headrights</a:t>
            </a:r>
            <a:endParaRPr lang="en-US" dirty="0" smtClean="0"/>
          </a:p>
        </p:txBody>
      </p:sp>
      <p:pic>
        <p:nvPicPr>
          <p:cNvPr id="5" name="Content Placeholder 4" descr="jamestown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24400" y="4267200"/>
            <a:ext cx="4038600" cy="2313016"/>
          </a:xfrm>
        </p:spPr>
      </p:pic>
      <p:pic>
        <p:nvPicPr>
          <p:cNvPr id="6" name="Picture 5" descr="roanoke_island.gif"/>
          <p:cNvPicPr>
            <a:picLocks noChangeAspect="1"/>
          </p:cNvPicPr>
          <p:nvPr/>
        </p:nvPicPr>
        <p:blipFill>
          <a:blip r:embed="rId3" cstate="print"/>
          <a:srcRect t="3728"/>
          <a:stretch>
            <a:fillRect/>
          </a:stretch>
        </p:blipFill>
        <p:spPr>
          <a:xfrm>
            <a:off x="4876800" y="228600"/>
            <a:ext cx="3733800" cy="393512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Maryland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Lord Baltimore founded Maryland for Catholics who could practice Catholicism without persecution.  </a:t>
            </a:r>
            <a:endParaRPr lang="en-US" dirty="0"/>
          </a:p>
        </p:txBody>
      </p:sp>
      <p:pic>
        <p:nvPicPr>
          <p:cNvPr id="4" name="Picture 3" descr="baltimo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3581400"/>
            <a:ext cx="2362200" cy="2699657"/>
          </a:xfrm>
          <a:prstGeom prst="rect">
            <a:avLst/>
          </a:prstGeom>
        </p:spPr>
      </p:pic>
      <p:pic>
        <p:nvPicPr>
          <p:cNvPr id="5" name="Picture 4" descr="marylan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3400" y="3505200"/>
            <a:ext cx="3822192" cy="299923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2590800" cy="685800"/>
          </a:xfrm>
        </p:spPr>
        <p:txBody>
          <a:bodyPr/>
          <a:lstStyle/>
          <a:p>
            <a:r>
              <a:rPr lang="en-US" dirty="0" smtClean="0"/>
              <a:t>Plymouth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343400" cy="5791200"/>
          </a:xfrm>
        </p:spPr>
        <p:txBody>
          <a:bodyPr>
            <a:noAutofit/>
          </a:bodyPr>
          <a:lstStyle/>
          <a:p>
            <a:r>
              <a:rPr lang="en-US" sz="2200" dirty="0" smtClean="0"/>
              <a:t>Some Puritans called Separatists broke away from the Anglican Church to make their own colony; these people were known as the Pilgrims.</a:t>
            </a:r>
          </a:p>
          <a:p>
            <a:r>
              <a:rPr lang="en-US" sz="2200" dirty="0" smtClean="0"/>
              <a:t>They first fled to Holland.</a:t>
            </a:r>
          </a:p>
          <a:p>
            <a:r>
              <a:rPr lang="en-US" sz="2200" dirty="0" smtClean="0"/>
              <a:t>In 1620, they sailed to America on the Mayflower and settled near Massachusetts Bay.</a:t>
            </a:r>
          </a:p>
          <a:p>
            <a:r>
              <a:rPr lang="en-US" sz="2200" dirty="0" smtClean="0"/>
              <a:t>William Bradford was their leader.</a:t>
            </a:r>
          </a:p>
          <a:p>
            <a:r>
              <a:rPr lang="en-US" sz="2200" dirty="0" smtClean="0"/>
              <a:t>The Pilgrims survived with the assistance of Squanto, who taught them how to use their environment to meet their needs.  </a:t>
            </a:r>
          </a:p>
        </p:txBody>
      </p:sp>
      <p:pic>
        <p:nvPicPr>
          <p:cNvPr id="5" name="Picture 4" descr="Samoset-Pilgrims0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57800" y="3124200"/>
            <a:ext cx="3270685" cy="3581400"/>
          </a:xfrm>
          <a:prstGeom prst="rect">
            <a:avLst/>
          </a:prstGeom>
        </p:spPr>
      </p:pic>
      <p:pic>
        <p:nvPicPr>
          <p:cNvPr id="6" name="Picture 5" descr="mayflower-pilgrims-landing16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72830" y="228600"/>
            <a:ext cx="4038938" cy="266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4038600" cy="1316736"/>
          </a:xfrm>
        </p:spPr>
        <p:txBody>
          <a:bodyPr/>
          <a:lstStyle/>
          <a:p>
            <a:r>
              <a:rPr lang="en-US" dirty="0" smtClean="0"/>
              <a:t>Massachusetts </a:t>
            </a:r>
            <a:br>
              <a:rPr lang="en-US" dirty="0" smtClean="0"/>
            </a:br>
            <a:r>
              <a:rPr lang="en-US" dirty="0" smtClean="0"/>
              <a:t>Bay Company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81000" y="1752600"/>
            <a:ext cx="4031456" cy="493509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Other Puritans left England because of persecution and a depression in the wool industry.</a:t>
            </a:r>
          </a:p>
          <a:p>
            <a:r>
              <a:rPr lang="en-US" dirty="0" smtClean="0"/>
              <a:t>John Winthrop started Massachusetts Bay Company as a refuge for Puritans.  </a:t>
            </a:r>
          </a:p>
          <a:p>
            <a:r>
              <a:rPr lang="en-US" dirty="0" smtClean="0"/>
              <a:t>Had a General Court and required all colonists to attend church, pay taxes, have good moral behavior.  </a:t>
            </a:r>
          </a:p>
          <a:p>
            <a:r>
              <a:rPr lang="en-US" dirty="0" smtClean="0"/>
              <a:t>Intolerant to other religions and heretics were forced to leave.  </a:t>
            </a:r>
          </a:p>
        </p:txBody>
      </p:sp>
      <p:pic>
        <p:nvPicPr>
          <p:cNvPr id="6" name="Picture 5" descr="JohnWinthr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81800" y="4469786"/>
            <a:ext cx="1981200" cy="2388214"/>
          </a:xfrm>
          <a:prstGeom prst="rect">
            <a:avLst/>
          </a:prstGeom>
        </p:spPr>
      </p:pic>
      <p:pic>
        <p:nvPicPr>
          <p:cNvPr id="7" name="Picture 6" descr="Masscolony.png"/>
          <p:cNvPicPr>
            <a:picLocks noChangeAspect="1"/>
          </p:cNvPicPr>
          <p:nvPr/>
        </p:nvPicPr>
        <p:blipFill>
          <a:blip r:embed="rId3" cstate="print">
            <a:lum bright="-37000" contrast="50000"/>
          </a:blip>
          <a:srcRect l="4447" r="3647" b="2972"/>
          <a:stretch>
            <a:fillRect/>
          </a:stretch>
        </p:blipFill>
        <p:spPr>
          <a:xfrm>
            <a:off x="4419600" y="152400"/>
            <a:ext cx="4572000" cy="390832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Rhode Island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64344" y="1295400"/>
            <a:ext cx="4038600" cy="52577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Roger Williams challenged Puritan authority in Massachusetts and they banned him.</a:t>
            </a:r>
          </a:p>
          <a:p>
            <a:r>
              <a:rPr lang="en-US" dirty="0" smtClean="0"/>
              <a:t>He headed south and founded Providence.</a:t>
            </a:r>
          </a:p>
          <a:p>
            <a:pPr lvl="1"/>
            <a:r>
              <a:rPr lang="en-US" dirty="0" smtClean="0"/>
              <a:t>No authority in religion.</a:t>
            </a:r>
          </a:p>
          <a:p>
            <a:pPr lvl="1"/>
            <a:r>
              <a:rPr lang="en-US" dirty="0" smtClean="0"/>
              <a:t>Religious differences were tolerated.  </a:t>
            </a:r>
          </a:p>
          <a:p>
            <a:r>
              <a:rPr lang="en-US" dirty="0" smtClean="0"/>
              <a:t>Anne Hutchinson was declared a heretic and banned as well.  </a:t>
            </a:r>
          </a:p>
          <a:p>
            <a:r>
              <a:rPr lang="en-US" dirty="0" smtClean="0"/>
              <a:t>She founded Portsmouth.</a:t>
            </a:r>
          </a:p>
        </p:txBody>
      </p:sp>
      <p:pic>
        <p:nvPicPr>
          <p:cNvPr id="8" name="Picture 7" descr="rogerwilliams.jpg"/>
          <p:cNvPicPr>
            <a:picLocks noChangeAspect="1"/>
          </p:cNvPicPr>
          <p:nvPr/>
        </p:nvPicPr>
        <p:blipFill>
          <a:blip r:embed="rId2" cstate="print"/>
          <a:srcRect l="2703" t="2122"/>
          <a:stretch>
            <a:fillRect/>
          </a:stretch>
        </p:blipFill>
        <p:spPr>
          <a:xfrm>
            <a:off x="4343400" y="228600"/>
            <a:ext cx="2743200" cy="3515392"/>
          </a:xfrm>
          <a:prstGeom prst="rect">
            <a:avLst/>
          </a:prstGeom>
        </p:spPr>
      </p:pic>
      <p:pic>
        <p:nvPicPr>
          <p:cNvPr id="7" name="Picture 6" descr="anne_hutchinson.jpg"/>
          <p:cNvPicPr>
            <a:picLocks noChangeAspect="1"/>
          </p:cNvPicPr>
          <p:nvPr/>
        </p:nvPicPr>
        <p:blipFill>
          <a:blip r:embed="rId3" cstate="print"/>
          <a:srcRect b="16667"/>
          <a:stretch>
            <a:fillRect/>
          </a:stretch>
        </p:blipFill>
        <p:spPr>
          <a:xfrm>
            <a:off x="6172200" y="3124200"/>
            <a:ext cx="2752725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3886200" cy="1240536"/>
          </a:xfrm>
        </p:spPr>
        <p:txBody>
          <a:bodyPr/>
          <a:lstStyle/>
          <a:p>
            <a:r>
              <a:rPr lang="en-US" dirty="0" smtClean="0"/>
              <a:t>Rhode Island </a:t>
            </a:r>
            <a:br>
              <a:rPr lang="en-US" dirty="0" smtClean="0"/>
            </a:br>
            <a:r>
              <a:rPr lang="en-US" dirty="0" smtClean="0"/>
              <a:t>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525963"/>
          </a:xfrm>
        </p:spPr>
        <p:txBody>
          <a:bodyPr/>
          <a:lstStyle/>
          <a:p>
            <a:r>
              <a:rPr lang="en-US" dirty="0" smtClean="0"/>
              <a:t>Other heretics were banned as well as and all joined together to become Rhode Island and Providence Plantations.  </a:t>
            </a:r>
          </a:p>
          <a:p>
            <a:pPr lvl="1"/>
            <a:r>
              <a:rPr lang="en-US" dirty="0" smtClean="0"/>
              <a:t>Total separation of church and state</a:t>
            </a:r>
          </a:p>
          <a:p>
            <a:pPr lvl="1"/>
            <a:r>
              <a:rPr lang="en-US" dirty="0" smtClean="0"/>
              <a:t>Religious freedom</a:t>
            </a:r>
          </a:p>
        </p:txBody>
      </p:sp>
      <p:pic>
        <p:nvPicPr>
          <p:cNvPr id="5" name="Picture 4" descr="rhodeisland.gif"/>
          <p:cNvPicPr>
            <a:picLocks noChangeAspect="1"/>
          </p:cNvPicPr>
          <p:nvPr/>
        </p:nvPicPr>
        <p:blipFill>
          <a:blip r:embed="rId2" cstate="print"/>
          <a:srcRect t="12667" b="2000"/>
          <a:stretch>
            <a:fillRect/>
          </a:stretch>
        </p:blipFill>
        <p:spPr>
          <a:xfrm>
            <a:off x="5410200" y="228600"/>
            <a:ext cx="3571875" cy="3657600"/>
          </a:xfrm>
          <a:prstGeom prst="rect">
            <a:avLst/>
          </a:prstGeom>
        </p:spPr>
      </p:pic>
      <p:pic>
        <p:nvPicPr>
          <p:cNvPr id="6" name="Picture 5" descr="rhode island seal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0" y="4191000"/>
            <a:ext cx="2457450" cy="2476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Connecticut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295400"/>
            <a:ext cx="4038600" cy="5257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Thomas Hooker opposed the Massachusetts law of only church members could vote.</a:t>
            </a:r>
          </a:p>
          <a:p>
            <a:r>
              <a:rPr lang="en-US" dirty="0" smtClean="0"/>
              <a:t>He created the town of Hartford.</a:t>
            </a:r>
          </a:p>
          <a:p>
            <a:r>
              <a:rPr lang="en-US" dirty="0" smtClean="0"/>
              <a:t>Hartford and two other towns created a General Court and adopted their own Constitution.</a:t>
            </a:r>
          </a:p>
          <a:p>
            <a:pPr lvl="1"/>
            <a:r>
              <a:rPr lang="en-US" dirty="0" smtClean="0"/>
              <a:t>Fundamental Orders of Connecticut</a:t>
            </a:r>
          </a:p>
        </p:txBody>
      </p:sp>
      <p:pic>
        <p:nvPicPr>
          <p:cNvPr id="5" name="Content Placeholder 4" descr="connecticut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76800" y="381000"/>
            <a:ext cx="3822192" cy="2999232"/>
          </a:xfrm>
        </p:spPr>
      </p:pic>
      <p:pic>
        <p:nvPicPr>
          <p:cNvPr id="6" name="Picture 5" descr="thomas hook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7400" y="3581400"/>
            <a:ext cx="2400300" cy="30643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Hampshire and Maine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New Hampshire became a royal colony</a:t>
            </a:r>
          </a:p>
          <a:p>
            <a:r>
              <a:rPr lang="en-US" dirty="0" smtClean="0"/>
              <a:t>Massachusetts bought Maine.</a:t>
            </a:r>
            <a:endParaRPr lang="en-US" dirty="0"/>
          </a:p>
        </p:txBody>
      </p:sp>
      <p:pic>
        <p:nvPicPr>
          <p:cNvPr id="6" name="Picture 5" descr="map-of-american-colonies.gif"/>
          <p:cNvPicPr>
            <a:picLocks noChangeAspect="1"/>
          </p:cNvPicPr>
          <p:nvPr/>
        </p:nvPicPr>
        <p:blipFill>
          <a:blip r:embed="rId2" cstate="print"/>
          <a:srcRect b="11853"/>
          <a:stretch>
            <a:fillRect/>
          </a:stretch>
        </p:blipFill>
        <p:spPr>
          <a:xfrm>
            <a:off x="4495800" y="1524000"/>
            <a:ext cx="4362450" cy="502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York and New Jersey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806" y="1426464"/>
            <a:ext cx="4532194" cy="466953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Started by the Dutch, called New Netherland</a:t>
            </a:r>
          </a:p>
          <a:p>
            <a:r>
              <a:rPr lang="en-US" dirty="0" smtClean="0"/>
              <a:t>James seizes New Netherland from the Dutch and renamed it New York</a:t>
            </a:r>
          </a:p>
          <a:p>
            <a:r>
              <a:rPr lang="en-US" dirty="0" smtClean="0"/>
              <a:t>New York was divided into New Jersey</a:t>
            </a:r>
          </a:p>
          <a:p>
            <a:pPr lvl="1"/>
            <a:r>
              <a:rPr lang="en-US" dirty="0" smtClean="0"/>
              <a:t>Land grants</a:t>
            </a:r>
          </a:p>
          <a:p>
            <a:pPr lvl="1"/>
            <a:r>
              <a:rPr lang="en-US" dirty="0" smtClean="0"/>
              <a:t>Religious freedoms</a:t>
            </a:r>
          </a:p>
          <a:p>
            <a:pPr lvl="1"/>
            <a:r>
              <a:rPr lang="en-US" dirty="0" smtClean="0"/>
              <a:t>Elect a legislative assembly</a:t>
            </a:r>
            <a:endParaRPr lang="en-US" dirty="0"/>
          </a:p>
        </p:txBody>
      </p:sp>
      <p:pic>
        <p:nvPicPr>
          <p:cNvPr id="1026" name="Picture 2" descr="http://www.justice.gov/archive/ndic/pubs29/29239/images/figure1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3769" y="1752600"/>
            <a:ext cx="3425825" cy="365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Pennsylvania and Delaware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219201"/>
            <a:ext cx="4038600" cy="507726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William Penn received a land grant from Charles II </a:t>
            </a:r>
          </a:p>
          <a:p>
            <a:r>
              <a:rPr lang="en-US" dirty="0" smtClean="0"/>
              <a:t>Quaker refuge</a:t>
            </a:r>
          </a:p>
          <a:p>
            <a:r>
              <a:rPr lang="en-US" dirty="0" smtClean="0"/>
              <a:t>William Penn founded Pennsylvania .</a:t>
            </a:r>
          </a:p>
          <a:p>
            <a:pPr lvl="1"/>
            <a:r>
              <a:rPr lang="en-US" dirty="0" smtClean="0"/>
              <a:t>Legislative assembly</a:t>
            </a:r>
          </a:p>
          <a:p>
            <a:pPr lvl="1"/>
            <a:r>
              <a:rPr lang="en-US" dirty="0" smtClean="0"/>
              <a:t>50 acres of land</a:t>
            </a:r>
          </a:p>
          <a:p>
            <a:pPr lvl="1"/>
            <a:r>
              <a:rPr lang="en-US" dirty="0" smtClean="0"/>
              <a:t>Christian had right to vote</a:t>
            </a:r>
          </a:p>
          <a:p>
            <a:pPr lvl="1"/>
            <a:r>
              <a:rPr lang="en-US" dirty="0" smtClean="0"/>
              <a:t>Practice religion without interference</a:t>
            </a:r>
          </a:p>
          <a:p>
            <a:r>
              <a:rPr lang="en-US" dirty="0" smtClean="0"/>
              <a:t>Penn purchased land south and called it Delaware</a:t>
            </a:r>
          </a:p>
        </p:txBody>
      </p:sp>
      <p:pic>
        <p:nvPicPr>
          <p:cNvPr id="5" name="Picture 4" descr="william pen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57800" y="1295400"/>
            <a:ext cx="3448050" cy="4286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Southern Colonies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50874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North Carolina:  population grows slowly, grew tobacco, export naval supplies</a:t>
            </a:r>
          </a:p>
          <a:p>
            <a:r>
              <a:rPr lang="en-US" dirty="0" smtClean="0"/>
              <a:t>South Carolina:  Started as a sugarcane colony; didn’t work.  Export deerskin and Native Americans as slaves to Caribbean to work on sugarcane plantations</a:t>
            </a:r>
          </a:p>
          <a:p>
            <a:r>
              <a:rPr lang="en-US" dirty="0" smtClean="0"/>
              <a:t>Georgia:  James Oglethorpe established as a debtors colony.</a:t>
            </a:r>
            <a:endParaRPr lang="en-US" dirty="0"/>
          </a:p>
        </p:txBody>
      </p:sp>
      <p:pic>
        <p:nvPicPr>
          <p:cNvPr id="4" name="Picture 3" descr="james oglethrop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3000" y="1676400"/>
            <a:ext cx="3557315" cy="426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461455"/>
      </a:dk2>
      <a:lt2>
        <a:srgbClr val="FFFFD2"/>
      </a:lt2>
      <a:accent1>
        <a:srgbClr val="B94B2D"/>
      </a:accent1>
      <a:accent2>
        <a:srgbClr val="B95F91"/>
      </a:accent2>
      <a:accent3>
        <a:srgbClr val="C8AF3C"/>
      </a:accent3>
      <a:accent4>
        <a:srgbClr val="78AA64"/>
      </a:accent4>
      <a:accent5>
        <a:srgbClr val="8264AA"/>
      </a:accent5>
      <a:accent6>
        <a:srgbClr val="D29B46"/>
      </a:accent6>
      <a:hlink>
        <a:srgbClr val="0000FF"/>
      </a:hlink>
      <a:folHlink>
        <a:srgbClr val="800080"/>
      </a:folHlink>
    </a:clrScheme>
    <a:fontScheme name="Twilight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0" t="100000" r="50000" b="10000"/>
          </a:path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0000"/>
                <a:satMod val="200000"/>
              </a:schemeClr>
            </a:duotone>
          </a:blip>
          <a:tile tx="0" ty="0" sx="120000" sy="12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</Template>
  <TotalTime>648</TotalTime>
  <Words>697</Words>
  <Application>Microsoft Macintosh PowerPoint</Application>
  <PresentationFormat>On-screen Show (4:3)</PresentationFormat>
  <Paragraphs>84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Twilight</vt:lpstr>
      <vt:lpstr>COS Standard 1</vt:lpstr>
      <vt:lpstr>Comparing European motives for establishing colonies, including mercantilism, religious persecution, poverty, oppression and new opportunities</vt:lpstr>
      <vt:lpstr>Spanish Conquests</vt:lpstr>
      <vt:lpstr>French Conquests</vt:lpstr>
      <vt:lpstr>English Conquests</vt:lpstr>
      <vt:lpstr>Virginia</vt:lpstr>
      <vt:lpstr>Maryland</vt:lpstr>
      <vt:lpstr>Plymouth</vt:lpstr>
      <vt:lpstr>Massachusetts  Bay Company</vt:lpstr>
      <vt:lpstr>Rhode Island</vt:lpstr>
      <vt:lpstr>Rhode Island  continued</vt:lpstr>
      <vt:lpstr>Connecticut</vt:lpstr>
      <vt:lpstr>New Hampshire and Maine</vt:lpstr>
      <vt:lpstr>New York and New Jersey</vt:lpstr>
      <vt:lpstr>Pennsylvania and Delaware</vt:lpstr>
      <vt:lpstr>Southern Colonies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 Standard 1</dc:title>
  <dc:creator>stephanie</dc:creator>
  <cp:lastModifiedBy>Matthew Register</cp:lastModifiedBy>
  <cp:revision>30</cp:revision>
  <dcterms:created xsi:type="dcterms:W3CDTF">2010-08-30T02:52:05Z</dcterms:created>
  <dcterms:modified xsi:type="dcterms:W3CDTF">2016-08-23T02:58:16Z</dcterms:modified>
</cp:coreProperties>
</file>