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6" r:id="rId7"/>
    <p:sldId id="262" r:id="rId8"/>
    <p:sldId id="263" r:id="rId9"/>
    <p:sldId id="265"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437"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A530DDA0-CC89-4444-B638-6D6C0F0084AF}" type="slidenum">
              <a:rPr lang="en-US" smtClean="0"/>
              <a:pPr/>
              <a:t>‹#›</a:t>
            </a:fld>
            <a:endParaRPr lang="en-US"/>
          </a:p>
        </p:txBody>
      </p:sp>
      <p:sp>
        <p:nvSpPr>
          <p:cNvPr id="8" name="Title 7"/>
          <p:cNvSpPr>
            <a:spLocks noGrp="1"/>
          </p:cNvSpPr>
          <p:nvPr>
            <p:ph type="ctrTitle"/>
          </p:nvPr>
        </p:nvSpPr>
        <p:spPr>
          <a:xfrm>
            <a:off x="857224" y="4000504"/>
            <a:ext cx="7772400" cy="903534"/>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R="9144" algn="l">
              <a:defRPr sz="3600" b="1" cap="none" spc="0" baseline="0">
                <a:ln/>
                <a:solidFill>
                  <a:schemeClr val="tx2">
                    <a:lumMod val="75000"/>
                  </a:schemeClr>
                </a:solidFill>
                <a:effectLst/>
              </a:defRPr>
            </a:lvl1pPr>
            <a:extLst/>
          </a:lstStyle>
          <a:p>
            <a:r>
              <a:rPr lang="en-US" altLang="ja-JP" smtClean="0"/>
              <a:t>Click to edit Master title style</a:t>
            </a:r>
            <a:endParaRPr lang="en-US" dirty="0"/>
          </a:p>
        </p:txBody>
      </p:sp>
      <p:sp>
        <p:nvSpPr>
          <p:cNvPr id="9" name="Subtitle 8"/>
          <p:cNvSpPr>
            <a:spLocks noGrp="1"/>
          </p:cNvSpPr>
          <p:nvPr>
            <p:ph type="subTitle" idx="1"/>
          </p:nvPr>
        </p:nvSpPr>
        <p:spPr>
          <a:xfrm>
            <a:off x="857224" y="5143512"/>
            <a:ext cx="7772400" cy="651504"/>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ltLang="ja-JP" smtClean="0"/>
              <a:t>Click to edit Master subtitle style</a:t>
            </a:r>
            <a:endParaRPr lang="en-US" dirty="0"/>
          </a:p>
        </p:txBody>
      </p:sp>
      <p:sp>
        <p:nvSpPr>
          <p:cNvPr id="16" name="Rectangle 15"/>
          <p:cNvSpPr/>
          <p:nvPr/>
        </p:nvSpPr>
        <p:spPr>
          <a:xfrm>
            <a:off x="8429652"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Rectangle 17"/>
          <p:cNvSpPr/>
          <p:nvPr/>
        </p:nvSpPr>
        <p:spPr>
          <a:xfrm>
            <a:off x="7286644"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Rectangle 18"/>
          <p:cNvSpPr/>
          <p:nvPr/>
        </p:nvSpPr>
        <p:spPr>
          <a:xfrm>
            <a:off x="7286644"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Rectangle 19"/>
          <p:cNvSpPr/>
          <p:nvPr/>
        </p:nvSpPr>
        <p:spPr>
          <a:xfrm>
            <a:off x="7572396"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Rectangle 20"/>
          <p:cNvSpPr/>
          <p:nvPr/>
        </p:nvSpPr>
        <p:spPr>
          <a:xfrm>
            <a:off x="7572396"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Rectangle 21"/>
          <p:cNvSpPr/>
          <p:nvPr/>
        </p:nvSpPr>
        <p:spPr>
          <a:xfrm>
            <a:off x="7858148"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Rectangle 22"/>
          <p:cNvSpPr/>
          <p:nvPr/>
        </p:nvSpPr>
        <p:spPr>
          <a:xfrm>
            <a:off x="7858148"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Rectangle 23"/>
          <p:cNvSpPr/>
          <p:nvPr/>
        </p:nvSpPr>
        <p:spPr>
          <a:xfrm>
            <a:off x="8429652"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Rectangle 24"/>
          <p:cNvSpPr/>
          <p:nvPr/>
        </p:nvSpPr>
        <p:spPr>
          <a:xfrm>
            <a:off x="8143900"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Rectangle 25"/>
          <p:cNvSpPr/>
          <p:nvPr/>
        </p:nvSpPr>
        <p:spPr>
          <a:xfrm>
            <a:off x="8143900"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Rectangle 26"/>
          <p:cNvSpPr/>
          <p:nvPr/>
        </p:nvSpPr>
        <p:spPr>
          <a:xfrm>
            <a:off x="7572396"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Rectangle 29"/>
          <p:cNvSpPr/>
          <p:nvPr/>
        </p:nvSpPr>
        <p:spPr>
          <a:xfrm>
            <a:off x="7858148"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Rectangle 30"/>
          <p:cNvSpPr/>
          <p:nvPr/>
        </p:nvSpPr>
        <p:spPr>
          <a:xfrm>
            <a:off x="8429652"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Rectangle 32"/>
          <p:cNvSpPr/>
          <p:nvPr/>
        </p:nvSpPr>
        <p:spPr>
          <a:xfrm>
            <a:off x="8143900"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Rectangle 36"/>
          <p:cNvSpPr/>
          <p:nvPr/>
        </p:nvSpPr>
        <p:spPr>
          <a:xfrm>
            <a:off x="7286644"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06902" y="4214818"/>
            <a:ext cx="5718048" cy="977486"/>
          </a:xfrm>
        </p:spPr>
        <p:txBody>
          <a:bodyPr lIns="82296" tIns="45720" bIns="0" anchor="t"/>
          <a:lstStyle>
            <a:lvl1pPr marL="374904">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ltLang="ja-JP" smtClean="0"/>
              <a:t>Click to edit Master text styles</a:t>
            </a:r>
          </a:p>
        </p:txBody>
      </p:sp>
      <p:sp>
        <p:nvSpPr>
          <p:cNvPr id="4" name="Date Placeholder 3"/>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0DDA0-CC89-4444-B638-6D6C0F0084AF}" type="slidenum">
              <a:rPr lang="en-US" smtClean="0"/>
              <a:pPr/>
              <a:t>‹#›</a:t>
            </a:fld>
            <a:endParaRPr lang="en-US"/>
          </a:p>
        </p:txBody>
      </p:sp>
      <p:sp>
        <p:nvSpPr>
          <p:cNvPr id="2" name="Title 1"/>
          <p:cNvSpPr>
            <a:spLocks noGrp="1"/>
          </p:cNvSpPr>
          <p:nvPr>
            <p:ph type="title"/>
          </p:nvPr>
        </p:nvSpPr>
        <p:spPr>
          <a:xfrm>
            <a:off x="706902" y="5366404"/>
            <a:ext cx="8156448" cy="777240"/>
          </a:xfrm>
        </p:spPr>
        <p:txBody>
          <a:bodyPr tIns="64008">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a:buNone/>
              <a:defRPr sz="3800" b="1" cap="none" spc="0" baseline="0">
                <a:ln/>
                <a:solidFill>
                  <a:schemeClr val="tx2">
                    <a:lumMod val="75000"/>
                  </a:schemeClr>
                </a:solidFill>
                <a:effectLst/>
              </a:defRPr>
            </a:lvl1pPr>
            <a:extLst/>
          </a:lstStyle>
          <a:p>
            <a:r>
              <a:rPr lang="en-US" altLang="ja-JP" smtClean="0"/>
              <a:t>Click to edit Master title style</a:t>
            </a:r>
            <a:endParaRPr lang="en-US" dirty="0"/>
          </a:p>
        </p:txBody>
      </p:sp>
      <p:cxnSp>
        <p:nvCxnSpPr>
          <p:cNvPr id="29" name="Straight Connector 28"/>
          <p:cNvCxnSpPr/>
          <p:nvPr/>
        </p:nvCxnSpPr>
        <p:spPr>
          <a:xfrm>
            <a:off x="714348" y="5277543"/>
            <a:ext cx="7500990"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altLang="ja-JP"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4"/>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4" y="512064"/>
            <a:ext cx="7772400" cy="914400"/>
          </a:xfrm>
        </p:spPr>
        <p:txBody>
          <a:bodyPr anchor="t"/>
          <a:lstStyle>
            <a:lvl1pPr>
              <a:defRPr sz="4000"/>
            </a:lvl1pPr>
            <a:extLst/>
          </a:lstStyle>
          <a:p>
            <a:r>
              <a:rPr lang="en-US" altLang="ja-JP"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6"/>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2528878" cy="1162050"/>
          </a:xfrm>
        </p:spPr>
        <p:txBody>
          <a:bodyPr anchor="ctr"/>
          <a:lstStyle>
            <a:lvl1pPr algn="l">
              <a:buNone/>
              <a:defRPr sz="2000" b="0"/>
            </a:lvl1pPr>
            <a:extLst/>
          </a:lstStyle>
          <a:p>
            <a:r>
              <a:rPr lang="en-US" altLang="ja-JP" smtClean="0"/>
              <a:t>Click to edit Master title style</a:t>
            </a:r>
            <a:endParaRPr lang="en-US" dirty="0"/>
          </a:p>
        </p:txBody>
      </p:sp>
      <p:sp>
        <p:nvSpPr>
          <p:cNvPr id="3" name="Text Placeholder 2"/>
          <p:cNvSpPr>
            <a:spLocks noGrp="1"/>
          </p:cNvSpPr>
          <p:nvPr>
            <p:ph type="body" idx="2"/>
          </p:nvPr>
        </p:nvSpPr>
        <p:spPr>
          <a:xfrm>
            <a:off x="685800" y="1435100"/>
            <a:ext cx="2528878"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ltLang="ja-JP" smtClean="0"/>
              <a:t>Click to edit Master text styles</a:t>
            </a:r>
          </a:p>
        </p:txBody>
      </p:sp>
      <p:sp>
        <p:nvSpPr>
          <p:cNvPr id="4" name="Content Placeholder 3"/>
          <p:cNvSpPr>
            <a:spLocks noGrp="1"/>
          </p:cNvSpPr>
          <p:nvPr>
            <p:ph sz="half" idx="1"/>
          </p:nvPr>
        </p:nvSpPr>
        <p:spPr>
          <a:xfrm>
            <a:off x="3429000" y="285728"/>
            <a:ext cx="5486400" cy="5721372"/>
          </a:xfrm>
        </p:spPr>
        <p:txBody>
          <a:bodyPr/>
          <a:lstStyle>
            <a:lvl1pPr>
              <a:defRPr sz="3200"/>
            </a:lvl1pPr>
            <a:lvl2pPr>
              <a:defRPr sz="2800"/>
            </a:lvl2pPr>
            <a:lvl3pPr>
              <a:defRPr sz="2400"/>
            </a:lvl3pPr>
            <a:lvl4pPr>
              <a:defRPr sz="2000"/>
            </a:lvl4pPr>
            <a:lvl5pPr>
              <a:defRPr sz="20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914400" y="4941829"/>
            <a:ext cx="6858000" cy="701749"/>
          </a:xfrm>
        </p:spPr>
        <p:txBody>
          <a:bodyPr anchor="b"/>
          <a:lstStyle>
            <a:lvl1pPr algn="l">
              <a:buNone/>
              <a:defRPr sz="2100" b="0"/>
            </a:lvl1pPr>
            <a:extLst/>
          </a:lstStyle>
          <a:p>
            <a:r>
              <a:rPr lang="en-US" altLang="ja-JP" smtClean="0"/>
              <a:t>Click to edit Master title style</a:t>
            </a:r>
            <a:endParaRPr lang="en-US" dirty="0"/>
          </a:p>
        </p:txBody>
      </p:sp>
      <p:sp>
        <p:nvSpPr>
          <p:cNvPr id="3" name="Picture Placeholder 2"/>
          <p:cNvSpPr>
            <a:spLocks noGrp="1"/>
          </p:cNvSpPr>
          <p:nvPr>
            <p:ph type="pic" idx="1"/>
          </p:nvPr>
        </p:nvSpPr>
        <p:spPr>
          <a:xfrm>
            <a:off x="914400" y="357166"/>
            <a:ext cx="6858048" cy="4286280"/>
          </a:xfrm>
          <a:noFill/>
          <a:ln w="12700">
            <a:noFill/>
          </a:ln>
        </p:spPr>
        <p:txBody>
          <a:bodyPr/>
          <a:lstStyle>
            <a:lvl1pPr marL="0" indent="0">
              <a:buNone/>
              <a:defRPr sz="3200"/>
            </a:lvl1pPr>
            <a:extLst/>
          </a:lstStyle>
          <a:p>
            <a:r>
              <a:rPr lang="en-US" altLang="ja-JP" smtClean="0"/>
              <a:t>Click icon to add picture</a:t>
            </a:r>
            <a:endParaRPr lang="en-US" dirty="0"/>
          </a:p>
        </p:txBody>
      </p:sp>
      <p:sp>
        <p:nvSpPr>
          <p:cNvPr id="4" name="Text Placeholder 3"/>
          <p:cNvSpPr>
            <a:spLocks noGrp="1"/>
          </p:cNvSpPr>
          <p:nvPr>
            <p:ph type="body" sz="half" idx="2"/>
          </p:nvPr>
        </p:nvSpPr>
        <p:spPr bwMode="white">
          <a:xfrm>
            <a:off x="914400" y="5643578"/>
            <a:ext cx="6858000" cy="428628"/>
          </a:xfrm>
        </p:spPr>
        <p:txBody>
          <a:bodyPr>
            <a:normAutofit/>
          </a:bodyPr>
          <a:lstStyle>
            <a:lvl1pPr marL="27432" indent="0">
              <a:spcBef>
                <a:spcPts val="0"/>
              </a:spcBef>
              <a:buNone/>
              <a:defRPr sz="1100">
                <a:solidFill>
                  <a:srgbClr val="FFFFFF"/>
                </a:solidFill>
              </a:defRPr>
            </a:lvl1pPr>
            <a:lvl2pPr>
              <a:defRPr sz="1200"/>
            </a:lvl2pPr>
            <a:lvl3pPr>
              <a:defRPr sz="1000"/>
            </a:lvl3pPr>
            <a:lvl4pPr>
              <a:defRPr sz="900"/>
            </a:lvl4pPr>
            <a:lvl5pPr>
              <a:defRPr sz="900"/>
            </a:lvl5pPr>
            <a:extLst/>
          </a:lstStyle>
          <a:p>
            <a:pPr lvl="0"/>
            <a:r>
              <a:rPr lang="en-US" altLang="ja-JP" smtClean="0"/>
              <a:t>Click to edit Master text styles</a:t>
            </a:r>
          </a:p>
        </p:txBody>
      </p:sp>
      <p:sp>
        <p:nvSpPr>
          <p:cNvPr id="10" name="Date Placeholder 9"/>
          <p:cNvSpPr>
            <a:spLocks noGrp="1"/>
          </p:cNvSpPr>
          <p:nvPr>
            <p:ph type="dt" sz="half" idx="10"/>
          </p:nvPr>
        </p:nvSpPr>
        <p:spPr/>
        <p:txBody>
          <a:bodyPr/>
          <a:lstStyle/>
          <a:p>
            <a:fld id="{C566BF59-9B09-409B-A0E2-1E86431369B3}" type="datetimeFigureOut">
              <a:rPr lang="en-US" smtClean="0"/>
              <a:pPr/>
              <a:t>9/19/2017</a:t>
            </a:fld>
            <a:endParaRPr lang="en-US"/>
          </a:p>
        </p:txBody>
      </p:sp>
      <p:sp>
        <p:nvSpPr>
          <p:cNvPr id="11" name="Slide Number Placeholder 10"/>
          <p:cNvSpPr>
            <a:spLocks noGrp="1"/>
          </p:cNvSpPr>
          <p:nvPr>
            <p:ph type="sldNum" sz="quarter" idx="11"/>
          </p:nvPr>
        </p:nvSpPr>
        <p:spPr/>
        <p:txBody>
          <a:bodyPr/>
          <a:lstStyle/>
          <a:p>
            <a:fld id="{A530DDA0-CC89-4444-B638-6D6C0F0084AF}"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C566BF59-9B09-409B-A0E2-1E86431369B3}" type="datetimeFigureOut">
              <a:rPr lang="en-US" smtClean="0"/>
              <a:pPr/>
              <a:t>9/19/2017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0DDA0-CC89-4444-B638-6D6C0F0084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1"/>
            <a:ext cx="214282"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extLst/>
          </a:lstStyle>
          <a:p>
            <a:r>
              <a:rPr lang="en-US" altLang="ja-JP" smtClean="0"/>
              <a:t>Click to edit Master title style</a:t>
            </a:r>
            <a:endParaRPr lang="en-US" dirty="0"/>
          </a:p>
        </p:txBody>
      </p:sp>
      <p:sp>
        <p:nvSpPr>
          <p:cNvPr id="13" name="Text Placeholder 12"/>
          <p:cNvSpPr>
            <a:spLocks noGrp="1"/>
          </p:cNvSpPr>
          <p:nvPr>
            <p:ph type="body" idx="1"/>
          </p:nvPr>
        </p:nvSpPr>
        <p:spPr>
          <a:xfrm>
            <a:off x="914400" y="1571612"/>
            <a:ext cx="7772400" cy="4783948"/>
          </a:xfrm>
          <a:prstGeom prst="rect">
            <a:avLst/>
          </a:prstGeom>
        </p:spPr>
        <p:txBody>
          <a:bodyPr vert="horz">
            <a:normAutofit/>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14" name="Date Placeholder 13"/>
          <p:cNvSpPr>
            <a:spLocks noGrp="1"/>
          </p:cNvSpPr>
          <p:nvPr>
            <p:ph type="dt" sz="half" idx="2"/>
          </p:nvPr>
        </p:nvSpPr>
        <p:spPr>
          <a:xfrm>
            <a:off x="6477000" y="6421461"/>
            <a:ext cx="2133600" cy="365125"/>
          </a:xfrm>
          <a:prstGeom prst="rect">
            <a:avLst/>
          </a:prstGeom>
        </p:spPr>
        <p:txBody>
          <a:bodyPr vert="horz" anchor="b"/>
          <a:lstStyle>
            <a:lvl1pPr algn="l">
              <a:defRPr sz="1100">
                <a:solidFill>
                  <a:schemeClr val="tx2"/>
                </a:solidFill>
              </a:defRPr>
            </a:lvl1pPr>
            <a:extLst/>
          </a:lstStyle>
          <a:p>
            <a:fld id="{C566BF59-9B09-409B-A0E2-1E86431369B3}" type="datetimeFigureOut">
              <a:rPr lang="en-US" smtClean="0"/>
              <a:pPr/>
              <a:t>9/19/2017</a:t>
            </a:fld>
            <a:endParaRPr lang="en-US"/>
          </a:p>
        </p:txBody>
      </p:sp>
      <p:sp>
        <p:nvSpPr>
          <p:cNvPr id="3" name="Footer Placeholder 2"/>
          <p:cNvSpPr>
            <a:spLocks noGrp="1"/>
          </p:cNvSpPr>
          <p:nvPr>
            <p:ph type="ftr" sz="quarter" idx="3"/>
          </p:nvPr>
        </p:nvSpPr>
        <p:spPr>
          <a:xfrm>
            <a:off x="914400" y="6421461"/>
            <a:ext cx="5562600" cy="365125"/>
          </a:xfrm>
          <a:prstGeom prst="rect">
            <a:avLst/>
          </a:prstGeom>
        </p:spPr>
        <p:txBody>
          <a:bodyPr vert="horz" anchor="b"/>
          <a:lstStyle>
            <a:lvl1pPr algn="r">
              <a:defRPr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21461"/>
            <a:ext cx="457200" cy="365125"/>
          </a:xfrm>
          <a:prstGeom prst="rect">
            <a:avLst/>
          </a:prstGeom>
        </p:spPr>
        <p:txBody>
          <a:bodyPr vert="horz" anchor="b"/>
          <a:lstStyle>
            <a:lvl1pPr algn="l">
              <a:defRPr sz="1200">
                <a:solidFill>
                  <a:schemeClr val="tx2"/>
                </a:solidFill>
              </a:defRPr>
            </a:lvl1pPr>
            <a:extLst/>
          </a:lstStyle>
          <a:p>
            <a:fld id="{A530DDA0-CC89-4444-B638-6D6C0F0084AF}" type="slidenum">
              <a:rPr lang="en-US" smtClean="0"/>
              <a:pPr/>
              <a:t>‹#›</a:t>
            </a:fld>
            <a:endParaRPr lang="en-US"/>
          </a:p>
        </p:txBody>
      </p:sp>
      <p:cxnSp>
        <p:nvCxnSpPr>
          <p:cNvPr id="20" name="Straight Connector 19"/>
          <p:cNvCxnSpPr/>
          <p:nvPr/>
        </p:nvCxnSpPr>
        <p:spPr>
          <a:xfrm rot="5400000">
            <a:off x="-3293075" y="3429000"/>
            <a:ext cx="6858000" cy="158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43408" y="3428230"/>
            <a:ext cx="6858000" cy="1588"/>
          </a:xfrm>
          <a:prstGeom prst="line">
            <a:avLst/>
          </a:prstGeom>
          <a:ln w="12700">
            <a:solidFill>
              <a:schemeClr val="bg2">
                <a:lumMod val="75000"/>
                <a:alpha val="59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185349" y="3428230"/>
            <a:ext cx="6858000" cy="1588"/>
          </a:xfrm>
          <a:prstGeom prst="line">
            <a:avLst/>
          </a:prstGeom>
          <a:ln w="31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699724" y="3428182"/>
            <a:ext cx="6858000" cy="1588"/>
          </a:xfrm>
          <a:prstGeom prst="line">
            <a:avLst/>
          </a:prstGeom>
          <a:ln w="285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b="1" kern="1200" cap="none" spc="0" baseline="0">
          <a:ln/>
          <a:gradFill>
            <a:gsLst>
              <a:gs pos="0">
                <a:schemeClr val="tx2">
                  <a:lumMod val="90000"/>
                </a:schemeClr>
              </a:gs>
              <a:gs pos="50000">
                <a:schemeClr val="tx2">
                  <a:lumMod val="50000"/>
                </a:schemeClr>
              </a:gs>
              <a:gs pos="100000">
                <a:schemeClr val="tx2">
                  <a:lumMod val="25000"/>
                </a:schemeClr>
              </a:gs>
            </a:gsLst>
            <a:lin ang="5400000" scaled="0"/>
          </a:gradFill>
          <a:effectLst/>
          <a:latin typeface="+mj-lt"/>
          <a:ea typeface="+mj-ea"/>
          <a:cs typeface="+mj-cs"/>
        </a:defRPr>
      </a:lvl1pPr>
      <a:extLst/>
    </p:titleStyle>
    <p:bodyStyle>
      <a:lvl1pPr marL="411480" indent="-342900" algn="l" rtl="0" eaLnBrk="1" latinLnBrk="0" hangingPunct="1">
        <a:spcBef>
          <a:spcPts val="700"/>
        </a:spcBef>
        <a:buClr>
          <a:schemeClr val="accent2">
            <a:lumMod val="75000"/>
          </a:schemeClr>
        </a:buClr>
        <a:buSzPct val="85000"/>
        <a:buFont typeface="Wingdings 2" pitchFamily="18" charset="2"/>
        <a:buChar char=""/>
        <a:defRPr kumimoji="1" sz="3000" kern="1200">
          <a:solidFill>
            <a:schemeClr val="tx1"/>
          </a:solidFill>
          <a:latin typeface="+mn-lt"/>
          <a:ea typeface="+mn-ea"/>
          <a:cs typeface="+mn-cs"/>
        </a:defRPr>
      </a:lvl1pPr>
      <a:lvl2pPr marL="740664" indent="-285750" algn="l" rtl="0" eaLnBrk="1" latinLnBrk="0" hangingPunct="1">
        <a:spcBef>
          <a:spcPct val="20000"/>
        </a:spcBef>
        <a:buClr>
          <a:schemeClr val="accent2">
            <a:lumMod val="60000"/>
            <a:lumOff val="40000"/>
          </a:schemeClr>
        </a:buClr>
        <a:buSzPct val="80000"/>
        <a:buFont typeface="Wingdings" pitchFamily="2" charset="2"/>
        <a:buChar char="l"/>
        <a:defRPr kumimoji="1" sz="2600" kern="1200">
          <a:solidFill>
            <a:schemeClr val="tx1"/>
          </a:solidFill>
          <a:latin typeface="+mn-lt"/>
          <a:ea typeface="+mn-ea"/>
          <a:cs typeface="+mn-cs"/>
        </a:defRPr>
      </a:lvl2pPr>
      <a:lvl3pPr marL="996696" indent="-228600" algn="l" rtl="0" eaLnBrk="1" latinLnBrk="0" hangingPunct="1">
        <a:spcBef>
          <a:spcPct val="20000"/>
        </a:spcBef>
        <a:buClr>
          <a:schemeClr val="accent2">
            <a:lumMod val="40000"/>
            <a:lumOff val="60000"/>
          </a:schemeClr>
        </a:buClr>
        <a:buSzPct val="65000"/>
        <a:buFont typeface="Wingdings 2" pitchFamily="18" charset="2"/>
        <a:buChar char=""/>
        <a:defRPr kumimoji="1" sz="2400" kern="1200">
          <a:solidFill>
            <a:schemeClr val="tx1"/>
          </a:solidFill>
          <a:latin typeface="+mn-lt"/>
          <a:ea typeface="+mn-ea"/>
          <a:cs typeface="+mn-cs"/>
        </a:defRPr>
      </a:lvl3pPr>
      <a:lvl4pPr marL="1261872" indent="-228600" algn="l" rtl="0" eaLnBrk="1" latinLnBrk="0" hangingPunct="1">
        <a:spcBef>
          <a:spcPct val="20000"/>
        </a:spcBef>
        <a:buClr>
          <a:schemeClr val="accent2">
            <a:lumMod val="20000"/>
            <a:lumOff val="80000"/>
          </a:schemeClr>
        </a:buClr>
        <a:buSzPct val="100000"/>
        <a:buFont typeface="Arial" pitchFamily="34" charset="0"/>
        <a:buChar char="•"/>
        <a:defRPr kumimoji="1" sz="2200" kern="1200">
          <a:solidFill>
            <a:schemeClr val="tx1"/>
          </a:solidFill>
          <a:latin typeface="+mn-lt"/>
          <a:ea typeface="+mn-ea"/>
          <a:cs typeface="+mn-cs"/>
        </a:defRPr>
      </a:lvl4pPr>
      <a:lvl5pPr marL="1481328" indent="-210312" algn="l" rtl="0" eaLnBrk="1" latinLnBrk="0" hangingPunct="1">
        <a:spcBef>
          <a:spcPct val="20000"/>
        </a:spcBef>
        <a:buClr>
          <a:schemeClr val="accent2">
            <a:lumMod val="75000"/>
          </a:schemeClr>
        </a:buClr>
        <a:buSzPct val="50000"/>
        <a:buFont typeface="Wingdings" pitchFamily="2" charset="2"/>
        <a:buChar char="n"/>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hangingPunct="1">
        <a:defRPr kumimoji="1" kern="1200">
          <a:solidFill>
            <a:schemeClr val="tx1"/>
          </a:solidFill>
          <a:latin typeface="+mn-lt"/>
          <a:ea typeface="+mn-ea"/>
          <a:cs typeface="+mn-cs"/>
        </a:defRPr>
      </a:lvl1pPr>
      <a:lvl2pPr marL="457200" algn="l" rtl="0" eaLnBrk="1" hangingPunct="1">
        <a:defRPr kumimoji="1" kern="1200">
          <a:solidFill>
            <a:schemeClr val="tx1"/>
          </a:solidFill>
          <a:latin typeface="+mn-lt"/>
          <a:ea typeface="+mn-ea"/>
          <a:cs typeface="+mn-cs"/>
        </a:defRPr>
      </a:lvl2pPr>
      <a:lvl3pPr marL="914400" algn="l" rtl="0" eaLnBrk="1" hangingPunct="1">
        <a:defRPr kumimoji="1" kern="1200">
          <a:solidFill>
            <a:schemeClr val="tx1"/>
          </a:solidFill>
          <a:latin typeface="+mn-lt"/>
          <a:ea typeface="+mn-ea"/>
          <a:cs typeface="+mn-cs"/>
        </a:defRPr>
      </a:lvl3pPr>
      <a:lvl4pPr marL="1371600" algn="l" rtl="0" eaLnBrk="1" hangingPunct="1">
        <a:defRPr kumimoji="1" kern="1200">
          <a:solidFill>
            <a:schemeClr val="tx1"/>
          </a:solidFill>
          <a:latin typeface="+mn-lt"/>
          <a:ea typeface="+mn-ea"/>
          <a:cs typeface="+mn-cs"/>
        </a:defRPr>
      </a:lvl4pPr>
      <a:lvl5pPr marL="1828800" algn="l" rtl="0" eaLnBrk="1" hangingPunct="1">
        <a:defRPr kumimoji="1" kern="1200">
          <a:solidFill>
            <a:schemeClr val="tx1"/>
          </a:solidFill>
          <a:latin typeface="+mn-lt"/>
          <a:ea typeface="+mn-ea"/>
          <a:cs typeface="+mn-cs"/>
        </a:defRPr>
      </a:lvl5pPr>
      <a:lvl6pPr marL="2286000" algn="l" rtl="0" eaLnBrk="1" hangingPunct="1">
        <a:defRPr kumimoji="1" kern="1200">
          <a:solidFill>
            <a:schemeClr val="tx1"/>
          </a:solidFill>
          <a:latin typeface="+mn-lt"/>
          <a:ea typeface="+mn-ea"/>
          <a:cs typeface="+mn-cs"/>
        </a:defRPr>
      </a:lvl6pPr>
      <a:lvl7pPr marL="2743200" algn="l" rtl="0" eaLnBrk="1" hangingPunct="1">
        <a:defRPr kumimoji="1" kern="1200">
          <a:solidFill>
            <a:schemeClr val="tx1"/>
          </a:solidFill>
          <a:latin typeface="+mn-lt"/>
          <a:ea typeface="+mn-ea"/>
          <a:cs typeface="+mn-cs"/>
        </a:defRPr>
      </a:lvl7pPr>
      <a:lvl8pPr marL="3200400" algn="l" rtl="0" eaLnBrk="1" hangingPunct="1">
        <a:defRPr kumimoji="1" kern="1200">
          <a:solidFill>
            <a:schemeClr val="tx1"/>
          </a:solidFill>
          <a:latin typeface="+mn-lt"/>
          <a:ea typeface="+mn-ea"/>
          <a:cs typeface="+mn-cs"/>
        </a:defRPr>
      </a:lvl8pPr>
      <a:lvl9pPr marL="3657600" algn="l" rtl="0" eaLnBrk="1"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COS 2 Standard Part C</a:t>
            </a:r>
            <a:endParaRPr lang="en-US" dirty="0"/>
          </a:p>
        </p:txBody>
      </p:sp>
      <p:sp>
        <p:nvSpPr>
          <p:cNvPr id="3" name="Subtitle 2"/>
          <p:cNvSpPr>
            <a:spLocks noGrp="1"/>
          </p:cNvSpPr>
          <p:nvPr>
            <p:ph type="subTitle" idx="1"/>
          </p:nvPr>
        </p:nvSpPr>
        <p:spPr/>
        <p:txBody>
          <a:bodyPr>
            <a:normAutofit lnSpcReduction="10000"/>
          </a:bodyPr>
          <a:lstStyle/>
          <a:p>
            <a:r>
              <a:rPr lang="en-US" dirty="0" smtClean="0"/>
              <a:t>Evaluate social and political origins, accomplishments and limitations of Progressivism.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4495800"/>
          </a:xfrm>
        </p:spPr>
        <p:txBody>
          <a:bodyPr>
            <a:normAutofit/>
          </a:bodyPr>
          <a:lstStyle/>
          <a:p>
            <a:r>
              <a:rPr lang="en-US" sz="2400" dirty="0" smtClean="0"/>
              <a:t>Comparing the presidential leadership of T. Roosevelt, W. H. Taft, and W. Wilson in obtaining passage of measures regarding trust-busting, the Hepburn At, the Pure Food and Drug Act, the Federal Trade Commission, the Federal Reserve Act and conservation as well as explaining national legislation affecting the Progressive movement, including the Sherman Antitrust Act and the Clayton Antitrust Act</a:t>
            </a:r>
            <a:endParaRPr lang="en-US" sz="2400" dirty="0"/>
          </a:p>
        </p:txBody>
      </p:sp>
      <p:sp>
        <p:nvSpPr>
          <p:cNvPr id="3" name="Subtitle 2"/>
          <p:cNvSpPr>
            <a:spLocks noGrp="1"/>
          </p:cNvSpPr>
          <p:nvPr>
            <p:ph type="subTitle" idx="1"/>
          </p:nvPr>
        </p:nvSpPr>
        <p:spPr>
          <a:xfrm>
            <a:off x="1295400" y="5181600"/>
            <a:ext cx="6400800" cy="914400"/>
          </a:xfrm>
        </p:spPr>
        <p:txBody>
          <a:bodyPr/>
          <a:lstStyle/>
          <a:p>
            <a:r>
              <a:rPr lang="en-US" dirty="0" smtClean="0"/>
              <a:t>Chapter 18 Section 2 and 16-1</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Sherman Antitrust Act</a:t>
            </a:r>
            <a:endParaRPr lang="en-US" dirty="0"/>
          </a:p>
        </p:txBody>
      </p:sp>
      <p:sp>
        <p:nvSpPr>
          <p:cNvPr id="3" name="Content Placeholder 2"/>
          <p:cNvSpPr>
            <a:spLocks noGrp="1"/>
          </p:cNvSpPr>
          <p:nvPr>
            <p:ph sz="half" idx="1"/>
          </p:nvPr>
        </p:nvSpPr>
        <p:spPr>
          <a:xfrm>
            <a:off x="304800" y="1295400"/>
            <a:ext cx="4038600" cy="5334000"/>
          </a:xfrm>
        </p:spPr>
        <p:txBody>
          <a:bodyPr>
            <a:normAutofit fontScale="85000" lnSpcReduction="20000"/>
          </a:bodyPr>
          <a:lstStyle/>
          <a:p>
            <a:r>
              <a:rPr lang="en-US" dirty="0" smtClean="0"/>
              <a:t>Made trusts illegal</a:t>
            </a:r>
          </a:p>
          <a:p>
            <a:r>
              <a:rPr lang="en-US" dirty="0" smtClean="0"/>
              <a:t>1890</a:t>
            </a:r>
          </a:p>
          <a:p>
            <a:r>
              <a:rPr lang="en-US" dirty="0"/>
              <a:t>The Sherman Anti-Trust Act was the first Federal act that outlawed monopolistic business practices</a:t>
            </a:r>
          </a:p>
          <a:p>
            <a:r>
              <a:rPr lang="en-US" dirty="0"/>
              <a:t>The Sherman Act authorized the Federal Government to institute proceedings against trusts in order to dissolve </a:t>
            </a:r>
            <a:r>
              <a:rPr lang="en-US" dirty="0" smtClean="0"/>
              <a:t>them</a:t>
            </a:r>
          </a:p>
          <a:p>
            <a:r>
              <a:rPr lang="en-US" dirty="0"/>
              <a:t>The Sherman Act was designed to restore </a:t>
            </a:r>
            <a:r>
              <a:rPr lang="en-US" dirty="0" smtClean="0"/>
              <a:t>competition </a:t>
            </a:r>
          </a:p>
        </p:txBody>
      </p:sp>
      <p:pic>
        <p:nvPicPr>
          <p:cNvPr id="6" name="Picture 5" descr="harriman.gif"/>
          <p:cNvPicPr>
            <a:picLocks noChangeAspect="1"/>
          </p:cNvPicPr>
          <p:nvPr/>
        </p:nvPicPr>
        <p:blipFill>
          <a:blip r:embed="rId2" cstate="print"/>
          <a:stretch>
            <a:fillRect/>
          </a:stretch>
        </p:blipFill>
        <p:spPr>
          <a:xfrm>
            <a:off x="6934200" y="381000"/>
            <a:ext cx="1490663" cy="2261118"/>
          </a:xfrm>
          <a:prstGeom prst="rect">
            <a:avLst/>
          </a:prstGeom>
        </p:spPr>
      </p:pic>
      <p:pic>
        <p:nvPicPr>
          <p:cNvPr id="7" name="Picture 6" descr="James J Hill.jpg"/>
          <p:cNvPicPr>
            <a:picLocks noChangeAspect="1"/>
          </p:cNvPicPr>
          <p:nvPr/>
        </p:nvPicPr>
        <p:blipFill>
          <a:blip r:embed="rId3" cstate="print"/>
          <a:stretch>
            <a:fillRect/>
          </a:stretch>
        </p:blipFill>
        <p:spPr>
          <a:xfrm>
            <a:off x="4343400" y="1600200"/>
            <a:ext cx="2362200" cy="3780587"/>
          </a:xfrm>
          <a:prstGeom prst="rect">
            <a:avLst/>
          </a:prstGeom>
        </p:spPr>
      </p:pic>
      <p:pic>
        <p:nvPicPr>
          <p:cNvPr id="8" name="Picture 7" descr="JP-Morgan.jpg"/>
          <p:cNvPicPr>
            <a:picLocks noChangeAspect="1"/>
          </p:cNvPicPr>
          <p:nvPr/>
        </p:nvPicPr>
        <p:blipFill>
          <a:blip r:embed="rId4" cstate="print"/>
          <a:srcRect l="6513" t="8701" r="8642"/>
          <a:stretch>
            <a:fillRect/>
          </a:stretch>
        </p:blipFill>
        <p:spPr>
          <a:xfrm>
            <a:off x="6934200" y="3733800"/>
            <a:ext cx="2057400" cy="28765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Theodore </a:t>
            </a:r>
            <a:r>
              <a:rPr lang="en-US" dirty="0" smtClean="0"/>
              <a:t>Roosevelt</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Rough Riders- </a:t>
            </a:r>
            <a:endParaRPr lang="en-US" dirty="0" smtClean="0"/>
          </a:p>
          <a:p>
            <a:r>
              <a:rPr lang="en-US" dirty="0" smtClean="0"/>
              <a:t>26</a:t>
            </a:r>
            <a:r>
              <a:rPr lang="en-US" baseline="30000" dirty="0" smtClean="0"/>
              <a:t>th</a:t>
            </a:r>
            <a:r>
              <a:rPr lang="en-US" dirty="0" smtClean="0"/>
              <a:t> President  1901-1909</a:t>
            </a:r>
            <a:endParaRPr lang="en-US" dirty="0" smtClean="0"/>
          </a:p>
          <a:p>
            <a:r>
              <a:rPr lang="en-US" dirty="0" smtClean="0"/>
              <a:t>Youngest president of the time at 42</a:t>
            </a:r>
          </a:p>
          <a:p>
            <a:r>
              <a:rPr lang="en-US" dirty="0" smtClean="0"/>
              <a:t>Square Deal:  balance the needs of all the groups in American society</a:t>
            </a:r>
          </a:p>
          <a:p>
            <a:r>
              <a:rPr lang="en-US" dirty="0" smtClean="0"/>
              <a:t>3 C’s: </a:t>
            </a:r>
            <a:r>
              <a:rPr lang="en-US" dirty="0"/>
              <a:t>conservation of natural resources, control of corporations, and consumer protection.</a:t>
            </a:r>
            <a:endParaRPr lang="en-US" dirty="0" smtClean="0"/>
          </a:p>
          <a:p>
            <a:r>
              <a:rPr lang="en-US" dirty="0" smtClean="0"/>
              <a:t>Made executive branch very powerful</a:t>
            </a:r>
          </a:p>
          <a:p>
            <a:endParaRPr lang="en-US" dirty="0" smtClean="0"/>
          </a:p>
        </p:txBody>
      </p:sp>
      <p:pic>
        <p:nvPicPr>
          <p:cNvPr id="6" name="Picture 5" descr="rough-riders.gif"/>
          <p:cNvPicPr>
            <a:picLocks noChangeAspect="1"/>
          </p:cNvPicPr>
          <p:nvPr/>
        </p:nvPicPr>
        <p:blipFill>
          <a:blip r:embed="rId2" cstate="print"/>
          <a:stretch>
            <a:fillRect/>
          </a:stretch>
        </p:blipFill>
        <p:spPr>
          <a:xfrm>
            <a:off x="4572000" y="1447800"/>
            <a:ext cx="4332574" cy="45148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Mine Workers and the Coal Strike of 1902</a:t>
            </a:r>
            <a:endParaRPr lang="en-US" dirty="0"/>
          </a:p>
        </p:txBody>
      </p:sp>
      <p:sp>
        <p:nvSpPr>
          <p:cNvPr id="3" name="Content Placeholder 2"/>
          <p:cNvSpPr>
            <a:spLocks noGrp="1"/>
          </p:cNvSpPr>
          <p:nvPr>
            <p:ph idx="1"/>
          </p:nvPr>
        </p:nvSpPr>
        <p:spPr>
          <a:xfrm>
            <a:off x="914400" y="1981200"/>
            <a:ext cx="7772400" cy="3762388"/>
          </a:xfrm>
        </p:spPr>
        <p:txBody>
          <a:bodyPr>
            <a:normAutofit fontScale="85000" lnSpcReduction="10000"/>
          </a:bodyPr>
          <a:lstStyle/>
          <a:p>
            <a:r>
              <a:rPr lang="en-US" dirty="0" smtClean="0"/>
              <a:t>It </a:t>
            </a:r>
            <a:r>
              <a:rPr lang="en-US" dirty="0"/>
              <a:t>was the first labor dispute in which the US federal government intervened as a neutral arbitrator</a:t>
            </a:r>
            <a:r>
              <a:rPr lang="en-US" dirty="0" smtClean="0"/>
              <a:t>.</a:t>
            </a:r>
          </a:p>
          <a:p>
            <a:r>
              <a:rPr lang="en-US" dirty="0"/>
              <a:t>Miners struck for higher wages, shorter workdays and the recognition of their union</a:t>
            </a:r>
            <a:endParaRPr lang="en-US" dirty="0" smtClean="0"/>
          </a:p>
          <a:p>
            <a:r>
              <a:rPr lang="en-US" dirty="0" smtClean="0"/>
              <a:t>Union called strike of coal</a:t>
            </a:r>
          </a:p>
          <a:p>
            <a:pPr lvl="1"/>
            <a:r>
              <a:rPr lang="en-US" dirty="0" smtClean="0"/>
              <a:t>Threatened shortage of winter fuel-hard coal</a:t>
            </a:r>
          </a:p>
          <a:p>
            <a:pPr lvl="1"/>
            <a:r>
              <a:rPr lang="en-US" dirty="0" smtClean="0"/>
              <a:t>Let arbitration settle when Roosevelt threatened to send in army to end it.</a:t>
            </a:r>
          </a:p>
          <a:p>
            <a:pPr lvl="1"/>
            <a:r>
              <a:rPr lang="en-US" dirty="0" smtClean="0"/>
              <a:t>Workers Received: 10 % pay raise and shorter work days 9 hours from 10 hours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Controlling Big Business </a:t>
            </a:r>
            <a:endParaRPr lang="en-US" dirty="0"/>
          </a:p>
        </p:txBody>
      </p:sp>
      <p:sp>
        <p:nvSpPr>
          <p:cNvPr id="3" name="Content Placeholder 2"/>
          <p:cNvSpPr>
            <a:spLocks noGrp="1"/>
          </p:cNvSpPr>
          <p:nvPr>
            <p:ph idx="1"/>
          </p:nvPr>
        </p:nvSpPr>
        <p:spPr/>
        <p:txBody>
          <a:bodyPr>
            <a:normAutofit/>
          </a:bodyPr>
          <a:lstStyle/>
          <a:p>
            <a:r>
              <a:rPr lang="en-US" dirty="0"/>
              <a:t>Department of Commerce and </a:t>
            </a:r>
            <a:r>
              <a:rPr lang="en-US" dirty="0" smtClean="0"/>
              <a:t>Labor</a:t>
            </a:r>
          </a:p>
          <a:p>
            <a:pPr lvl="1"/>
            <a:r>
              <a:rPr lang="en-US" dirty="0"/>
              <a:t>concerned with controlling the excesses of big business.</a:t>
            </a:r>
          </a:p>
          <a:p>
            <a:r>
              <a:rPr lang="en-US" dirty="0" smtClean="0"/>
              <a:t>Bureau </a:t>
            </a:r>
            <a:r>
              <a:rPr lang="en-US" dirty="0"/>
              <a:t>of Corporations:  investigate corporations and issue reports of their actions</a:t>
            </a:r>
            <a:r>
              <a:rPr lang="en-US" dirty="0" smtClean="0"/>
              <a:t>.</a:t>
            </a:r>
          </a:p>
          <a:p>
            <a:pPr lvl="1"/>
            <a:r>
              <a:rPr lang="en-US" dirty="0" smtClean="0"/>
              <a:t>Sub Department for the Department of Commerce and Labor</a:t>
            </a:r>
          </a:p>
        </p:txBody>
      </p:sp>
    </p:spTree>
    <p:extLst>
      <p:ext uri="{BB962C8B-B14F-4D97-AF65-F5344CB8AC3E}">
        <p14:creationId xmlns:p14="http://schemas.microsoft.com/office/powerpoint/2010/main" val="35190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Hepburn Act of 1906</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Intended to strengthen Interstate Commerce Commission allowing them to set maximum railroad rates</a:t>
            </a:r>
          </a:p>
          <a:p>
            <a:r>
              <a:rPr lang="en-US" dirty="0" smtClean="0"/>
              <a:t>Limited the distribution of free railroad passes (Bribery) </a:t>
            </a:r>
          </a:p>
          <a:p>
            <a:r>
              <a:rPr lang="en-US" dirty="0" smtClean="0"/>
              <a:t>Boosted governments power to regulate railroads</a:t>
            </a:r>
          </a:p>
          <a:p>
            <a:pPr>
              <a:buNone/>
            </a:pPr>
            <a:endParaRPr lang="en-US" dirty="0"/>
          </a:p>
        </p:txBody>
      </p:sp>
      <p:pic>
        <p:nvPicPr>
          <p:cNvPr id="4" name="Picture 3" descr="theodore-roosevelt.JPG"/>
          <p:cNvPicPr>
            <a:picLocks noChangeAspect="1"/>
          </p:cNvPicPr>
          <p:nvPr/>
        </p:nvPicPr>
        <p:blipFill>
          <a:blip r:embed="rId2" cstate="print"/>
          <a:stretch>
            <a:fillRect/>
          </a:stretch>
        </p:blipFill>
        <p:spPr>
          <a:xfrm>
            <a:off x="5410200" y="1828800"/>
            <a:ext cx="2756589" cy="42672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Meat Inspection Act</a:t>
            </a:r>
            <a:endParaRPr lang="en-US" dirty="0"/>
          </a:p>
        </p:txBody>
      </p:sp>
      <p:sp>
        <p:nvSpPr>
          <p:cNvPr id="3" name="Content Placeholder 2"/>
          <p:cNvSpPr>
            <a:spLocks noGrp="1"/>
          </p:cNvSpPr>
          <p:nvPr>
            <p:ph sz="half" idx="1"/>
          </p:nvPr>
        </p:nvSpPr>
        <p:spPr>
          <a:xfrm>
            <a:off x="464344" y="1600201"/>
            <a:ext cx="4038600" cy="4953000"/>
          </a:xfrm>
        </p:spPr>
        <p:txBody>
          <a:bodyPr>
            <a:normAutofit/>
          </a:bodyPr>
          <a:lstStyle/>
          <a:p>
            <a:r>
              <a:rPr lang="en-US" dirty="0" smtClean="0"/>
              <a:t>Upton Sinclair:  The Jungle, meatpacking industry</a:t>
            </a:r>
          </a:p>
          <a:p>
            <a:r>
              <a:rPr lang="en-US" dirty="0" smtClean="0"/>
              <a:t>Meat Inspection Act:  dictated strict cleanliness requirements for meatpackers and created the program of federal meat inspections</a:t>
            </a:r>
          </a:p>
        </p:txBody>
      </p:sp>
      <p:pic>
        <p:nvPicPr>
          <p:cNvPr id="4" name="Picture 3" descr="meat_inspection.jpg"/>
          <p:cNvPicPr>
            <a:picLocks noChangeAspect="1"/>
          </p:cNvPicPr>
          <p:nvPr/>
        </p:nvPicPr>
        <p:blipFill>
          <a:blip r:embed="rId2" cstate="print"/>
          <a:srcRect b="10469"/>
          <a:stretch>
            <a:fillRect/>
          </a:stretch>
        </p:blipFill>
        <p:spPr>
          <a:xfrm>
            <a:off x="4495800" y="1524000"/>
            <a:ext cx="4343400" cy="43434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Pure Food and Drug Act</a:t>
            </a:r>
            <a:endParaRPr lang="en-US" dirty="0"/>
          </a:p>
        </p:txBody>
      </p:sp>
      <p:sp>
        <p:nvSpPr>
          <p:cNvPr id="3" name="Content Placeholder 2"/>
          <p:cNvSpPr>
            <a:spLocks noGrp="1"/>
          </p:cNvSpPr>
          <p:nvPr>
            <p:ph sz="half" idx="1"/>
          </p:nvPr>
        </p:nvSpPr>
        <p:spPr/>
        <p:txBody>
          <a:bodyPr/>
          <a:lstStyle/>
          <a:p>
            <a:r>
              <a:rPr lang="en-US" dirty="0"/>
              <a:t>Pure Food and Drug Act:  prohibited the manufacture, sale or shipment of impure or falsely labeled food or </a:t>
            </a:r>
            <a:r>
              <a:rPr lang="en-US" dirty="0" smtClean="0"/>
              <a:t>medicines</a:t>
            </a:r>
          </a:p>
          <a:p>
            <a:endParaRPr lang="en-US" dirty="0"/>
          </a:p>
          <a:p>
            <a:endParaRPr lang="en-US" dirty="0"/>
          </a:p>
        </p:txBody>
      </p:sp>
      <p:pic>
        <p:nvPicPr>
          <p:cNvPr id="6" name="Content Placeholder 5"/>
          <p:cNvPicPr>
            <a:picLocks noGrp="1" noChangeAspect="1"/>
          </p:cNvPicPr>
          <p:nvPr>
            <p:ph sz="half" idx="2"/>
          </p:nvPr>
        </p:nvPicPr>
        <p:blipFill>
          <a:blip r:embed="rId2"/>
          <a:stretch>
            <a:fillRect/>
          </a:stretch>
        </p:blipFill>
        <p:spPr>
          <a:xfrm>
            <a:off x="4572000" y="1600200"/>
            <a:ext cx="4114800" cy="3429000"/>
          </a:xfrm>
          <a:prstGeom prst="rect">
            <a:avLst/>
          </a:prstGeom>
        </p:spPr>
      </p:pic>
    </p:spTree>
    <p:extLst>
      <p:ext uri="{BB962C8B-B14F-4D97-AF65-F5344CB8AC3E}">
        <p14:creationId xmlns:p14="http://schemas.microsoft.com/office/powerpoint/2010/main" val="1800651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Conservation</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Conserve natural resources</a:t>
            </a:r>
          </a:p>
          <a:p>
            <a:r>
              <a:rPr lang="en-US" dirty="0" smtClean="0"/>
              <a:t>Supported the passage of the Newlands Reclamation Act:  use federal funds to pay for irrigation and land development projects</a:t>
            </a:r>
          </a:p>
          <a:p>
            <a:r>
              <a:rPr lang="en-US" dirty="0" smtClean="0"/>
              <a:t>Gifford Pinchot:  US Forest Service Head, manage timber resources</a:t>
            </a:r>
            <a:endParaRPr lang="en-US" dirty="0"/>
          </a:p>
        </p:txBody>
      </p:sp>
      <p:pic>
        <p:nvPicPr>
          <p:cNvPr id="5" name="Picture 4" descr="roosevelt and conservation.jpg"/>
          <p:cNvPicPr>
            <a:picLocks noChangeAspect="1"/>
          </p:cNvPicPr>
          <p:nvPr/>
        </p:nvPicPr>
        <p:blipFill>
          <a:blip r:embed="rId2" cstate="print"/>
          <a:stretch>
            <a:fillRect/>
          </a:stretch>
        </p:blipFill>
        <p:spPr>
          <a:xfrm>
            <a:off x="4724400" y="1828800"/>
            <a:ext cx="4076700" cy="40767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wilight">
  <a:themeElements>
    <a:clrScheme name="Twilight">
      <a:dk1>
        <a:sysClr val="windowText" lastClr="000000"/>
      </a:dk1>
      <a:lt1>
        <a:sysClr val="window" lastClr="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Twilight">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wilight">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0" t="100000" r="5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0" t="100000" r="50000" b="10000"/>
          </a:path>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75000"/>
                <a:satMod val="105000"/>
              </a:schemeClr>
              <a:schemeClr val="phClr">
                <a:tint val="90000"/>
                <a:satMod val="200000"/>
              </a:schemeClr>
            </a:duotone>
          </a:blip>
          <a:tile tx="0" ty="0" sx="120000" sy="12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Twilight</Template>
  <TotalTime>362</TotalTime>
  <Words>299</Words>
  <Application>Microsoft Office PowerPoint</Application>
  <PresentationFormat>On-screen Show (4:3)</PresentationFormat>
  <Paragraphs>42</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Consolas</vt:lpstr>
      <vt:lpstr>Corbel</vt:lpstr>
      <vt:lpstr>HGｺﾞｼｯｸM</vt:lpstr>
      <vt:lpstr>HG丸ｺﾞｼｯｸM-PRO</vt:lpstr>
      <vt:lpstr>Wingdings</vt:lpstr>
      <vt:lpstr>Wingdings 2</vt:lpstr>
      <vt:lpstr>Twilight</vt:lpstr>
      <vt:lpstr>COS 2 Standard Part C</vt:lpstr>
      <vt:lpstr>Comparing the presidential leadership of T. Roosevelt, W. H. Taft, and W. Wilson in obtaining passage of measures regarding trust-busting, the Hepburn At, the Pure Food and Drug Act, the Federal Trade Commission, the Federal Reserve Act and conservation as well as explaining national legislation affecting the Progressive movement, including the Sherman Antitrust Act and the Clayton Antitrust Act</vt:lpstr>
      <vt:lpstr>Sherman Antitrust Act</vt:lpstr>
      <vt:lpstr>Theodore Roosevelt</vt:lpstr>
      <vt:lpstr>United Mine Workers and the Coal Strike of 1902</vt:lpstr>
      <vt:lpstr>Controlling Big Business </vt:lpstr>
      <vt:lpstr>Hepburn Act of 1906</vt:lpstr>
      <vt:lpstr>Meat Inspection Act</vt:lpstr>
      <vt:lpstr>Pure Food and Drug Act</vt:lpstr>
      <vt:lpstr>Conservation</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2 part c</dc:title>
  <dc:creator>stephanie</dc:creator>
  <cp:lastModifiedBy>Register,Taylor</cp:lastModifiedBy>
  <cp:revision>22</cp:revision>
  <dcterms:created xsi:type="dcterms:W3CDTF">2010-09-13T04:06:48Z</dcterms:created>
  <dcterms:modified xsi:type="dcterms:W3CDTF">2017-09-19T14:08:23Z</dcterms:modified>
</cp:coreProperties>
</file>