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2801600" cx="7772400"/>
  <p:notesSz cx="6858000" cy="9144000"/>
  <p:embeddedFontLst>
    <p:embeddedFont>
      <p:font typeface="Artifika"/>
      <p:regular r:id="rId14"/>
    </p:embeddedFont>
    <p:embeddedFont>
      <p:font typeface="Zilla Slab Medium"/>
      <p:bold r:id="rId15"/>
    </p:embeddedFont>
    <p:embeddedFont>
      <p:font typeface="Zilla Slab"/>
      <p:regular r:id="rId16"/>
      <p:bold r:id="rId17"/>
      <p:italic r:id="rId18"/>
    </p:embeddedFont>
    <p:embeddedFont>
      <p:font typeface="Cambria Math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032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032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ZillaSlabMedium-bold.fntdata"/><Relationship Id="rId14" Type="http://schemas.openxmlformats.org/officeDocument/2006/relationships/font" Target="fonts/Artifika-regular.fntdata"/><Relationship Id="rId17" Type="http://schemas.openxmlformats.org/officeDocument/2006/relationships/font" Target="fonts/ZillaSlab-bold.fntdata"/><Relationship Id="rId16" Type="http://schemas.openxmlformats.org/officeDocument/2006/relationships/font" Target="fonts/Zilla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CambriaMath-regular.fntdata"/><Relationship Id="rId6" Type="http://schemas.openxmlformats.org/officeDocument/2006/relationships/slide" Target="slides/slide1.xml"/><Relationship Id="rId18" Type="http://schemas.openxmlformats.org/officeDocument/2006/relationships/font" Target="fonts/ZillaSlab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388378" y="685800"/>
            <a:ext cx="208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e56ea07c0_0_0:notes"/>
          <p:cNvSpPr/>
          <p:nvPr>
            <p:ph idx="2" type="sldImg"/>
          </p:nvPr>
        </p:nvSpPr>
        <p:spPr>
          <a:xfrm>
            <a:off x="2388378" y="685800"/>
            <a:ext cx="208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e56ea07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fe56ea07c0_0_17:notes"/>
          <p:cNvSpPr/>
          <p:nvPr>
            <p:ph idx="2" type="sldImg"/>
          </p:nvPr>
        </p:nvSpPr>
        <p:spPr>
          <a:xfrm>
            <a:off x="2388378" y="685800"/>
            <a:ext cx="208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fe56ea07c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e56ea07c0_0_31:notes"/>
          <p:cNvSpPr/>
          <p:nvPr>
            <p:ph idx="2" type="sldImg"/>
          </p:nvPr>
        </p:nvSpPr>
        <p:spPr>
          <a:xfrm>
            <a:off x="2388378" y="685800"/>
            <a:ext cx="208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fe56ea07c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e56ea07c0_0_41:notes"/>
          <p:cNvSpPr/>
          <p:nvPr>
            <p:ph idx="2" type="sldImg"/>
          </p:nvPr>
        </p:nvSpPr>
        <p:spPr>
          <a:xfrm>
            <a:off x="2388378" y="685800"/>
            <a:ext cx="208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e56ea07c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385e77820c_0_32:notes"/>
          <p:cNvSpPr/>
          <p:nvPr>
            <p:ph idx="2" type="sldImg"/>
          </p:nvPr>
        </p:nvSpPr>
        <p:spPr>
          <a:xfrm>
            <a:off x="2388378" y="685800"/>
            <a:ext cx="208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385e77820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385e77820c_0_44:notes"/>
          <p:cNvSpPr/>
          <p:nvPr>
            <p:ph idx="2" type="sldImg"/>
          </p:nvPr>
        </p:nvSpPr>
        <p:spPr>
          <a:xfrm>
            <a:off x="2388378" y="685800"/>
            <a:ext cx="208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385e77820c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50f7532519_0_0:notes"/>
          <p:cNvSpPr/>
          <p:nvPr>
            <p:ph idx="2" type="sldImg"/>
          </p:nvPr>
        </p:nvSpPr>
        <p:spPr>
          <a:xfrm>
            <a:off x="2388378" y="685800"/>
            <a:ext cx="208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50f75325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50f7532519_0_18:notes"/>
          <p:cNvSpPr/>
          <p:nvPr>
            <p:ph idx="2" type="sldImg"/>
          </p:nvPr>
        </p:nvSpPr>
        <p:spPr>
          <a:xfrm>
            <a:off x="2388378" y="685800"/>
            <a:ext cx="208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50f753251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853164"/>
            <a:ext cx="7242600" cy="510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7053822"/>
            <a:ext cx="7242600" cy="1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5353227"/>
            <a:ext cx="7242600" cy="20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1107618"/>
            <a:ext cx="7242600" cy="14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868382"/>
            <a:ext cx="7242600" cy="85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1107618"/>
            <a:ext cx="7242600" cy="14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868382"/>
            <a:ext cx="3399900" cy="85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868382"/>
            <a:ext cx="3399900" cy="85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1107618"/>
            <a:ext cx="7242600" cy="14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382827"/>
            <a:ext cx="2386800" cy="188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3458560"/>
            <a:ext cx="2386800" cy="79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1120373"/>
            <a:ext cx="5412600" cy="101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311"/>
            <a:ext cx="3886200" cy="12801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3069236"/>
            <a:ext cx="3438300" cy="3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6976542"/>
            <a:ext cx="3438300" cy="30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802142"/>
            <a:ext cx="3261600" cy="91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10529431"/>
            <a:ext cx="5099100" cy="15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753022"/>
            <a:ext cx="7242600" cy="488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7845538"/>
            <a:ext cx="7242600" cy="32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1107618"/>
            <a:ext cx="72426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868382"/>
            <a:ext cx="7242600" cy="85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11606228"/>
            <a:ext cx="466500" cy="97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4375" y="682450"/>
            <a:ext cx="4448175" cy="45624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16975" y="189850"/>
            <a:ext cx="732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rtifika"/>
                <a:ea typeface="Artifika"/>
                <a:cs typeface="Artifika"/>
                <a:sym typeface="Artifika"/>
              </a:rPr>
              <a:t>Translating Points on a Coordinate Plane</a:t>
            </a:r>
            <a:endParaRPr sz="2000">
              <a:latin typeface="Artifika"/>
              <a:ea typeface="Artifika"/>
              <a:cs typeface="Artifika"/>
              <a:sym typeface="Artifik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43150" y="5244913"/>
            <a:ext cx="62706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Tape your </a:t>
            </a: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transparency</a:t>
            </a: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 over the coordinate plane.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Perform</a:t>
            </a: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 each translation in the table below.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Record the coordinates of each translated point in terms of x and y, also called algebraically. 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32150" y="10597200"/>
            <a:ext cx="6492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Artifika"/>
                <a:ea typeface="Artifika"/>
                <a:cs typeface="Artifika"/>
                <a:sym typeface="Artifika"/>
              </a:rPr>
              <a:t>Think It Out</a:t>
            </a:r>
            <a:endParaRPr b="1" sz="2400">
              <a:latin typeface="Artifika"/>
              <a:ea typeface="Artifika"/>
              <a:cs typeface="Artifika"/>
              <a:sym typeface="Artifik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What information did the words </a:t>
            </a:r>
            <a:r>
              <a:rPr b="1" lang="en"/>
              <a:t>UP</a:t>
            </a:r>
            <a:r>
              <a:rPr lang="en"/>
              <a:t>,</a:t>
            </a:r>
            <a:r>
              <a:rPr b="1" lang="en"/>
              <a:t> DOWN</a:t>
            </a:r>
            <a:r>
              <a:rPr lang="en"/>
              <a:t>,</a:t>
            </a:r>
            <a:r>
              <a:rPr b="1" lang="en"/>
              <a:t> LEFT</a:t>
            </a:r>
            <a:r>
              <a:rPr lang="en"/>
              <a:t>, and</a:t>
            </a:r>
            <a:r>
              <a:rPr b="1" lang="en"/>
              <a:t> RIGHT </a:t>
            </a:r>
            <a:r>
              <a:rPr lang="en"/>
              <a:t>provide in the context of the translations? Make sure </a:t>
            </a:r>
            <a:r>
              <a:rPr b="1" lang="en"/>
              <a:t>ALL </a:t>
            </a:r>
            <a:r>
              <a:rPr lang="en"/>
              <a:t>members of your group can explain. </a:t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2938" y="6842475"/>
            <a:ext cx="4506513" cy="365027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71450" y="12275825"/>
            <a:ext cx="87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216975" y="189850"/>
            <a:ext cx="732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rtifika"/>
                <a:ea typeface="Artifika"/>
                <a:cs typeface="Artifika"/>
                <a:sym typeface="Artifika"/>
              </a:rPr>
              <a:t>Translating Points on a Coordinate Plane</a:t>
            </a:r>
            <a:endParaRPr sz="2000">
              <a:latin typeface="Artifika"/>
              <a:ea typeface="Artifika"/>
              <a:cs typeface="Artifika"/>
              <a:sym typeface="Artifika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43175" y="5113150"/>
            <a:ext cx="62706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Tape your transparency over the coordinate plane.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Starting with the point in Quadrant I, complete a translation that ends at each of the </a:t>
            </a: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other</a:t>
            </a: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 points on the coordinate plane. 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In the table below, describe each translation in terms of x and y. 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632175" y="11170925"/>
            <a:ext cx="6492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Artifika"/>
                <a:ea typeface="Artifika"/>
                <a:cs typeface="Artifika"/>
                <a:sym typeface="Artifika"/>
              </a:rPr>
              <a:t>Think It Out</a:t>
            </a:r>
            <a:endParaRPr b="1" sz="2400">
              <a:latin typeface="Artifika"/>
              <a:ea typeface="Artifika"/>
              <a:cs typeface="Artifika"/>
              <a:sym typeface="Artifik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What words did you use to describe each translation?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0688" y="758650"/>
            <a:ext cx="4391025" cy="429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288" y="7188175"/>
            <a:ext cx="5804364" cy="37366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171450" y="12275825"/>
            <a:ext cx="87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224700" y="151750"/>
            <a:ext cx="732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rtifika"/>
                <a:ea typeface="Artifika"/>
                <a:cs typeface="Artifika"/>
                <a:sym typeface="Artifika"/>
              </a:rPr>
              <a:t>Translating Shapes on a Coordinate Plane</a:t>
            </a:r>
            <a:endParaRPr sz="2000">
              <a:latin typeface="Artifika"/>
              <a:ea typeface="Artifika"/>
              <a:cs typeface="Artifika"/>
              <a:sym typeface="Artifika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323850" y="6651300"/>
            <a:ext cx="72240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Use the transparency to translate triangle ABC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Translate triangle ABC, 5 units to the right to create triangle A’B’C’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List the coordinates of triangle A’B’C’ in the table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Write the algebraic rule for the translation.                        </a:t>
            </a:r>
            <a:r>
              <a:rPr lang="en" sz="1900">
                <a:solidFill>
                  <a:schemeClr val="dk1"/>
                </a:solidFill>
                <a:latin typeface="Zilla Slab Medium"/>
                <a:ea typeface="Zilla Slab Medium"/>
                <a:cs typeface="Zilla Slab Medium"/>
                <a:sym typeface="Zilla Slab Medium"/>
              </a:rPr>
              <a:t>EX: </a:t>
            </a:r>
            <a:r>
              <a:rPr lang="en" sz="19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(x,y) → (x + ___ , y + ___ )</a:t>
            </a: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 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087" y="682450"/>
            <a:ext cx="6042225" cy="593075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323850" y="8942100"/>
            <a:ext cx="3146700" cy="18723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Zilla Slab"/>
                <a:ea typeface="Zilla Slab"/>
                <a:cs typeface="Zilla Slab"/>
                <a:sym typeface="Zilla Slab"/>
              </a:rPr>
              <a:t>RULE:  </a:t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7450" y="8566450"/>
            <a:ext cx="2809875" cy="398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171450" y="12275825"/>
            <a:ext cx="87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/>
        </p:nvSpPr>
        <p:spPr>
          <a:xfrm>
            <a:off x="224700" y="151750"/>
            <a:ext cx="732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rtifika"/>
                <a:ea typeface="Artifika"/>
                <a:cs typeface="Artifika"/>
                <a:sym typeface="Artifika"/>
              </a:rPr>
              <a:t>Translating Shapes on a Coordinate Plane</a:t>
            </a:r>
            <a:endParaRPr sz="2000">
              <a:latin typeface="Artifika"/>
              <a:ea typeface="Artifika"/>
              <a:cs typeface="Artifika"/>
              <a:sym typeface="Artifika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323850" y="6651300"/>
            <a:ext cx="72240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Use the transparency to translate triangle ABC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Translate triangle ABC, 8 units down to create triangle A’’B’’C’’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latin typeface="Artifika"/>
                <a:ea typeface="Artifika"/>
                <a:cs typeface="Artifika"/>
                <a:sym typeface="Artifika"/>
              </a:rPr>
              <a:t>List the coordinates of triangle A’’B’’C’’ in the table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tifika"/>
              <a:buChar char="●"/>
            </a:pPr>
            <a:r>
              <a:rPr lang="en" sz="1700">
                <a:solidFill>
                  <a:schemeClr val="dk1"/>
                </a:solidFill>
                <a:latin typeface="Artifika"/>
                <a:ea typeface="Artifika"/>
                <a:cs typeface="Artifika"/>
                <a:sym typeface="Artifika"/>
              </a:rPr>
              <a:t>Write the algebraic rule for the translation.                        </a:t>
            </a:r>
            <a:r>
              <a:rPr lang="en" sz="1900">
                <a:solidFill>
                  <a:schemeClr val="dk1"/>
                </a:solidFill>
                <a:latin typeface="Zilla Slab Medium"/>
                <a:ea typeface="Zilla Slab Medium"/>
                <a:cs typeface="Zilla Slab Medium"/>
                <a:sym typeface="Zilla Slab Medium"/>
              </a:rPr>
              <a:t>EX: </a:t>
            </a:r>
            <a:r>
              <a:rPr lang="en" sz="19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(x,y) → (x + ___ , y + ___ )</a:t>
            </a:r>
            <a:r>
              <a:rPr lang="en" sz="1700">
                <a:solidFill>
                  <a:schemeClr val="dk1"/>
                </a:solidFill>
                <a:latin typeface="Artifika"/>
                <a:ea typeface="Artifika"/>
                <a:cs typeface="Artifika"/>
                <a:sym typeface="Artifika"/>
              </a:rPr>
              <a:t> </a:t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Artifika"/>
              <a:ea typeface="Artifika"/>
              <a:cs typeface="Artifika"/>
              <a:sym typeface="Artifika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087" y="682450"/>
            <a:ext cx="6042225" cy="593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1475" y="8736600"/>
            <a:ext cx="1400175" cy="376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1650" y="8736600"/>
            <a:ext cx="1354506" cy="37983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323850" y="8942100"/>
            <a:ext cx="3146700" cy="18723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Zilla Slab"/>
                <a:ea typeface="Zilla Slab"/>
                <a:cs typeface="Zilla Slab"/>
                <a:sym typeface="Zilla Slab"/>
              </a:rPr>
              <a:t>RULE:  </a:t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171450" y="12275825"/>
            <a:ext cx="87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/>
        </p:nvSpPr>
        <p:spPr>
          <a:xfrm>
            <a:off x="257875" y="313125"/>
            <a:ext cx="72021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Zilla Slab Medium"/>
              <a:buChar char="●"/>
            </a:pP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Trapezoid </a:t>
            </a:r>
            <a:r>
              <a:rPr b="1" i="1" lang="en" sz="1900">
                <a:latin typeface="Zilla Slab"/>
                <a:ea typeface="Zilla Slab"/>
                <a:cs typeface="Zilla Slab"/>
                <a:sym typeface="Zilla Slab"/>
              </a:rPr>
              <a:t>WXYZ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was translated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7 units down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and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3 units left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to create the trapezoid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 </a:t>
            </a:r>
            <a:r>
              <a:rPr b="1" i="1" lang="en" sz="1900">
                <a:latin typeface="Zilla Slab"/>
                <a:ea typeface="Zilla Slab"/>
                <a:cs typeface="Zilla Slab"/>
                <a:sym typeface="Zilla Slab"/>
              </a:rPr>
              <a:t>W’X’Y’Z’</a:t>
            </a:r>
            <a:r>
              <a:rPr i="1"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.  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Write the algebraic rule that describes this translation. EX: </a:t>
            </a:r>
            <a:r>
              <a:rPr lang="en" sz="1900">
                <a:latin typeface="Cambria Math"/>
                <a:ea typeface="Cambria Math"/>
                <a:cs typeface="Cambria Math"/>
                <a:sym typeface="Cambria Math"/>
              </a:rPr>
              <a:t>(x,y) → (x + ___ , y + ___ )</a:t>
            </a:r>
            <a:endParaRPr sz="1900"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612625" y="9719325"/>
            <a:ext cx="6492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Artifika"/>
                <a:ea typeface="Artifika"/>
                <a:cs typeface="Artifika"/>
                <a:sym typeface="Artifika"/>
              </a:rPr>
              <a:t>Think It Out</a:t>
            </a:r>
            <a:endParaRPr b="1" sz="2400">
              <a:latin typeface="Artifika"/>
              <a:ea typeface="Artifika"/>
              <a:cs typeface="Artifika"/>
              <a:sym typeface="Artifik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Discuss with your group which words helped you identify the movement of the translation and how those words helped write the algebraic rule. </a:t>
            </a:r>
            <a:r>
              <a:rPr lang="en">
                <a:solidFill>
                  <a:schemeClr val="dk1"/>
                </a:solidFill>
              </a:rPr>
              <a:t>Make sure all members of your group can explain.</a:t>
            </a:r>
            <a:endParaRPr/>
          </a:p>
        </p:txBody>
      </p:sp>
      <p:sp>
        <p:nvSpPr>
          <p:cNvPr id="97" name="Google Shape;97;p17"/>
          <p:cNvSpPr txBox="1"/>
          <p:nvPr/>
        </p:nvSpPr>
        <p:spPr>
          <a:xfrm>
            <a:off x="171450" y="12275825"/>
            <a:ext cx="87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5</a:t>
            </a: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" y="2407800"/>
            <a:ext cx="5120003" cy="42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571500" y="7006600"/>
            <a:ext cx="66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"/>
          <p:cNvSpPr txBox="1"/>
          <p:nvPr/>
        </p:nvSpPr>
        <p:spPr>
          <a:xfrm>
            <a:off x="514350" y="2007600"/>
            <a:ext cx="190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 Organizer</a:t>
            </a:r>
            <a:endParaRPr/>
          </a:p>
        </p:txBody>
      </p:sp>
      <p:sp>
        <p:nvSpPr>
          <p:cNvPr id="101" name="Google Shape;101;p17"/>
          <p:cNvSpPr txBox="1"/>
          <p:nvPr/>
        </p:nvSpPr>
        <p:spPr>
          <a:xfrm>
            <a:off x="752475" y="7570475"/>
            <a:ext cx="5328900" cy="1062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Zilla Slab"/>
                <a:ea typeface="Zilla Slab"/>
                <a:cs typeface="Zilla Slab"/>
                <a:sym typeface="Zilla Slab"/>
              </a:rPr>
              <a:t>RULE:  </a:t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/>
        </p:nvSpPr>
        <p:spPr>
          <a:xfrm>
            <a:off x="257875" y="313125"/>
            <a:ext cx="72021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Zilla Slab Medium"/>
              <a:buChar char="●"/>
            </a:pP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Triangle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</a:t>
            </a:r>
            <a:r>
              <a:rPr b="1" i="1" lang="en" sz="1900">
                <a:latin typeface="Zilla Slab"/>
                <a:ea typeface="Zilla Slab"/>
                <a:cs typeface="Zilla Slab"/>
                <a:sym typeface="Zilla Slab"/>
              </a:rPr>
              <a:t>PQR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was translated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5 units right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and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7 units down 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to create the triangle </a:t>
            </a:r>
            <a:r>
              <a:rPr b="1" i="1" lang="en" sz="1900">
                <a:latin typeface="Zilla Slab"/>
                <a:ea typeface="Zilla Slab"/>
                <a:cs typeface="Zilla Slab"/>
                <a:sym typeface="Zilla Slab"/>
              </a:rPr>
              <a:t>P</a:t>
            </a:r>
            <a:r>
              <a:rPr b="1" i="1" lang="en" sz="1900">
                <a:latin typeface="Zilla Slab"/>
                <a:ea typeface="Zilla Slab"/>
                <a:cs typeface="Zilla Slab"/>
                <a:sym typeface="Zilla Slab"/>
              </a:rPr>
              <a:t>’Q’R’</a:t>
            </a:r>
            <a:r>
              <a:rPr i="1"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.  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Write the algebraic rule that describes this translation. EX: </a:t>
            </a:r>
            <a:r>
              <a:rPr lang="en" sz="1900">
                <a:latin typeface="Cambria Math"/>
                <a:ea typeface="Cambria Math"/>
                <a:cs typeface="Cambria Math"/>
                <a:sym typeface="Cambria Math"/>
              </a:rPr>
              <a:t>(x,y) → (x + ___ , y + ___ )</a:t>
            </a:r>
            <a:endParaRPr sz="1900"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612625" y="9108075"/>
            <a:ext cx="6492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Artifika"/>
                <a:ea typeface="Artifika"/>
                <a:cs typeface="Artifika"/>
                <a:sym typeface="Artifika"/>
              </a:rPr>
              <a:t>Think It Out</a:t>
            </a:r>
            <a:endParaRPr b="1" sz="2400">
              <a:latin typeface="Artifika"/>
              <a:ea typeface="Artifika"/>
              <a:cs typeface="Artifika"/>
              <a:sym typeface="Artifik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Discuss with your group which words helped you identify the movement of the translation and how those words helped write the algebraic rule. </a:t>
            </a:r>
            <a:r>
              <a:rPr lang="en">
                <a:solidFill>
                  <a:schemeClr val="dk1"/>
                </a:solidFill>
              </a:rPr>
              <a:t>Make sure all members of your group can explain.</a:t>
            </a:r>
            <a:endParaRPr/>
          </a:p>
        </p:txBody>
      </p:sp>
      <p:sp>
        <p:nvSpPr>
          <p:cNvPr id="108" name="Google Shape;108;p18"/>
          <p:cNvSpPr txBox="1"/>
          <p:nvPr/>
        </p:nvSpPr>
        <p:spPr>
          <a:xfrm>
            <a:off x="171450" y="12275825"/>
            <a:ext cx="87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6</a:t>
            </a:r>
            <a:endParaRPr/>
          </a:p>
        </p:txBody>
      </p:sp>
      <p:sp>
        <p:nvSpPr>
          <p:cNvPr id="109" name="Google Shape;109;p18"/>
          <p:cNvSpPr txBox="1"/>
          <p:nvPr/>
        </p:nvSpPr>
        <p:spPr>
          <a:xfrm>
            <a:off x="571500" y="7006600"/>
            <a:ext cx="66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 txBox="1"/>
          <p:nvPr/>
        </p:nvSpPr>
        <p:spPr>
          <a:xfrm>
            <a:off x="612650" y="1550400"/>
            <a:ext cx="190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 Organizer</a:t>
            </a:r>
            <a:endParaRPr/>
          </a:p>
        </p:txBody>
      </p:sp>
      <p:sp>
        <p:nvSpPr>
          <p:cNvPr id="111" name="Google Shape;111;p18"/>
          <p:cNvSpPr txBox="1"/>
          <p:nvPr/>
        </p:nvSpPr>
        <p:spPr>
          <a:xfrm>
            <a:off x="726950" y="6294475"/>
            <a:ext cx="5486400" cy="1062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Zilla Slab"/>
                <a:ea typeface="Zilla Slab"/>
                <a:cs typeface="Zilla Slab"/>
                <a:sym typeface="Zilla Slab"/>
              </a:rPr>
              <a:t>RULE:  </a:t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50" y="1950589"/>
            <a:ext cx="4648844" cy="3781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/>
        </p:nvSpPr>
        <p:spPr>
          <a:xfrm>
            <a:off x="257875" y="313125"/>
            <a:ext cx="72021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Zilla Slab Medium"/>
              <a:buChar char="●"/>
            </a:pP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Quadrilateral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JKLM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is graphed on a coordinate grid with vertices at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J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(-4,0),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K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(1,5),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L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(8,3), and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M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(-3,-8).</a:t>
            </a:r>
            <a:endParaRPr sz="1900">
              <a:latin typeface="Zilla Slab Medium"/>
              <a:ea typeface="Zilla Slab Medium"/>
              <a:cs typeface="Zilla Slab Medium"/>
              <a:sym typeface="Zilla Slab Medium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Zilla Slab Medium"/>
              <a:buChar char="●"/>
            </a:pP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Quadrilateral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JKLM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is translated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down 4 spaces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 and to the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right 6 spaces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to create quadrilateral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J’K’L’M’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.</a:t>
            </a:r>
            <a:endParaRPr sz="1900">
              <a:latin typeface="Zilla Slab Medium"/>
              <a:ea typeface="Zilla Slab Medium"/>
              <a:cs typeface="Zilla Slab Medium"/>
              <a:sym typeface="Zilla Slab Medium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Zilla Slab Medium"/>
              <a:buChar char="●"/>
            </a:pPr>
            <a:r>
              <a:rPr lang="en" sz="1900">
                <a:solidFill>
                  <a:schemeClr val="dk1"/>
                </a:solidFill>
                <a:latin typeface="Zilla Slab Medium"/>
                <a:ea typeface="Zilla Slab Medium"/>
                <a:cs typeface="Zilla Slab Medium"/>
                <a:sym typeface="Zilla Slab Medium"/>
              </a:rPr>
              <a:t>Write the algebraic rule that describes this translation.             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EX: </a:t>
            </a:r>
            <a:r>
              <a:rPr lang="en" sz="1900">
                <a:latin typeface="Cambria Math"/>
                <a:ea typeface="Cambria Math"/>
                <a:cs typeface="Cambria Math"/>
                <a:sym typeface="Cambria Math"/>
              </a:rPr>
              <a:t>(x,y) → (x + ___ , y + ___ )</a:t>
            </a:r>
            <a:endParaRPr sz="1900">
              <a:latin typeface="Cambria Math"/>
              <a:ea typeface="Cambria Math"/>
              <a:cs typeface="Cambria Math"/>
              <a:sym typeface="Cambria Math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ambria Math"/>
              <a:buChar char="●"/>
            </a:pPr>
            <a:r>
              <a:rPr lang="en" sz="1900">
                <a:latin typeface="Cambria Math"/>
                <a:ea typeface="Cambria Math"/>
                <a:cs typeface="Cambria Math"/>
                <a:sym typeface="Cambria Math"/>
              </a:rPr>
              <a:t>Record the new coordinates of quadrilateral </a:t>
            </a:r>
            <a:r>
              <a:rPr b="1" lang="en" sz="1900"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rPr>
              <a:t>J’K’L’M’</a:t>
            </a:r>
            <a:r>
              <a:rPr lang="en" sz="1900">
                <a:solidFill>
                  <a:schemeClr val="dk1"/>
                </a:solidFill>
                <a:latin typeface="Zilla Slab Medium"/>
                <a:ea typeface="Zilla Slab Medium"/>
                <a:cs typeface="Zilla Slab Medium"/>
                <a:sym typeface="Zilla Slab Medium"/>
              </a:rPr>
              <a:t> in the table below.</a:t>
            </a:r>
            <a:endParaRPr sz="1900"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612650" y="10999475"/>
            <a:ext cx="6492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Artifika"/>
                <a:ea typeface="Artifika"/>
                <a:cs typeface="Artifika"/>
                <a:sym typeface="Artifika"/>
              </a:rPr>
              <a:t>Think It Out</a:t>
            </a:r>
            <a:endParaRPr b="1" sz="2400">
              <a:latin typeface="Artifika"/>
              <a:ea typeface="Artifika"/>
              <a:cs typeface="Artifika"/>
              <a:sym typeface="Artifik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Discuss with your group which words helped you identify the movement of the translation and how those words helped write the algebraic rule. </a:t>
            </a:r>
            <a:r>
              <a:rPr lang="en">
                <a:solidFill>
                  <a:schemeClr val="dk1"/>
                </a:solidFill>
              </a:rPr>
              <a:t>Make sure all members of your group can explain.</a:t>
            </a:r>
            <a:endParaRPr/>
          </a:p>
        </p:txBody>
      </p:sp>
      <p:sp>
        <p:nvSpPr>
          <p:cNvPr id="119" name="Google Shape;119;p19"/>
          <p:cNvSpPr txBox="1"/>
          <p:nvPr/>
        </p:nvSpPr>
        <p:spPr>
          <a:xfrm>
            <a:off x="171450" y="12275825"/>
            <a:ext cx="87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7</a:t>
            </a:r>
            <a:endParaRPr/>
          </a:p>
        </p:txBody>
      </p:sp>
      <p:sp>
        <p:nvSpPr>
          <p:cNvPr id="120" name="Google Shape;120;p19"/>
          <p:cNvSpPr txBox="1"/>
          <p:nvPr/>
        </p:nvSpPr>
        <p:spPr>
          <a:xfrm>
            <a:off x="571500" y="7006600"/>
            <a:ext cx="66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9"/>
          <p:cNvSpPr txBox="1"/>
          <p:nvPr/>
        </p:nvSpPr>
        <p:spPr>
          <a:xfrm>
            <a:off x="468625" y="3013725"/>
            <a:ext cx="190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 Organizer</a:t>
            </a:r>
            <a:endParaRPr/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625" y="3544125"/>
            <a:ext cx="4096501" cy="333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/>
        </p:nvSpPr>
        <p:spPr>
          <a:xfrm>
            <a:off x="3573825" y="5952350"/>
            <a:ext cx="3764700" cy="12006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Zilla Slab"/>
                <a:ea typeface="Zilla Slab"/>
                <a:cs typeface="Zilla Slab"/>
                <a:sym typeface="Zilla Slab"/>
              </a:rPr>
              <a:t>RULE:  </a:t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id="124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7950" y="7774388"/>
            <a:ext cx="4096500" cy="2857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/>
        </p:nvSpPr>
        <p:spPr>
          <a:xfrm>
            <a:off x="257875" y="313125"/>
            <a:ext cx="72021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Zilla Slab Medium"/>
              <a:buChar char="●"/>
            </a:pP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Triangle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ABC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is graphed on a coordinate grid with vertices at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A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(2,3),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B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(4,7), and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C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(8,2).</a:t>
            </a:r>
            <a:endParaRPr sz="1900">
              <a:latin typeface="Zilla Slab Medium"/>
              <a:ea typeface="Zilla Slab Medium"/>
              <a:cs typeface="Zilla Slab Medium"/>
              <a:sym typeface="Zilla Slab Medium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Zilla Slab Medium"/>
              <a:buChar char="●"/>
            </a:pPr>
            <a:r>
              <a:rPr lang="en" sz="1900">
                <a:solidFill>
                  <a:schemeClr val="dk1"/>
                </a:solidFill>
                <a:latin typeface="Zilla Slab Medium"/>
                <a:ea typeface="Zilla Slab Medium"/>
                <a:cs typeface="Zilla Slab Medium"/>
                <a:sym typeface="Zilla Slab Medium"/>
              </a:rPr>
              <a:t>Triangle </a:t>
            </a:r>
            <a:r>
              <a:rPr b="1" lang="en" sz="1900">
                <a:solidFill>
                  <a:schemeClr val="dk1"/>
                </a:solidFill>
                <a:latin typeface="Zilla Slab"/>
                <a:ea typeface="Zilla Slab"/>
                <a:cs typeface="Zilla Slab"/>
                <a:sym typeface="Zilla Slab"/>
              </a:rPr>
              <a:t>ABC </a:t>
            </a:r>
            <a:r>
              <a:rPr lang="en" sz="1900">
                <a:solidFill>
                  <a:schemeClr val="dk1"/>
                </a:solidFill>
                <a:latin typeface="Zilla Slab Medium"/>
                <a:ea typeface="Zilla Slab Medium"/>
                <a:cs typeface="Zilla Slab Medium"/>
                <a:sym typeface="Zilla Slab Medium"/>
              </a:rPr>
              <a:t>was translated to the coordinates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A’ 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(2,1),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B’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(4,5), and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C’ 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(8,0)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 to create triangle 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A</a:t>
            </a:r>
            <a:r>
              <a:rPr b="1" lang="en" sz="1900">
                <a:latin typeface="Zilla Slab"/>
                <a:ea typeface="Zilla Slab"/>
                <a:cs typeface="Zilla Slab"/>
                <a:sym typeface="Zilla Slab"/>
              </a:rPr>
              <a:t>’B’C’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.</a:t>
            </a:r>
            <a:endParaRPr sz="1900">
              <a:latin typeface="Zilla Slab Medium"/>
              <a:ea typeface="Zilla Slab Medium"/>
              <a:cs typeface="Zilla Slab Medium"/>
              <a:sym typeface="Zilla Slab Medium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Zilla Slab Medium"/>
              <a:buChar char="●"/>
            </a:pPr>
            <a:r>
              <a:rPr lang="en" sz="1900">
                <a:solidFill>
                  <a:schemeClr val="dk1"/>
                </a:solidFill>
                <a:latin typeface="Zilla Slab Medium"/>
                <a:ea typeface="Zilla Slab Medium"/>
                <a:cs typeface="Zilla Slab Medium"/>
                <a:sym typeface="Zilla Slab Medium"/>
              </a:rPr>
              <a:t>Write the algebraic rule that describes this translation.                  </a:t>
            </a:r>
            <a:r>
              <a:rPr lang="en" sz="1900">
                <a:latin typeface="Zilla Slab Medium"/>
                <a:ea typeface="Zilla Slab Medium"/>
                <a:cs typeface="Zilla Slab Medium"/>
                <a:sym typeface="Zilla Slab Medium"/>
              </a:rPr>
              <a:t>EX: </a:t>
            </a:r>
            <a:r>
              <a:rPr lang="en" sz="1900">
                <a:latin typeface="Cambria Math"/>
                <a:ea typeface="Cambria Math"/>
                <a:cs typeface="Cambria Math"/>
                <a:sym typeface="Cambria Math"/>
              </a:rPr>
              <a:t>(x,y) → (x + ___ , y + ___ )</a:t>
            </a:r>
            <a:endParaRPr sz="1900">
              <a:latin typeface="Cambria Math"/>
              <a:ea typeface="Cambria Math"/>
              <a:cs typeface="Cambria Math"/>
              <a:sym typeface="Cambria Mat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612625" y="10107950"/>
            <a:ext cx="6492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Artifika"/>
                <a:ea typeface="Artifika"/>
                <a:cs typeface="Artifika"/>
                <a:sym typeface="Artifika"/>
              </a:rPr>
              <a:t>Think It Out</a:t>
            </a:r>
            <a:endParaRPr b="1" sz="2400">
              <a:latin typeface="Artifika"/>
              <a:ea typeface="Artifika"/>
              <a:cs typeface="Artifika"/>
              <a:sym typeface="Artifik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with your group how you were able to write a rule with 2 sets of coordinates, instead of a verbal description of the translation. </a:t>
            </a:r>
            <a:endParaRPr/>
          </a:p>
        </p:txBody>
      </p:sp>
      <p:sp>
        <p:nvSpPr>
          <p:cNvPr id="131" name="Google Shape;131;p20"/>
          <p:cNvSpPr txBox="1"/>
          <p:nvPr/>
        </p:nvSpPr>
        <p:spPr>
          <a:xfrm>
            <a:off x="171450" y="12275825"/>
            <a:ext cx="87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8</a:t>
            </a:r>
            <a:endParaRPr/>
          </a:p>
        </p:txBody>
      </p:sp>
      <p:sp>
        <p:nvSpPr>
          <p:cNvPr id="132" name="Google Shape;132;p20"/>
          <p:cNvSpPr txBox="1"/>
          <p:nvPr/>
        </p:nvSpPr>
        <p:spPr>
          <a:xfrm>
            <a:off x="571500" y="7006600"/>
            <a:ext cx="66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0"/>
          <p:cNvSpPr txBox="1"/>
          <p:nvPr/>
        </p:nvSpPr>
        <p:spPr>
          <a:xfrm>
            <a:off x="468625" y="3013725"/>
            <a:ext cx="190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 Organizer</a:t>
            </a:r>
            <a:endParaRPr/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" y="3544125"/>
            <a:ext cx="4096501" cy="333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/>
        </p:nvSpPr>
        <p:spPr>
          <a:xfrm>
            <a:off x="1470725" y="7666850"/>
            <a:ext cx="4366200" cy="12006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Zilla Slab"/>
                <a:ea typeface="Zilla Slab"/>
                <a:cs typeface="Zilla Slab"/>
                <a:sym typeface="Zilla Slab"/>
              </a:rPr>
              <a:t>RULE:  </a:t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Zilla Slab"/>
              <a:ea typeface="Zilla Slab"/>
              <a:cs typeface="Zilla Slab"/>
              <a:sym typeface="Zilla Sla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