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55" r:id="rId4"/>
  </p:sldMasterIdLst>
  <p:notesMasterIdLst>
    <p:notesMasterId r:id="rId33"/>
  </p:notesMasterIdLst>
  <p:handoutMasterIdLst>
    <p:handoutMasterId r:id="rId34"/>
  </p:handoutMasterIdLst>
  <p:sldIdLst>
    <p:sldId id="287" r:id="rId5"/>
    <p:sldId id="331" r:id="rId6"/>
    <p:sldId id="300" r:id="rId7"/>
    <p:sldId id="288" r:id="rId8"/>
    <p:sldId id="303" r:id="rId9"/>
    <p:sldId id="304" r:id="rId10"/>
    <p:sldId id="308" r:id="rId11"/>
    <p:sldId id="309" r:id="rId12"/>
    <p:sldId id="310" r:id="rId13"/>
    <p:sldId id="261" r:id="rId14"/>
    <p:sldId id="290" r:id="rId15"/>
    <p:sldId id="291" r:id="rId16"/>
    <p:sldId id="292" r:id="rId17"/>
    <p:sldId id="293" r:id="rId18"/>
    <p:sldId id="294" r:id="rId19"/>
    <p:sldId id="296" r:id="rId20"/>
    <p:sldId id="295" r:id="rId21"/>
    <p:sldId id="315" r:id="rId22"/>
    <p:sldId id="314" r:id="rId23"/>
    <p:sldId id="329" r:id="rId24"/>
    <p:sldId id="328" r:id="rId25"/>
    <p:sldId id="323" r:id="rId26"/>
    <p:sldId id="324" r:id="rId27"/>
    <p:sldId id="326" r:id="rId28"/>
    <p:sldId id="289" r:id="rId29"/>
    <p:sldId id="297" r:id="rId30"/>
    <p:sldId id="298" r:id="rId31"/>
    <p:sldId id="31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84037" autoAdjust="0"/>
  </p:normalViewPr>
  <p:slideViewPr>
    <p:cSldViewPr>
      <p:cViewPr varScale="1">
        <p:scale>
          <a:sx n="60" d="100"/>
          <a:sy n="60" d="100"/>
        </p:scale>
        <p:origin x="178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11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What</a:t>
            </a:r>
            <a:r>
              <a:rPr lang="en-US" b="0" baseline="0" dirty="0"/>
              <a:t> will the audience be able to do after this training is complete?</a:t>
            </a:r>
            <a:r>
              <a:rPr lang="en-US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Briefly describe each objective and how the audience will benefit from this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Give a brief overview of the presentation.</a:t>
            </a:r>
            <a:r>
              <a:rPr lang="en-US" baseline="0" dirty="0"/>
              <a:t> D</a:t>
            </a:r>
            <a:r>
              <a:rPr lang="en-US" dirty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/>
              <a:t>Introduce each of the major topics.</a:t>
            </a:r>
          </a:p>
          <a:p>
            <a:r>
              <a:rPr lang="en-US" dirty="0"/>
              <a:t>To provide a road map for the audience, you</a:t>
            </a:r>
            <a:r>
              <a:rPr lang="en-US" baseline="0" dirty="0"/>
              <a:t> can </a:t>
            </a:r>
            <a:r>
              <a:rPr lang="en-US" dirty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6/24/2022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  <p:sldLayoutId id="2147483650" r:id="rId12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dgorfanedes@wsfcs.k12.nc.us" TargetMode="External"/><Relationship Id="rId2" Type="http://schemas.openxmlformats.org/officeDocument/2006/relationships/hyperlink" Target="mailto:thneal@wsfcs.k12.nc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9600" y="2133600"/>
            <a:ext cx="3581400" cy="2286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Rising 9</a:t>
            </a:r>
            <a:r>
              <a:rPr lang="en-US" sz="3600" baseline="30000" dirty="0"/>
              <a:t>th</a:t>
            </a:r>
            <a:r>
              <a:rPr lang="en-US" sz="3600" dirty="0"/>
              <a:t> Grade</a:t>
            </a:r>
          </a:p>
          <a:p>
            <a:pPr algn="ctr"/>
            <a:r>
              <a:rPr lang="en-US" sz="3600" dirty="0"/>
              <a:t>Information</a:t>
            </a:r>
          </a:p>
          <a:p>
            <a:pPr algn="ctr"/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8200" y="306168"/>
            <a:ext cx="8077200" cy="1143000"/>
          </a:xfrm>
        </p:spPr>
        <p:txBody>
          <a:bodyPr/>
          <a:lstStyle/>
          <a:p>
            <a:pPr algn="ctr"/>
            <a:r>
              <a:rPr lang="en-US" sz="3600" dirty="0"/>
              <a:t>Robert B. Glenn high School</a:t>
            </a:r>
          </a:p>
        </p:txBody>
      </p:sp>
      <p:pic>
        <p:nvPicPr>
          <p:cNvPr id="6" name="Picture 5" descr="water tower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752600"/>
            <a:ext cx="4449827" cy="30973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77240"/>
          </a:xfrm>
        </p:spPr>
        <p:txBody>
          <a:bodyPr/>
          <a:lstStyle/>
          <a:p>
            <a:pPr algn="ctr"/>
            <a:r>
              <a:rPr lang="en-US" dirty="0"/>
              <a:t>FUTURE READY STUDENTS FOR THE 21</a:t>
            </a:r>
            <a:r>
              <a:rPr lang="en-US" baseline="30000" dirty="0"/>
              <a:t>ST</a:t>
            </a:r>
            <a:r>
              <a:rPr lang="en-US" dirty="0"/>
              <a:t> CENTURY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919172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sz="2300" i="1" dirty="0"/>
          </a:p>
          <a:p>
            <a:r>
              <a:rPr lang="en-US" sz="2300" i="1" dirty="0"/>
              <a:t>State Board of Education’s Mission:</a:t>
            </a:r>
          </a:p>
          <a:p>
            <a:endParaRPr lang="en-US" sz="2300" dirty="0"/>
          </a:p>
          <a:p>
            <a:r>
              <a:rPr lang="en-US" sz="2300" i="1" dirty="0"/>
              <a:t>Every public school student will graduate from high school, globally</a:t>
            </a:r>
          </a:p>
          <a:p>
            <a:r>
              <a:rPr lang="en-US" sz="2300" i="1" dirty="0"/>
              <a:t>competitive for work and postsecondary education and prepared for life</a:t>
            </a:r>
          </a:p>
          <a:p>
            <a:r>
              <a:rPr lang="en-US" sz="2300" i="1" dirty="0"/>
              <a:t>in the 21</a:t>
            </a:r>
            <a:r>
              <a:rPr lang="en-US" sz="2300" i="1" baseline="30000" dirty="0"/>
              <a:t>st</a:t>
            </a:r>
            <a:r>
              <a:rPr lang="en-US" sz="2300" i="1" dirty="0"/>
              <a:t> century.</a:t>
            </a:r>
            <a:endParaRPr lang="en-US" sz="2300" dirty="0"/>
          </a:p>
          <a:p>
            <a:endParaRPr lang="en-US" sz="2300" dirty="0"/>
          </a:p>
          <a:p>
            <a:r>
              <a:rPr lang="en-US" sz="2300" dirty="0"/>
              <a:t>It is the expectation of the Winston-Salem/Forsyth County Schools that all </a:t>
            </a:r>
          </a:p>
          <a:p>
            <a:r>
              <a:rPr lang="en-US" sz="2300" dirty="0"/>
              <a:t>Students graduate college or career ready by engaging in rigorous and</a:t>
            </a:r>
          </a:p>
          <a:p>
            <a:r>
              <a:rPr lang="en-US" sz="2300" dirty="0"/>
              <a:t>relevant classwork and completing a four-year course of study that prepares </a:t>
            </a:r>
          </a:p>
          <a:p>
            <a:r>
              <a:rPr lang="en-US" sz="2300" dirty="0"/>
              <a:t>them for college or work after high school.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10423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Graduation Requirements: Future-Ready Core Course of Study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520940" cy="3962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4 English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4 Mathematics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4 Social Studies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4 Science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2 PE/Health/Life Management Skills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4 electives  (2 must be from any combination of Career Technical Education, Arts or World Languages) 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                                                                       Total = 22 credits</a:t>
            </a:r>
          </a:p>
        </p:txBody>
      </p:sp>
    </p:spTree>
    <p:extLst>
      <p:ext uri="{BB962C8B-B14F-4D97-AF65-F5344CB8AC3E}">
        <p14:creationId xmlns:p14="http://schemas.microsoft.com/office/powerpoint/2010/main" val="1333875186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295400"/>
            <a:ext cx="3200400" cy="42367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</a:t>
            </a:r>
          </a:p>
          <a:p>
            <a:pPr algn="ctr"/>
            <a:r>
              <a:rPr lang="en-US" sz="2400" dirty="0"/>
              <a:t>English 1 </a:t>
            </a:r>
          </a:p>
          <a:p>
            <a:pPr algn="ctr"/>
            <a:r>
              <a:rPr lang="en-US" sz="2400" dirty="0"/>
              <a:t>English 2</a:t>
            </a:r>
          </a:p>
          <a:p>
            <a:pPr algn="ctr"/>
            <a:r>
              <a:rPr lang="en-US" sz="2400" dirty="0"/>
              <a:t>English 3</a:t>
            </a:r>
          </a:p>
          <a:p>
            <a:pPr algn="ctr"/>
            <a:r>
              <a:rPr lang="en-US" sz="2400" dirty="0"/>
              <a:t>English 4</a:t>
            </a:r>
          </a:p>
          <a:p>
            <a:pPr algn="ctr"/>
            <a:r>
              <a:rPr lang="en-US" sz="2400" dirty="0"/>
              <a:t>   </a:t>
            </a:r>
          </a:p>
          <a:p>
            <a:pPr algn="ctr"/>
            <a:r>
              <a:rPr lang="en-US" sz="24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Studies</a:t>
            </a:r>
          </a:p>
          <a:p>
            <a:pPr algn="ctr"/>
            <a:r>
              <a:rPr lang="en-US" sz="2400" dirty="0"/>
              <a:t>World History </a:t>
            </a:r>
          </a:p>
          <a:p>
            <a:pPr algn="ctr"/>
            <a:r>
              <a:rPr lang="en-US" sz="2400" dirty="0"/>
              <a:t>Civic Literacy</a:t>
            </a:r>
          </a:p>
          <a:p>
            <a:pPr algn="ctr"/>
            <a:r>
              <a:rPr lang="en-US" sz="2400" dirty="0"/>
              <a:t>American History </a:t>
            </a:r>
          </a:p>
          <a:p>
            <a:pPr algn="ctr"/>
            <a:r>
              <a:rPr lang="en-US" sz="2400" dirty="0"/>
              <a:t>Economics &amp; Personal Finance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76800" y="1604075"/>
            <a:ext cx="3200400" cy="39624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dirty="0"/>
              <a:t>    </a:t>
            </a:r>
            <a:r>
              <a:rPr lang="en-US" sz="96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Mathematics</a:t>
            </a:r>
          </a:p>
          <a:p>
            <a:pPr algn="ctr"/>
            <a:r>
              <a:rPr lang="en-US" sz="9600" dirty="0"/>
              <a:t>Math 1</a:t>
            </a:r>
          </a:p>
          <a:p>
            <a:pPr algn="ctr"/>
            <a:r>
              <a:rPr lang="en-US" sz="9600" dirty="0"/>
              <a:t>Math 2 </a:t>
            </a:r>
          </a:p>
          <a:p>
            <a:pPr algn="ctr"/>
            <a:r>
              <a:rPr lang="en-US" sz="9600" dirty="0"/>
              <a:t>Math 3</a:t>
            </a:r>
          </a:p>
          <a:p>
            <a:r>
              <a:rPr lang="en-US" sz="9600" dirty="0"/>
              <a:t>	4</a:t>
            </a:r>
            <a:r>
              <a:rPr lang="en-US" sz="9600" baseline="30000" dirty="0"/>
              <a:t>th</a:t>
            </a:r>
            <a:r>
              <a:rPr lang="en-US" sz="9600" dirty="0"/>
              <a:t> Math (based  on post HS plans)</a:t>
            </a:r>
          </a:p>
          <a:p>
            <a:r>
              <a:rPr lang="en-US" sz="9600" dirty="0"/>
              <a:t>		</a:t>
            </a:r>
          </a:p>
          <a:p>
            <a:pPr algn="ctr"/>
            <a:r>
              <a:rPr lang="en-US" sz="96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</a:t>
            </a:r>
          </a:p>
          <a:p>
            <a:pPr algn="ctr"/>
            <a:r>
              <a:rPr lang="en-US" sz="9600" dirty="0"/>
              <a:t>Earth/Environmental</a:t>
            </a:r>
          </a:p>
          <a:p>
            <a:pPr algn="ctr"/>
            <a:r>
              <a:rPr lang="en-US" sz="9600" dirty="0"/>
              <a:t>Biology</a:t>
            </a:r>
          </a:p>
          <a:p>
            <a:pPr algn="ctr"/>
            <a:r>
              <a:rPr lang="en-US" sz="9600" dirty="0"/>
              <a:t>Physical (or Chemistry)</a:t>
            </a:r>
          </a:p>
          <a:p>
            <a:pPr algn="ctr"/>
            <a:r>
              <a:rPr lang="en-US" sz="9600" dirty="0"/>
              <a:t>4</a:t>
            </a:r>
            <a:r>
              <a:rPr lang="en-US" sz="9600" baseline="30000" dirty="0"/>
              <a:t>th</a:t>
            </a:r>
            <a:r>
              <a:rPr lang="en-US" sz="9600" dirty="0"/>
              <a:t> science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381000"/>
            <a:ext cx="7520940" cy="54864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 Requirements</a:t>
            </a:r>
            <a:b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Classes</a:t>
            </a:r>
          </a:p>
        </p:txBody>
      </p:sp>
    </p:spTree>
    <p:extLst>
      <p:ext uri="{BB962C8B-B14F-4D97-AF65-F5344CB8AC3E}">
        <p14:creationId xmlns:p14="http://schemas.microsoft.com/office/powerpoint/2010/main" val="1412336733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Course levels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828" y="914400"/>
            <a:ext cx="7750342" cy="557784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marL="0" lvl="1" indent="0">
              <a:buNone/>
            </a:pPr>
            <a:endParaRPr lang="en-US" sz="2000" b="1" dirty="0"/>
          </a:p>
          <a:p>
            <a:pPr marL="0" lvl="1" indent="0">
              <a:buNone/>
            </a:pPr>
            <a:r>
              <a:rPr lang="en-US" sz="2000" b="1" dirty="0"/>
              <a:t>Standard</a:t>
            </a:r>
          </a:p>
          <a:p>
            <a:pPr marL="0" lvl="1" indent="0">
              <a:buNone/>
            </a:pPr>
            <a:r>
              <a:rPr lang="en-US" sz="2000" dirty="0"/>
              <a:t>          -Meets high school graduation requirements</a:t>
            </a:r>
          </a:p>
          <a:p>
            <a:pPr marL="0" lvl="1" indent="0">
              <a:buNone/>
            </a:pPr>
            <a:endParaRPr lang="en-US" sz="2000" dirty="0"/>
          </a:p>
          <a:p>
            <a:pPr marL="0" lvl="1" indent="0">
              <a:buNone/>
            </a:pPr>
            <a:r>
              <a:rPr lang="en-US" sz="2000" b="1" dirty="0"/>
              <a:t>Honors </a:t>
            </a:r>
          </a:p>
          <a:p>
            <a:pPr marL="685800" lvl="4" indent="0">
              <a:buNone/>
            </a:pPr>
            <a:r>
              <a:rPr lang="en-US" sz="2000" dirty="0"/>
              <a:t>-Better preparation for college</a:t>
            </a:r>
          </a:p>
          <a:p>
            <a:pPr marL="685800" lvl="4" indent="0">
              <a:buNone/>
            </a:pPr>
            <a:r>
              <a:rPr lang="en-US" sz="2000" dirty="0"/>
              <a:t>-adds 0.5 points in weighted GPA calculation</a:t>
            </a:r>
          </a:p>
          <a:p>
            <a:pPr marL="685800" lvl="4" indent="0">
              <a:buNone/>
            </a:pPr>
            <a:endParaRPr lang="en-US" sz="2000" dirty="0"/>
          </a:p>
          <a:p>
            <a:pPr marL="0" lvl="1" indent="0">
              <a:buNone/>
            </a:pPr>
            <a:r>
              <a:rPr lang="en-US" sz="2000" b="1" dirty="0"/>
              <a:t>Pre-Advanced Placement (Pre-AP, formerly ‘Seminar’)</a:t>
            </a:r>
          </a:p>
          <a:p>
            <a:pPr marL="0" lvl="1" indent="0">
              <a:buNone/>
            </a:pPr>
            <a:r>
              <a:rPr lang="en-US" sz="2000" b="1" dirty="0"/>
              <a:t>         -</a:t>
            </a:r>
            <a:r>
              <a:rPr lang="en-US" sz="2000" dirty="0"/>
              <a:t>Honors level focused on preparation for AP courses</a:t>
            </a:r>
          </a:p>
          <a:p>
            <a:pPr marL="0" lvl="1" indent="0">
              <a:buNone/>
            </a:pPr>
            <a:r>
              <a:rPr lang="en-US" sz="2000" dirty="0"/>
              <a:t>         -adds 0.5 points in weighted GPA calculation</a:t>
            </a:r>
          </a:p>
          <a:p>
            <a:pPr marL="0" lvl="1" indent="0">
              <a:buNone/>
            </a:pPr>
            <a:endParaRPr lang="en-US" sz="2000" b="1" dirty="0"/>
          </a:p>
          <a:p>
            <a:pPr marL="0" lvl="1" indent="0">
              <a:buNone/>
            </a:pPr>
            <a:r>
              <a:rPr lang="en-US" sz="2000" b="1" dirty="0"/>
              <a:t>Advanced Placement (AP)</a:t>
            </a:r>
          </a:p>
          <a:p>
            <a:pPr marL="0" lvl="1" indent="0">
              <a:buNone/>
            </a:pPr>
            <a:r>
              <a:rPr lang="en-US" sz="2000" b="1" dirty="0"/>
              <a:t>        - </a:t>
            </a:r>
            <a:r>
              <a:rPr lang="en-US" sz="2000" dirty="0"/>
              <a:t>College level course taught in high school</a:t>
            </a:r>
          </a:p>
          <a:p>
            <a:pPr marL="0" lvl="1" indent="0">
              <a:buNone/>
            </a:pPr>
            <a:r>
              <a:rPr lang="en-US" sz="2000" dirty="0"/>
              <a:t>       – possibly earn college credit</a:t>
            </a:r>
          </a:p>
          <a:p>
            <a:pPr marL="0" lvl="1" indent="0">
              <a:buNone/>
            </a:pPr>
            <a:r>
              <a:rPr lang="en-US" sz="2000" dirty="0"/>
              <a:t>        - adds 1 point in weighted GPA calculation</a:t>
            </a:r>
          </a:p>
          <a:p>
            <a:pPr marL="0" lvl="1" indent="0">
              <a:buNone/>
            </a:pPr>
            <a:r>
              <a:rPr lang="en-US" sz="24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49794789"/>
      </p:ext>
    </p:extLst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Calibri"/>
                <a:cs typeface="Calibri"/>
              </a:rPr>
              <a:t>Future-Ready Core</a:t>
            </a:r>
            <a:br>
              <a:rPr lang="en-US" sz="4000" dirty="0">
                <a:latin typeface="Calibri"/>
                <a:cs typeface="Calibri"/>
              </a:rPr>
            </a:br>
            <a:r>
              <a:rPr lang="en-US" sz="4000" dirty="0">
                <a:latin typeface="Calibri"/>
                <a:cs typeface="Calibri"/>
              </a:rPr>
              <a:t> English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latin typeface="Calibri"/>
              <a:cs typeface="Calibri"/>
            </a:endParaRPr>
          </a:p>
          <a:p>
            <a:endParaRPr lang="en-US" b="0" dirty="0">
              <a:latin typeface="Calibri"/>
              <a:cs typeface="Calibri"/>
            </a:endParaRPr>
          </a:p>
          <a:p>
            <a:endParaRPr lang="en-US" b="0" dirty="0"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3200" b="0" dirty="0">
                <a:latin typeface="Calibri"/>
                <a:cs typeface="Calibri"/>
              </a:rPr>
              <a:t>English I, II, III, and IV required</a:t>
            </a:r>
          </a:p>
          <a:p>
            <a:pPr>
              <a:buFont typeface="Arial"/>
              <a:buChar char="•"/>
            </a:pPr>
            <a:endParaRPr lang="en-US" sz="3200" b="0" dirty="0"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3200" b="0" dirty="0">
                <a:latin typeface="Calibri"/>
                <a:cs typeface="Calibri"/>
              </a:rPr>
              <a:t>Levels include regular, honors, Pre-AP, AP</a:t>
            </a:r>
          </a:p>
        </p:txBody>
      </p:sp>
    </p:spTree>
    <p:extLst>
      <p:ext uri="{BB962C8B-B14F-4D97-AF65-F5344CB8AC3E}">
        <p14:creationId xmlns:p14="http://schemas.microsoft.com/office/powerpoint/2010/main" val="1498410843"/>
      </p:ext>
    </p:extLst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Calibri"/>
                <a:cs typeface="Calibri"/>
              </a:rPr>
              <a:t>Future-Ready Core </a:t>
            </a:r>
            <a:br>
              <a:rPr lang="en-US" sz="4000" dirty="0">
                <a:latin typeface="Calibri"/>
                <a:cs typeface="Calibri"/>
              </a:rPr>
            </a:br>
            <a:r>
              <a:rPr lang="en-US" sz="4000" dirty="0">
                <a:latin typeface="Calibri"/>
                <a:cs typeface="Calibri"/>
              </a:rPr>
              <a:t>Science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520940" cy="357984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80000"/>
              </a:lnSpc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Biology</a:t>
            </a: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endParaRPr lang="en-US" sz="2800" b="0" dirty="0">
              <a:latin typeface="Calibri"/>
              <a:cs typeface="Calibri"/>
            </a:endParaRP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Earth/Environmental</a:t>
            </a: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endParaRPr lang="en-US" sz="2800" b="0" dirty="0">
              <a:latin typeface="Calibri"/>
              <a:cs typeface="Calibri"/>
            </a:endParaRP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A Physical Science (e.g. Chemistry or Physical Science)</a:t>
            </a: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endParaRPr lang="en-US" sz="2800" b="0" dirty="0">
              <a:latin typeface="Calibri"/>
              <a:cs typeface="Calibri"/>
            </a:endParaRP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One additional science (e.g. Anatomy, Global, Physics)</a:t>
            </a: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endParaRPr lang="en-US" sz="1800" b="0" dirty="0">
              <a:latin typeface="Calibri"/>
              <a:cs typeface="Calibri"/>
            </a:endParaRP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/>
                <a:cs typeface="Calibri"/>
              </a:rPr>
              <a:t>Levels include regular, honors, Pre –AP </a:t>
            </a:r>
            <a:r>
              <a:rPr lang="en-US" sz="2800" b="0" dirty="0" err="1">
                <a:latin typeface="Calibri"/>
                <a:cs typeface="Calibri"/>
              </a:rPr>
              <a:t>AP</a:t>
            </a:r>
            <a:endParaRPr lang="en-US" sz="2800" b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003679"/>
      </p:ext>
    </p:extLst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Calibri"/>
                <a:cs typeface="Calibri"/>
              </a:rPr>
              <a:t>Future-Ready Core </a:t>
            </a:r>
            <a:br>
              <a:rPr lang="en-US" sz="4000" dirty="0">
                <a:latin typeface="Calibri"/>
                <a:cs typeface="Calibri"/>
              </a:rPr>
            </a:br>
            <a:r>
              <a:rPr lang="en-US" sz="4000" dirty="0">
                <a:latin typeface="Calibri"/>
                <a:cs typeface="Calibri"/>
              </a:rPr>
              <a:t>Social Studies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endParaRPr lang="en-US" sz="2800" b="0" dirty="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World History</a:t>
            </a: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Civic Literacy </a:t>
            </a: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American History</a:t>
            </a: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Economics &amp; Personal Finance</a:t>
            </a:r>
          </a:p>
          <a:p>
            <a:pPr algn="ctr">
              <a:buFontTx/>
              <a:buNone/>
            </a:pPr>
            <a:r>
              <a:rPr lang="en-US" sz="2800" b="0" dirty="0">
                <a:latin typeface="Calibri"/>
                <a:cs typeface="Calibri"/>
              </a:rPr>
              <a:t>(Levels include regular, honors, seminar, AP)</a:t>
            </a:r>
          </a:p>
        </p:txBody>
      </p:sp>
    </p:spTree>
    <p:extLst>
      <p:ext uri="{BB962C8B-B14F-4D97-AF65-F5344CB8AC3E}">
        <p14:creationId xmlns:p14="http://schemas.microsoft.com/office/powerpoint/2010/main" val="1866911028"/>
      </p:ext>
    </p:extLst>
  </p:cSld>
  <p:clrMapOvr>
    <a:masterClrMapping/>
  </p:clrMapOvr>
  <p:transition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Calibri"/>
                <a:cs typeface="Calibri"/>
              </a:rPr>
              <a:t>Future-Ready Core</a:t>
            </a:r>
            <a:br>
              <a:rPr lang="en-US" sz="4000" dirty="0">
                <a:latin typeface="Calibri"/>
                <a:cs typeface="Calibri"/>
              </a:rPr>
            </a:br>
            <a:r>
              <a:rPr lang="en-US" sz="4000" dirty="0">
                <a:latin typeface="Calibri"/>
                <a:cs typeface="Calibri"/>
              </a:rPr>
              <a:t>Math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65287"/>
            <a:ext cx="7189788" cy="45069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Four mathematics credits are required</a:t>
            </a: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Math I, II, and III </a:t>
            </a: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Fourth math course to be aligned with the student’s post-secondary plans:</a:t>
            </a:r>
          </a:p>
          <a:p>
            <a:pPr marL="1906524" lvl="8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Math IV</a:t>
            </a:r>
          </a:p>
          <a:p>
            <a:pPr marL="1906524" lvl="8" indent="-457200">
              <a:buFont typeface="Arial"/>
              <a:buChar char="•"/>
            </a:pPr>
            <a:r>
              <a:rPr lang="en-US" sz="2600" b="0" dirty="0">
                <a:latin typeface="Calibri"/>
                <a:cs typeface="Calibri"/>
              </a:rPr>
              <a:t>Discrete Math for Computer Science</a:t>
            </a:r>
          </a:p>
          <a:p>
            <a:pPr marL="1906524" lvl="8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Pre-Calculus</a:t>
            </a:r>
          </a:p>
          <a:p>
            <a:pPr marL="1906524" lvl="8" indent="-457200">
              <a:buFont typeface="Arial"/>
              <a:buChar char="•"/>
            </a:pPr>
            <a:r>
              <a:rPr lang="en-US" sz="2600" dirty="0">
                <a:latin typeface="Calibri"/>
                <a:cs typeface="Calibri"/>
              </a:rPr>
              <a:t>AP Math (Calculus or Statistics)</a:t>
            </a:r>
          </a:p>
          <a:p>
            <a:pPr marL="1906524" lvl="8" indent="-457200">
              <a:buFont typeface="Arial"/>
              <a:buChar char="•"/>
            </a:pPr>
            <a:r>
              <a:rPr lang="en-US" sz="2600" b="0" dirty="0">
                <a:latin typeface="Calibri"/>
                <a:cs typeface="Calibri"/>
              </a:rPr>
              <a:t>Foundational or CTE Math</a:t>
            </a:r>
          </a:p>
          <a:p>
            <a:pPr marL="1906524" lvl="8" indent="-457200">
              <a:buFont typeface="Arial"/>
              <a:buChar char="•"/>
            </a:pPr>
            <a:endParaRPr lang="en-US" sz="2600" b="0" dirty="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Many options exist - please talk to your teachers and counselors.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9182818"/>
      </p:ext>
    </p:extLst>
  </p:cSld>
  <p:clrMapOvr>
    <a:masterClrMapping/>
  </p:clrMapOvr>
  <p:transition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600200"/>
            <a:ext cx="3200400" cy="37124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PE/Life Skills</a:t>
            </a:r>
          </a:p>
          <a:p>
            <a:endParaRPr lang="en-US" dirty="0"/>
          </a:p>
          <a:p>
            <a:pPr algn="ctr"/>
            <a:r>
              <a:rPr lang="en-US" dirty="0"/>
              <a:t>PE/Health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PE/Life Management Skills or Dance/Life Skills or JROTC 1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200400" cy="37124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Languages</a:t>
            </a:r>
          </a:p>
          <a:p>
            <a:pPr algn="ctr"/>
            <a:r>
              <a:rPr lang="en-US" sz="2400" i="1" dirty="0"/>
              <a:t>(for 4-year colleges)</a:t>
            </a:r>
          </a:p>
          <a:p>
            <a:pPr algn="ctr"/>
            <a:r>
              <a:rPr lang="en-US" dirty="0"/>
              <a:t>French</a:t>
            </a:r>
          </a:p>
          <a:p>
            <a:pPr algn="ctr"/>
            <a:r>
              <a:rPr lang="en-US" dirty="0"/>
              <a:t>Latin</a:t>
            </a:r>
          </a:p>
          <a:p>
            <a:pPr algn="ctr"/>
            <a:r>
              <a:rPr lang="en-US" dirty="0"/>
              <a:t>Spanish</a:t>
            </a:r>
          </a:p>
          <a:p>
            <a:pPr algn="ctr"/>
            <a:r>
              <a:rPr lang="en-US" dirty="0"/>
              <a:t>Spanish For Native Speakers</a:t>
            </a:r>
          </a:p>
          <a:p>
            <a:pPr algn="ctr"/>
            <a:r>
              <a:rPr lang="en-US" dirty="0"/>
              <a:t>Amer. Sign Language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requirements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657600" cy="45720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Foundational </a:t>
            </a:r>
          </a:p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/>
              <a:t>Essentials of English </a:t>
            </a:r>
          </a:p>
          <a:p>
            <a:r>
              <a:rPr lang="en-US" dirty="0"/>
              <a:t>Foundations of Math</a:t>
            </a:r>
          </a:p>
          <a:p>
            <a:r>
              <a:rPr lang="en-US" sz="1900" i="1" dirty="0"/>
              <a:t>(placement based on teacher recommendation)</a:t>
            </a:r>
          </a:p>
          <a:p>
            <a:endParaRPr lang="en-US" sz="1900" i="1" dirty="0"/>
          </a:p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ESL/LEP Program</a:t>
            </a:r>
          </a:p>
          <a:p>
            <a:endParaRPr lang="en-US" dirty="0"/>
          </a:p>
          <a:p>
            <a:r>
              <a:rPr lang="en-US" dirty="0"/>
              <a:t>ESL 1- 4</a:t>
            </a:r>
          </a:p>
          <a:p>
            <a:r>
              <a:rPr lang="en-US" dirty="0"/>
              <a:t>Sheltered instruction courses</a:t>
            </a:r>
          </a:p>
          <a:p>
            <a:endParaRPr lang="en-US" sz="1900" i="1" dirty="0"/>
          </a:p>
          <a:p>
            <a:pPr algn="ctr"/>
            <a:endParaRPr lang="en-US" dirty="0">
              <a:solidFill>
                <a:srgbClr val="3366FF"/>
              </a:solidFill>
            </a:endParaRPr>
          </a:p>
          <a:p>
            <a:pPr algn="ctr"/>
            <a:endParaRPr lang="en-US" dirty="0">
              <a:solidFill>
                <a:srgbClr val="3366FF"/>
              </a:solidFill>
            </a:endParaRPr>
          </a:p>
          <a:p>
            <a:pPr algn="ctr"/>
            <a:endParaRPr lang="en-US" dirty="0">
              <a:solidFill>
                <a:srgbClr val="3366FF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24400" y="1143000"/>
            <a:ext cx="3200400" cy="3886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Exceptional Children Services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Study Skills</a:t>
            </a:r>
          </a:p>
          <a:p>
            <a:pPr algn="ctr"/>
            <a:r>
              <a:rPr lang="en-US" dirty="0"/>
              <a:t>Inclusion Classes</a:t>
            </a:r>
          </a:p>
          <a:p>
            <a:pPr algn="ctr"/>
            <a:r>
              <a:rPr lang="en-US" dirty="0"/>
              <a:t>OCS Program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 Support</a:t>
            </a:r>
          </a:p>
        </p:txBody>
      </p:sp>
    </p:spTree>
    <p:extLst>
      <p:ext uri="{BB962C8B-B14F-4D97-AF65-F5344CB8AC3E}">
        <p14:creationId xmlns:p14="http://schemas.microsoft.com/office/powerpoint/2010/main" val="1170599233"/>
      </p:ext>
    </p:extLst>
  </p:cSld>
  <p:clrMapOvr>
    <a:masterClrMapping/>
  </p:clrMapOvr>
  <p:transition spd="slow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5100" dirty="0"/>
              <a:t>Band</a:t>
            </a:r>
          </a:p>
          <a:p>
            <a:r>
              <a:rPr lang="en-US" sz="5100" dirty="0"/>
              <a:t>	Marching Band</a:t>
            </a:r>
          </a:p>
          <a:p>
            <a:r>
              <a:rPr lang="en-US" sz="5100" dirty="0"/>
              <a:t>	Jazz Ensemble</a:t>
            </a:r>
          </a:p>
          <a:p>
            <a:r>
              <a:rPr lang="en-US" sz="5100" dirty="0"/>
              <a:t>	Piano</a:t>
            </a:r>
          </a:p>
          <a:p>
            <a:endParaRPr lang="en-US" sz="5100" dirty="0"/>
          </a:p>
          <a:p>
            <a:r>
              <a:rPr lang="en-US" sz="5100" dirty="0"/>
              <a:t>Chorus</a:t>
            </a:r>
          </a:p>
          <a:p>
            <a:r>
              <a:rPr lang="en-US" sz="5100" dirty="0"/>
              <a:t>	Concert Choir</a:t>
            </a:r>
          </a:p>
          <a:p>
            <a:r>
              <a:rPr lang="en-US" sz="5100" dirty="0"/>
              <a:t>	Women’s Choir</a:t>
            </a:r>
          </a:p>
          <a:p>
            <a:r>
              <a:rPr lang="en-US" sz="5100" dirty="0"/>
              <a:t>	Men’s Ensemble</a:t>
            </a:r>
          </a:p>
          <a:p>
            <a:r>
              <a:rPr lang="en-US" sz="5100" dirty="0"/>
              <a:t>	Vocal Point</a:t>
            </a:r>
          </a:p>
          <a:p>
            <a:pPr marL="0" indent="0" algn="ctr">
              <a:buNone/>
            </a:pPr>
            <a:r>
              <a:rPr lang="en-US" dirty="0"/>
              <a:t>  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5000" dirty="0"/>
              <a:t>Dance</a:t>
            </a:r>
          </a:p>
          <a:p>
            <a:endParaRPr lang="en-US" sz="5000" dirty="0"/>
          </a:p>
          <a:p>
            <a:r>
              <a:rPr lang="en-US" sz="5000" dirty="0"/>
              <a:t>Orchestra</a:t>
            </a:r>
          </a:p>
          <a:p>
            <a:endParaRPr lang="en-US" sz="5000" dirty="0"/>
          </a:p>
          <a:p>
            <a:r>
              <a:rPr lang="en-US" sz="5000" dirty="0"/>
              <a:t>Theatre</a:t>
            </a:r>
          </a:p>
          <a:p>
            <a:r>
              <a:rPr lang="en-US" sz="5000" dirty="0"/>
              <a:t>	Tech Theatre 1-3</a:t>
            </a:r>
          </a:p>
          <a:p>
            <a:r>
              <a:rPr lang="en-US" sz="5000" dirty="0"/>
              <a:t>	HAT – Honors Advanced Theatre </a:t>
            </a:r>
          </a:p>
          <a:p>
            <a:endParaRPr lang="en-US" sz="5000" dirty="0"/>
          </a:p>
          <a:p>
            <a:r>
              <a:rPr lang="en-US" sz="5000" dirty="0"/>
              <a:t>Visual Arts</a:t>
            </a:r>
          </a:p>
          <a:p>
            <a:r>
              <a:rPr lang="en-US" sz="5000" dirty="0"/>
              <a:t>	Ceramics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</a:rPr>
              <a:t>Electives – fine arts</a:t>
            </a:r>
          </a:p>
        </p:txBody>
      </p:sp>
    </p:spTree>
    <p:extLst>
      <p:ext uri="{BB962C8B-B14F-4D97-AF65-F5344CB8AC3E}">
        <p14:creationId xmlns:p14="http://schemas.microsoft.com/office/powerpoint/2010/main" val="3612388188"/>
      </p:ext>
    </p:extLst>
  </p:cSld>
  <p:clrMapOvr>
    <a:masterClrMapping/>
  </p:clrMapOvr>
  <p:transition spd="slow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Electives – career technical Education (CTE)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20940" cy="423337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and Consumer Sciences (FACS)</a:t>
            </a:r>
          </a:p>
          <a:p>
            <a:pPr marL="0" indent="0" algn="ctr">
              <a:buNone/>
            </a:pPr>
            <a:endParaRPr lang="en-US" sz="11200" dirty="0"/>
          </a:p>
          <a:p>
            <a:pPr marL="0" indent="0" algn="ctr"/>
            <a:r>
              <a:rPr lang="en-US" sz="11200" dirty="0"/>
              <a:t>Apparel &amp; Textile Prod. 1 &amp; 2</a:t>
            </a:r>
          </a:p>
          <a:p>
            <a:pPr marL="0" indent="0" algn="ctr">
              <a:buNone/>
            </a:pPr>
            <a:r>
              <a:rPr lang="en-US" sz="11200" dirty="0"/>
              <a:t>Food &amp; Nutrition 1 &amp; 2</a:t>
            </a:r>
          </a:p>
          <a:p>
            <a:pPr marL="0" indent="0" algn="ctr">
              <a:buNone/>
            </a:pPr>
            <a:r>
              <a:rPr lang="en-US" sz="11200" dirty="0"/>
              <a:t>Interior Design Fundamentals</a:t>
            </a:r>
          </a:p>
          <a:p>
            <a:pPr marL="0" indent="0" algn="ctr">
              <a:buNone/>
            </a:pPr>
            <a:r>
              <a:rPr lang="en-US" sz="11200" dirty="0"/>
              <a:t>Interior Design Studio</a:t>
            </a:r>
          </a:p>
          <a:p>
            <a:pPr marL="0" indent="0" algn="ctr">
              <a:buNone/>
            </a:pPr>
            <a:r>
              <a:rPr lang="en-US" sz="11200" dirty="0"/>
              <a:t>Child Development </a:t>
            </a:r>
          </a:p>
          <a:p>
            <a:pPr marL="0" indent="0" algn="ctr"/>
            <a:r>
              <a:rPr lang="en-US" sz="11200" dirty="0"/>
              <a:t>Principles of Family and Human Services </a:t>
            </a:r>
          </a:p>
          <a:p>
            <a:pPr marL="0" indent="0" algn="ctr"/>
            <a:endParaRPr lang="en-US" sz="6400" dirty="0"/>
          </a:p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92036166"/>
      </p:ext>
    </p:extLst>
  </p:cSld>
  <p:clrMapOvr>
    <a:masterClrMapping/>
  </p:clrMapOvr>
  <p:transition spd="slow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57200"/>
            <a:ext cx="7520940" cy="54864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</a:rPr>
              <a:t>Electives – Career Technical Ed. (CTE)</a:t>
            </a:r>
            <a:br>
              <a:rPr lang="en-US" dirty="0">
                <a:solidFill>
                  <a:srgbClr val="3366FF"/>
                </a:solidFill>
              </a:rPr>
            </a:b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0017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100" dirty="0">
                <a:solidFill>
                  <a:srgbClr val="3366FF"/>
                </a:solidFill>
              </a:rPr>
              <a:t>Business, Finance &amp; Marketing Education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/>
            <a:r>
              <a:rPr lang="en-US" sz="2400" dirty="0"/>
              <a:t>Accounting 1 &amp; 2			Hospitality &amp; Tourism 		</a:t>
            </a:r>
          </a:p>
          <a:p>
            <a:pPr marL="0" indent="0"/>
            <a:r>
              <a:rPr lang="en-US" sz="2400" dirty="0"/>
              <a:t>Business Law Honors		Marketing</a:t>
            </a:r>
          </a:p>
          <a:p>
            <a:pPr marL="0" indent="0"/>
            <a:r>
              <a:rPr lang="en-US" sz="2400" dirty="0"/>
              <a:t>Business Management		</a:t>
            </a:r>
            <a:r>
              <a:rPr lang="en-US" sz="2400" dirty="0" err="1"/>
              <a:t>Princ</a:t>
            </a:r>
            <a:r>
              <a:rPr lang="en-US" sz="2400" dirty="0"/>
              <a:t>. of Business &amp; Finance</a:t>
            </a:r>
          </a:p>
          <a:p>
            <a:pPr marL="0" indent="0"/>
            <a:r>
              <a:rPr lang="en-US" sz="2400" dirty="0"/>
              <a:t>Entrepreneurship			Sales 1</a:t>
            </a:r>
          </a:p>
          <a:p>
            <a:pPr marL="0" indent="0"/>
            <a:r>
              <a:rPr lang="en-US" sz="2400" dirty="0"/>
              <a:t>Fashion Merchandising		Sports &amp; Entertainment Mkt. 1 &amp; 2</a:t>
            </a:r>
          </a:p>
          <a:p>
            <a:pPr marL="0" indent="0"/>
            <a:r>
              <a:rPr lang="en-US" sz="2400" dirty="0"/>
              <a:t>Financial Planning 1 &amp; 2</a:t>
            </a:r>
          </a:p>
          <a:p>
            <a:pPr marL="0" indent="0"/>
            <a:endParaRPr lang="en-US" sz="2400" dirty="0"/>
          </a:p>
          <a:p>
            <a:pPr marL="0" indent="0"/>
            <a:r>
              <a:rPr lang="en-US" sz="2400" dirty="0"/>
              <a:t>Academy of Finance 1: Accounting/Applied Finance Honors</a:t>
            </a:r>
          </a:p>
          <a:p>
            <a:pPr marL="0" indent="0"/>
            <a:r>
              <a:rPr lang="en-US" sz="2400" dirty="0"/>
              <a:t>Academy of Finance 2: Business in a Global Economy/</a:t>
            </a:r>
          </a:p>
          <a:p>
            <a:pPr marL="0" indent="0"/>
            <a:r>
              <a:rPr lang="en-US" sz="2400" dirty="0"/>
              <a:t>			Professional Ethics   Honors</a:t>
            </a:r>
          </a:p>
          <a:p>
            <a:pPr marL="0" indent="0"/>
            <a:r>
              <a:rPr lang="en-US" sz="2400" dirty="0"/>
              <a:t>		 	 		</a:t>
            </a:r>
          </a:p>
          <a:p>
            <a:pPr marL="0" indent="0"/>
            <a:endParaRPr lang="en-US" sz="2400" dirty="0"/>
          </a:p>
          <a:p>
            <a:pPr marL="0" indent="0"/>
            <a:r>
              <a:rPr lang="en-US" sz="2000" dirty="0"/>
              <a:t>	</a:t>
            </a:r>
          </a:p>
          <a:p>
            <a:pPr marL="0" indent="0"/>
            <a:endParaRPr lang="en-US" sz="20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256147"/>
      </p:ext>
    </p:extLst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Electives – career technical Education (CTE)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520940" cy="357984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Science, Technology, Engineering &amp; Math (STEM)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3600" dirty="0"/>
              <a:t>Technology Engineering &amp; Design</a:t>
            </a:r>
          </a:p>
          <a:p>
            <a:pPr marL="0" indent="0" algn="ctr">
              <a:buNone/>
            </a:pPr>
            <a:r>
              <a:rPr lang="en-US" sz="3600" dirty="0"/>
              <a:t>Technological Design</a:t>
            </a:r>
          </a:p>
          <a:p>
            <a:pPr marL="0" indent="0" algn="ctr">
              <a:buNone/>
            </a:pPr>
            <a:r>
              <a:rPr lang="en-US" sz="3600" dirty="0"/>
              <a:t>Engineering &amp; Design</a:t>
            </a:r>
          </a:p>
          <a:p>
            <a:pPr marL="0" indent="0" algn="ctr">
              <a:buNone/>
            </a:pPr>
            <a:r>
              <a:rPr lang="en-US" sz="3600" dirty="0"/>
              <a:t>Drafting 1</a:t>
            </a:r>
          </a:p>
          <a:p>
            <a:pPr marL="0" indent="0" algn="ctr"/>
            <a:r>
              <a:rPr lang="en-US" sz="3600" dirty="0"/>
              <a:t>Drafting 2 Honors </a:t>
            </a:r>
          </a:p>
          <a:p>
            <a:pPr marL="0" indent="0" algn="ctr"/>
            <a:r>
              <a:rPr lang="en-US" sz="3600" dirty="0"/>
              <a:t>Drafting 3 Honors</a:t>
            </a:r>
          </a:p>
          <a:p>
            <a:pPr marL="0" indent="0" algn="ctr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2249232"/>
      </p:ext>
    </p:extLst>
  </p:cSld>
  <p:clrMapOvr>
    <a:masterClrMapping/>
  </p:clrMapOvr>
  <p:transition spd="slow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200400" cy="46482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Sciences</a:t>
            </a:r>
          </a:p>
          <a:p>
            <a:pPr marL="0" indent="0" algn="ctr">
              <a:buNone/>
            </a:pPr>
            <a:r>
              <a:rPr lang="en-US" dirty="0"/>
              <a:t>Health Science 1 &amp; 2 </a:t>
            </a:r>
          </a:p>
          <a:p>
            <a:pPr marL="0" indent="0" algn="ctr">
              <a:buNone/>
            </a:pPr>
            <a:r>
              <a:rPr lang="en-US" dirty="0"/>
              <a:t>Nursing Fundamentals Honors</a:t>
            </a:r>
          </a:p>
          <a:p>
            <a:pPr marL="0" indent="0" algn="ctr">
              <a:buNone/>
            </a:pPr>
            <a:endParaRPr lang="en-US" dirty="0">
              <a:solidFill>
                <a:srgbClr val="3366FF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33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Firefighter Academy</a:t>
            </a:r>
          </a:p>
          <a:p>
            <a:pPr marL="0" indent="0" algn="ctr">
              <a:buNone/>
            </a:pPr>
            <a:r>
              <a:rPr lang="en-US" dirty="0"/>
              <a:t>Public Safety 1</a:t>
            </a:r>
          </a:p>
          <a:p>
            <a:pPr marL="0" indent="0" algn="ctr">
              <a:buNone/>
            </a:pPr>
            <a:r>
              <a:rPr lang="en-US" dirty="0"/>
              <a:t>Firefighting 1 -3</a:t>
            </a:r>
          </a:p>
          <a:p>
            <a:pPr marL="0" indent="0" algn="ctr">
              <a:buNone/>
            </a:pPr>
            <a:r>
              <a:rPr lang="en-US" dirty="0"/>
              <a:t>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200400" cy="4267200"/>
          </a:xfrm>
        </p:spPr>
        <p:txBody>
          <a:bodyPr>
            <a:normAutofit fontScale="85000" lnSpcReduction="10000"/>
          </a:bodyPr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Science &amp; Information Tech</a:t>
            </a:r>
          </a:p>
          <a:p>
            <a:pPr marL="0" indent="0" algn="ctr"/>
            <a:endParaRPr lang="en-US" sz="1600" dirty="0">
              <a:solidFill>
                <a:srgbClr val="3366FF"/>
              </a:solidFill>
            </a:endParaRPr>
          </a:p>
          <a:p>
            <a:pPr marL="0" indent="0" algn="ctr"/>
            <a:r>
              <a:rPr lang="en-US" dirty="0"/>
              <a:t>Computer Science Principles 1 &amp; 2</a:t>
            </a:r>
          </a:p>
          <a:p>
            <a:pPr marL="0" indent="0" algn="ctr"/>
            <a:r>
              <a:rPr lang="en-US" dirty="0"/>
              <a:t>Microsoft Excel Honors</a:t>
            </a:r>
          </a:p>
          <a:p>
            <a:pPr marL="0" indent="0" algn="ctr"/>
            <a:r>
              <a:rPr lang="en-US" dirty="0"/>
              <a:t>Microsoft Word &amp; Power Point</a:t>
            </a:r>
          </a:p>
          <a:p>
            <a:pPr marL="0" indent="0" algn="ctr"/>
            <a:endParaRPr lang="en-US" sz="16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Electives – career technical Education (CTE)</a:t>
            </a:r>
          </a:p>
        </p:txBody>
      </p:sp>
    </p:spTree>
    <p:extLst>
      <p:ext uri="{BB962C8B-B14F-4D97-AF65-F5344CB8AC3E}">
        <p14:creationId xmlns:p14="http://schemas.microsoft.com/office/powerpoint/2010/main" val="2045446761"/>
      </p:ext>
    </p:extLst>
  </p:cSld>
  <p:clrMapOvr>
    <a:masterClrMapping/>
  </p:clrMapOvr>
  <p:transition spd="slow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3200400" cy="41148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400" dirty="0"/>
              <a:t>JROTC 1-5</a:t>
            </a:r>
          </a:p>
          <a:p>
            <a:pPr marL="0" indent="0" algn="ctr">
              <a:buNone/>
            </a:pPr>
            <a:r>
              <a:rPr lang="en-US" sz="3400" dirty="0"/>
              <a:t>PE 3 – 4</a:t>
            </a:r>
          </a:p>
          <a:p>
            <a:pPr marL="0" indent="0" algn="ctr">
              <a:buNone/>
            </a:pPr>
            <a:r>
              <a:rPr lang="en-US" sz="3400" dirty="0"/>
              <a:t>Sports Medicine 1-3
Journalism</a:t>
            </a:r>
          </a:p>
          <a:p>
            <a:pPr marL="0" indent="0" algn="ctr"/>
            <a:r>
              <a:rPr lang="en-US" sz="3400" dirty="0"/>
              <a:t>Newspaper</a:t>
            </a:r>
          </a:p>
          <a:p>
            <a:pPr marL="0" indent="0" algn="ctr"/>
            <a:r>
              <a:rPr lang="en-US" sz="3400" dirty="0"/>
              <a:t>Yearbook </a:t>
            </a:r>
          </a:p>
          <a:p>
            <a:pPr marL="0" indent="0" algn="ctr"/>
            <a:r>
              <a:rPr lang="en-US" sz="3400" dirty="0"/>
              <a:t>ACT/SAT Prep</a:t>
            </a:r>
          </a:p>
          <a:p>
            <a:pPr marL="0" indent="0" algn="ctr"/>
            <a:r>
              <a:rPr lang="en-US" sz="3400" dirty="0"/>
              <a:t>Ethnic American Literature*</a:t>
            </a:r>
          </a:p>
          <a:p>
            <a:pPr marL="0" indent="0" algn="ctr"/>
            <a:endParaRPr lang="en-US" sz="3400" dirty="0"/>
          </a:p>
          <a:p>
            <a:pPr marL="0" indent="0" algn="ctr">
              <a:buNone/>
            </a:pPr>
            <a:endParaRPr lang="en-US" sz="31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962400" y="1371600"/>
            <a:ext cx="3962400" cy="4648200"/>
          </a:xfrm>
        </p:spPr>
        <p:txBody>
          <a:bodyPr>
            <a:normAutofit fontScale="77500" lnSpcReduction="20000"/>
          </a:bodyPr>
          <a:lstStyle/>
          <a:p>
            <a:pPr marL="0" indent="0" algn="ctr"/>
            <a:endParaRPr lang="en-US" dirty="0"/>
          </a:p>
          <a:p>
            <a:pPr marL="0" indent="0" algn="ctr"/>
            <a:r>
              <a:rPr lang="en-US" sz="3400" dirty="0"/>
              <a:t>Psychology </a:t>
            </a:r>
          </a:p>
          <a:p>
            <a:pPr marL="0" indent="0" algn="ctr"/>
            <a:r>
              <a:rPr lang="en-US" sz="3400" dirty="0"/>
              <a:t>African American Studies </a:t>
            </a:r>
          </a:p>
          <a:p>
            <a:pPr marL="0" indent="0" algn="ctr"/>
            <a:r>
              <a:rPr lang="en-US" sz="3400" dirty="0"/>
              <a:t>American Indian Studies</a:t>
            </a:r>
          </a:p>
          <a:p>
            <a:pPr marL="0" indent="0" algn="ctr"/>
            <a:r>
              <a:rPr lang="en-US" sz="3400" dirty="0"/>
              <a:t>Latino American Studies</a:t>
            </a:r>
          </a:p>
          <a:p>
            <a:pPr marL="0" indent="0" algn="ctr"/>
            <a:r>
              <a:rPr lang="en-US" sz="3400" dirty="0"/>
              <a:t>Sociology</a:t>
            </a:r>
          </a:p>
          <a:p>
            <a:pPr marL="0" indent="0" algn="ctr"/>
            <a:r>
              <a:rPr lang="en-US" sz="3400" dirty="0"/>
              <a:t>International Relations</a:t>
            </a:r>
          </a:p>
          <a:p>
            <a:pPr marL="0" indent="0" algn="ctr"/>
            <a:r>
              <a:rPr lang="en-US" sz="3400" dirty="0"/>
              <a:t> World Geography </a:t>
            </a:r>
          </a:p>
          <a:p>
            <a:pPr marL="0" indent="0" algn="ctr"/>
            <a:r>
              <a:rPr lang="en-US" sz="3400" dirty="0"/>
              <a:t>Bible History</a:t>
            </a:r>
          </a:p>
          <a:p>
            <a:pPr marL="0" indent="0" algn="ctr"/>
            <a:r>
              <a:rPr lang="en-US" sz="3400" dirty="0"/>
              <a:t>Social Injustice</a:t>
            </a:r>
          </a:p>
          <a:p>
            <a:pPr marL="0" indent="0" algn="ctr"/>
            <a:r>
              <a:rPr lang="en-US" sz="3400" dirty="0"/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Electives – other areas</a:t>
            </a:r>
          </a:p>
        </p:txBody>
      </p:sp>
    </p:spTree>
    <p:extLst>
      <p:ext uri="{BB962C8B-B14F-4D97-AF65-F5344CB8AC3E}">
        <p14:creationId xmlns:p14="http://schemas.microsoft.com/office/powerpoint/2010/main" val="3694582914"/>
      </p:ext>
    </p:extLst>
  </p:cSld>
  <p:clrMapOvr>
    <a:masterClrMapping/>
  </p:clrMapOvr>
  <p:transition spd="slow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7" rIns="92075" bIns="46037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/>
                <a:cs typeface="Calibri"/>
              </a:rPr>
              <a:t>Occupational Course of Study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520940" cy="3579849"/>
          </a:xfrm>
          <a:noFill/>
          <a:ln/>
        </p:spPr>
        <p:txBody>
          <a:bodyPr lIns="92075" tIns="46037" rIns="92075" bIns="46037"/>
          <a:lstStyle/>
          <a:p>
            <a:pPr>
              <a:buFontTx/>
              <a:buNone/>
            </a:pPr>
            <a:r>
              <a:rPr lang="en-US" sz="2800" b="0" dirty="0">
                <a:latin typeface="Calibri"/>
                <a:cs typeface="Calibri"/>
              </a:rPr>
              <a:t>Who may participate:</a:t>
            </a: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Students with an Individualized Education Plan (IEP)</a:t>
            </a:r>
          </a:p>
          <a:p>
            <a:pPr marL="457200" indent="-457200">
              <a:buFont typeface="Arial"/>
              <a:buChar char="•"/>
            </a:pPr>
            <a:endParaRPr lang="en-US" sz="2800" b="0" dirty="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0" dirty="0">
                <a:latin typeface="Calibri"/>
                <a:cs typeface="Calibri"/>
              </a:rPr>
              <a:t>Students for whom the NC Standard Course of Study is not appropriate</a:t>
            </a:r>
          </a:p>
          <a:p>
            <a:pPr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76862"/>
      </p:ext>
    </p:extLst>
  </p:cSld>
  <p:clrMapOvr>
    <a:masterClrMapping/>
  </p:clrMapOvr>
  <p:transition spd="slow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Occupational Course of Study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4 units of Occupational English</a:t>
            </a:r>
          </a:p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3 units of Occupational Math </a:t>
            </a:r>
            <a:r>
              <a:rPr lang="en-US" sz="1600" b="0" dirty="0">
                <a:latin typeface="Calibri"/>
                <a:cs typeface="Calibri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2 units of Occupational Science </a:t>
            </a:r>
            <a:r>
              <a:rPr lang="en-US" sz="1600" b="0" dirty="0">
                <a:latin typeface="Calibri"/>
                <a:cs typeface="Calibri"/>
              </a:rPr>
              <a:t>(Including Biology)</a:t>
            </a:r>
          </a:p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2 units of Occupational Social Studies</a:t>
            </a:r>
          </a:p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1 unit of PE/Health</a:t>
            </a:r>
          </a:p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4 units of Career/Technical Education</a:t>
            </a:r>
          </a:p>
          <a:p>
            <a:pPr>
              <a:lnSpc>
                <a:spcPct val="80000"/>
              </a:lnSpc>
            </a:pPr>
            <a:r>
              <a:rPr lang="en-US" sz="2800" b="0" dirty="0">
                <a:latin typeface="Calibri"/>
                <a:cs typeface="Calibri"/>
              </a:rPr>
              <a:t>6 units of Occupational Prep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b="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0" dirty="0">
                <a:latin typeface="Calibri"/>
                <a:cs typeface="Calibri"/>
              </a:rPr>
              <a:t>Total=  22 units</a:t>
            </a:r>
          </a:p>
          <a:p>
            <a:pPr>
              <a:lnSpc>
                <a:spcPct val="8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9480435"/>
      </p:ext>
    </p:extLst>
  </p:cSld>
  <p:clrMapOvr>
    <a:masterClrMapping/>
  </p:clrMapOvr>
  <p:transition spd="slow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Graduation Requirements-Summary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/>
              <a:t>Complete course and credit requirements for the Future-Ready Core or Occupational Prep Courses of Study</a:t>
            </a:r>
          </a:p>
          <a:p>
            <a:pPr>
              <a:buFontTx/>
              <a:buNone/>
            </a:pPr>
            <a:endParaRPr lang="en-US" sz="2400" dirty="0"/>
          </a:p>
          <a:p>
            <a:r>
              <a:rPr lang="en-US" sz="2400" dirty="0"/>
              <a:t>End of Course Exams: Math 1, Math 3, Biology, English 2</a:t>
            </a:r>
          </a:p>
          <a:p>
            <a:endParaRPr lang="en-US" sz="2400" dirty="0"/>
          </a:p>
          <a:p>
            <a:r>
              <a:rPr lang="en-US" sz="2400" dirty="0"/>
              <a:t>Complete CPR Requirement</a:t>
            </a:r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11305"/>
      </p:ext>
    </p:extLst>
  </p:cSld>
  <p:clrMapOvr>
    <a:masterClrMapping/>
  </p:clrMapOvr>
  <p:transition spd="slow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libri"/>
                <a:cs typeface="Calibri"/>
              </a:rPr>
              <a:t>Graduation Requirements-Summary (</a:t>
            </a:r>
            <a:r>
              <a:rPr lang="en-US" sz="4000" dirty="0">
                <a:latin typeface="Calibri"/>
                <a:cs typeface="Calibri"/>
              </a:rPr>
              <a:t>continued</a:t>
            </a:r>
            <a:r>
              <a:rPr lang="en-US" sz="4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520940" cy="3579849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400" dirty="0"/>
              <a:t>Complete assessments required by NCDPI including Pre-ACT (10</a:t>
            </a:r>
            <a:r>
              <a:rPr lang="en-US" sz="2400" baseline="30000" dirty="0"/>
              <a:t>th</a:t>
            </a:r>
            <a:r>
              <a:rPr lang="en-US" sz="2400" dirty="0"/>
              <a:t> grade), ACT (11</a:t>
            </a:r>
            <a:r>
              <a:rPr lang="en-US" sz="2400" baseline="30000" dirty="0"/>
              <a:t>th</a:t>
            </a:r>
            <a:r>
              <a:rPr lang="en-US" sz="2400" dirty="0"/>
              <a:t> grade), and Work Keys (12</a:t>
            </a:r>
            <a:r>
              <a:rPr lang="en-US" sz="2400" baseline="30000" dirty="0"/>
              <a:t>th</a:t>
            </a:r>
            <a:r>
              <a:rPr lang="en-US" sz="2400" dirty="0"/>
              <a:t> grade selected CTE students)</a:t>
            </a:r>
          </a:p>
          <a:p>
            <a:pPr>
              <a:buFont typeface="Arial"/>
              <a:buChar char="•"/>
            </a:pP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Complete NC Final Exams in most courses where there is no End of Course exam.</a:t>
            </a:r>
          </a:p>
          <a:p>
            <a:pPr>
              <a:buFont typeface="Arial"/>
              <a:buChar char="•"/>
            </a:pP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Complete CPR requirement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68589"/>
      </p:ext>
    </p:extLst>
  </p:cSld>
  <p:clrMapOvr>
    <a:masterClrMapping/>
  </p:clrMapOvr>
  <p:transition spd="slow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Credit Opportunities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Students and parents should note that while 22 credits are required for graduation, you will have up to 32 credit opportunities.</a:t>
            </a:r>
          </a:p>
          <a:p>
            <a:endParaRPr lang="en-US" sz="2400" dirty="0"/>
          </a:p>
          <a:p>
            <a:r>
              <a:rPr lang="en-US" sz="2400" dirty="0"/>
              <a:t>Students are encouraged to explore areas of interest or courses that will enhance their postsecondary plans.</a:t>
            </a:r>
          </a:p>
          <a:p>
            <a:endParaRPr lang="en-US" sz="2400" dirty="0"/>
          </a:p>
          <a:p>
            <a:r>
              <a:rPr lang="en-US" sz="2400" dirty="0"/>
              <a:t>As students progress through high school, they may have additional opportunities to take courses at the Career Center, Forsyth Technical Community College, </a:t>
            </a:r>
            <a:r>
              <a:rPr lang="en-US" sz="2400" dirty="0" err="1"/>
              <a:t>etc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6055184"/>
      </p:ext>
    </p:extLst>
  </p:cSld>
  <p:clrMapOvr>
    <a:masterClrMapping/>
  </p:clrMapOvr>
  <p:transition spd="slow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Student Schedules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b="0" dirty="0">
                <a:latin typeface="Calibri"/>
                <a:cs typeface="Calibri"/>
              </a:rPr>
              <a:t>All high schools use a modified block schedule that consists of four periods a day.</a:t>
            </a:r>
          </a:p>
          <a:p>
            <a:pPr>
              <a:buFont typeface="Arial"/>
              <a:buChar char="•"/>
            </a:pPr>
            <a:endParaRPr lang="en-US" sz="2400" b="0" dirty="0"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400" b="0" dirty="0">
                <a:latin typeface="Calibri"/>
                <a:cs typeface="Calibri"/>
              </a:rPr>
              <a:t>All classes are 90 minutes.</a:t>
            </a:r>
          </a:p>
          <a:p>
            <a:pPr>
              <a:buFont typeface="Arial"/>
              <a:buChar char="•"/>
            </a:pPr>
            <a:endParaRPr lang="en-US" sz="2400" b="0" dirty="0"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400" b="0" dirty="0">
                <a:latin typeface="Calibri"/>
                <a:cs typeface="Calibri"/>
              </a:rPr>
              <a:t>Some classes are A/B day classes that last all year while others are block classes that last one semester.</a:t>
            </a:r>
          </a:p>
        </p:txBody>
      </p:sp>
    </p:spTree>
    <p:extLst>
      <p:ext uri="{BB962C8B-B14F-4D97-AF65-F5344CB8AC3E}">
        <p14:creationId xmlns:p14="http://schemas.microsoft.com/office/powerpoint/2010/main" val="1555685327"/>
      </p:ext>
    </p:extLst>
  </p:cSld>
  <p:clrMapOvr>
    <a:masterClrMapping/>
  </p:clrMapOvr>
  <p:transition spd="slow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On-Line Registration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High School Registration Handbook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Glenn Electives Offerings</a:t>
            </a:r>
          </a:p>
          <a:p>
            <a:endParaRPr lang="en-US" sz="2800" dirty="0"/>
          </a:p>
          <a:p>
            <a:r>
              <a:rPr lang="en-US" sz="2800" dirty="0"/>
              <a:t>Course selections will be entered by counselors and/or students/parents (process will vary school to school)</a:t>
            </a:r>
          </a:p>
        </p:txBody>
      </p:sp>
    </p:spTree>
    <p:extLst>
      <p:ext uri="{BB962C8B-B14F-4D97-AF65-F5344CB8AC3E}">
        <p14:creationId xmlns:p14="http://schemas.microsoft.com/office/powerpoint/2010/main" val="2517160204"/>
      </p:ext>
    </p:extLst>
  </p:cSld>
  <p:clrMapOvr>
    <a:masterClrMapping/>
  </p:clrMapOvr>
  <p:transition spd="slow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3368040" cy="3962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Academic Team</a:t>
            </a:r>
          </a:p>
          <a:p>
            <a:pPr marL="0" indent="0">
              <a:buNone/>
            </a:pPr>
            <a:r>
              <a:rPr lang="en-US" dirty="0"/>
              <a:t>Baking Club</a:t>
            </a:r>
          </a:p>
          <a:p>
            <a:pPr marL="0" indent="0">
              <a:buNone/>
            </a:pPr>
            <a:r>
              <a:rPr lang="en-US" dirty="0"/>
              <a:t>Beta Club</a:t>
            </a:r>
          </a:p>
          <a:p>
            <a:pPr marL="0" indent="0">
              <a:buNone/>
            </a:pPr>
            <a:r>
              <a:rPr lang="en-US" dirty="0"/>
              <a:t>Black Achievers</a:t>
            </a:r>
          </a:p>
          <a:p>
            <a:pPr marL="0" indent="0">
              <a:buNone/>
            </a:pPr>
            <a:r>
              <a:rPr lang="en-US" dirty="0"/>
              <a:t>CORE Club</a:t>
            </a:r>
          </a:p>
          <a:p>
            <a:pPr marL="0" indent="0">
              <a:buNone/>
            </a:pPr>
            <a:r>
              <a:rPr lang="en-US" dirty="0"/>
              <a:t>Creative Writing Club</a:t>
            </a:r>
          </a:p>
          <a:p>
            <a:pPr marL="0" indent="0">
              <a:buNone/>
            </a:pPr>
            <a:r>
              <a:rPr lang="en-US" dirty="0"/>
              <a:t>Crosby Scholars</a:t>
            </a:r>
          </a:p>
          <a:p>
            <a:pPr marL="0" indent="0">
              <a:buNone/>
            </a:pPr>
            <a:r>
              <a:rPr lang="en-US" dirty="0"/>
              <a:t>Dance Team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404616" cy="4191000"/>
          </a:xfrm>
        </p:spPr>
        <p:txBody>
          <a:bodyPr>
            <a:normAutofit fontScale="85000" lnSpcReduction="10000"/>
          </a:bodyPr>
          <a:lstStyle/>
          <a:p>
            <a:pPr marL="0" indent="0"/>
            <a:r>
              <a:rPr lang="en-US" dirty="0"/>
              <a:t>Family, Career &amp; Community Leaders of America (FCCLA)</a:t>
            </a:r>
          </a:p>
          <a:p>
            <a:pPr marL="0" indent="0">
              <a:buNone/>
            </a:pPr>
            <a:r>
              <a:rPr lang="en-US" dirty="0"/>
              <a:t>Future Business Leaders of America (FBLA)</a:t>
            </a:r>
          </a:p>
          <a:p>
            <a:pPr marL="0" indent="0">
              <a:buNone/>
            </a:pPr>
            <a:r>
              <a:rPr lang="en-US" dirty="0"/>
              <a:t>Fellowship of Christian Athletes (FCA)</a:t>
            </a:r>
          </a:p>
          <a:p>
            <a:pPr marL="0" indent="0">
              <a:buNone/>
            </a:pPr>
            <a:r>
              <a:rPr lang="en-US" dirty="0"/>
              <a:t>French Club</a:t>
            </a:r>
          </a:p>
          <a:p>
            <a:pPr marL="0" indent="0">
              <a:buNone/>
            </a:pPr>
            <a:r>
              <a:rPr lang="en-US" dirty="0"/>
              <a:t>Health Occupation Students of America (HOSA)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CLUBS/ORGANIZATIONS AT GLENN</a:t>
            </a:r>
          </a:p>
        </p:txBody>
      </p:sp>
    </p:spTree>
    <p:extLst>
      <p:ext uri="{BB962C8B-B14F-4D97-AF65-F5344CB8AC3E}">
        <p14:creationId xmlns:p14="http://schemas.microsoft.com/office/powerpoint/2010/main" val="3498160591"/>
      </p:ext>
    </p:extLst>
  </p:cSld>
  <p:clrMapOvr>
    <a:masterClrMapping/>
  </p:clrMapOvr>
  <p:transition spd="slow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3368040" cy="4114800"/>
          </a:xfrm>
        </p:spPr>
        <p:txBody>
          <a:bodyPr>
            <a:normAutofit fontScale="70000" lnSpcReduction="20000"/>
          </a:bodyPr>
          <a:lstStyle/>
          <a:p>
            <a:pPr marL="0" indent="0"/>
            <a:r>
              <a:rPr lang="en-US" dirty="0"/>
              <a:t>Interact Club</a:t>
            </a:r>
          </a:p>
          <a:p>
            <a:pPr marL="0" indent="0"/>
            <a:r>
              <a:rPr lang="en-US" dirty="0"/>
              <a:t>International Thespian Society</a:t>
            </a:r>
          </a:p>
          <a:p>
            <a:pPr marL="0" indent="0"/>
            <a:r>
              <a:rPr lang="en-US" dirty="0"/>
              <a:t>Kernersville Cares for Kids (KCK)</a:t>
            </a:r>
          </a:p>
          <a:p>
            <a:pPr marL="0" indent="0">
              <a:buNone/>
            </a:pPr>
            <a:r>
              <a:rPr lang="en-US" dirty="0"/>
              <a:t>Latino Achievers</a:t>
            </a:r>
          </a:p>
          <a:p>
            <a:pPr marL="0" indent="0">
              <a:buNone/>
            </a:pPr>
            <a:r>
              <a:rPr lang="en-US" dirty="0"/>
              <a:t>Leo Club</a:t>
            </a:r>
          </a:p>
          <a:p>
            <a:pPr marL="0" indent="0">
              <a:buNone/>
            </a:pPr>
            <a:r>
              <a:rPr lang="en-US" dirty="0"/>
              <a:t>National Honor Society</a:t>
            </a:r>
          </a:p>
          <a:p>
            <a:pPr marL="0" indent="0">
              <a:buNone/>
            </a:pPr>
            <a:r>
              <a:rPr lang="en-US" dirty="0"/>
              <a:t>National Arts Honor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404616" cy="3712464"/>
          </a:xfrm>
        </p:spPr>
        <p:txBody>
          <a:bodyPr>
            <a:normAutofit fontScale="70000" lnSpcReduction="20000"/>
          </a:bodyPr>
          <a:lstStyle/>
          <a:p>
            <a:pPr marL="0" indent="0"/>
            <a:r>
              <a:rPr lang="en-US" dirty="0"/>
              <a:t>National Technical Honor Society </a:t>
            </a:r>
          </a:p>
          <a:p>
            <a:pPr marL="0" indent="0"/>
            <a:r>
              <a:rPr lang="en-US" dirty="0" err="1"/>
              <a:t>No’Bacco</a:t>
            </a:r>
            <a:r>
              <a:rPr lang="en-US" dirty="0"/>
              <a:t> Youth Prevention Program</a:t>
            </a:r>
          </a:p>
          <a:p>
            <a:pPr marL="0" indent="0">
              <a:buNone/>
            </a:pPr>
            <a:r>
              <a:rPr lang="en-US" dirty="0"/>
              <a:t>Red Cross Club </a:t>
            </a:r>
          </a:p>
          <a:p>
            <a:pPr marL="0" indent="0">
              <a:buNone/>
            </a:pPr>
            <a:r>
              <a:rPr lang="en-US" dirty="0"/>
              <a:t>Raider Team (JROTC)</a:t>
            </a:r>
          </a:p>
          <a:p>
            <a:pPr marL="0" indent="0"/>
            <a:r>
              <a:rPr lang="en-US" dirty="0"/>
              <a:t>Rifle Team (JROTC)</a:t>
            </a:r>
          </a:p>
          <a:p>
            <a:pPr marL="0" indent="0">
              <a:buNone/>
            </a:pPr>
            <a:r>
              <a:rPr lang="en-US" dirty="0"/>
              <a:t>Spanish Club</a:t>
            </a:r>
          </a:p>
          <a:p>
            <a:pPr marL="0" indent="0">
              <a:buNone/>
            </a:pPr>
            <a:r>
              <a:rPr lang="en-US" dirty="0"/>
              <a:t>Student Government </a:t>
            </a:r>
          </a:p>
          <a:p>
            <a:pPr marL="0" indent="0">
              <a:buNone/>
            </a:pPr>
            <a:r>
              <a:rPr lang="en-US" dirty="0"/>
              <a:t>Thespian Society</a:t>
            </a:r>
          </a:p>
          <a:p>
            <a:pPr marL="0" indent="0">
              <a:buNone/>
            </a:pPr>
            <a:r>
              <a:rPr lang="en-US" dirty="0"/>
              <a:t>Time Out Youth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CLUBS/ORGANIZATIONS AT GLENN</a:t>
            </a:r>
          </a:p>
        </p:txBody>
      </p:sp>
    </p:spTree>
    <p:extLst>
      <p:ext uri="{BB962C8B-B14F-4D97-AF65-F5344CB8AC3E}">
        <p14:creationId xmlns:p14="http://schemas.microsoft.com/office/powerpoint/2010/main" val="2289499132"/>
      </p:ext>
    </p:extLst>
  </p:cSld>
  <p:clrMapOvr>
    <a:masterClrMapping/>
  </p:clrMapOvr>
  <p:transition spd="slow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295400"/>
            <a:ext cx="3368040" cy="3712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Baseball</a:t>
            </a:r>
          </a:p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Basketball</a:t>
            </a:r>
          </a:p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Cheerleading</a:t>
            </a:r>
          </a:p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Cross Country</a:t>
            </a:r>
          </a:p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Football</a:t>
            </a:r>
          </a:p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Golf</a:t>
            </a:r>
          </a:p>
          <a:p>
            <a:pPr marL="0" indent="0">
              <a:buNone/>
            </a:pPr>
            <a:r>
              <a:rPr lang="en-US" dirty="0">
                <a:solidFill>
                  <a:srgbClr val="F96A1B"/>
                </a:solidFill>
              </a:rPr>
              <a:t>Indoor Track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404616" cy="3712464"/>
          </a:xfrm>
        </p:spPr>
        <p:txBody>
          <a:bodyPr>
            <a:normAutofit/>
          </a:bodyPr>
          <a:lstStyle/>
          <a:p>
            <a:pPr marL="0" indent="0"/>
            <a:r>
              <a:rPr lang="en-US" dirty="0">
                <a:solidFill>
                  <a:srgbClr val="F96A1B"/>
                </a:solidFill>
              </a:rPr>
              <a:t>Lacrosse</a:t>
            </a:r>
          </a:p>
          <a:p>
            <a:pPr marL="0" indent="0"/>
            <a:r>
              <a:rPr lang="en-US" dirty="0">
                <a:solidFill>
                  <a:srgbClr val="F96A1B"/>
                </a:solidFill>
              </a:rPr>
              <a:t>Outdoor Track</a:t>
            </a:r>
          </a:p>
          <a:p>
            <a:pPr marL="0" indent="0"/>
            <a:r>
              <a:rPr lang="en-US" dirty="0">
                <a:solidFill>
                  <a:srgbClr val="F96A1B"/>
                </a:solidFill>
              </a:rPr>
              <a:t>Soccer</a:t>
            </a:r>
          </a:p>
          <a:p>
            <a:pPr marL="0" indent="0"/>
            <a:r>
              <a:rPr lang="en-US" dirty="0">
                <a:solidFill>
                  <a:srgbClr val="F96A1B"/>
                </a:solidFill>
              </a:rPr>
              <a:t>Softball</a:t>
            </a:r>
          </a:p>
          <a:p>
            <a:pPr marL="0" indent="0"/>
            <a:r>
              <a:rPr lang="en-US" dirty="0">
                <a:solidFill>
                  <a:srgbClr val="F96A1B"/>
                </a:solidFill>
              </a:rPr>
              <a:t>Tennis</a:t>
            </a:r>
          </a:p>
          <a:p>
            <a:pPr marL="0" indent="0"/>
            <a:r>
              <a:rPr lang="en-US" dirty="0">
                <a:solidFill>
                  <a:srgbClr val="F96A1B"/>
                </a:solidFill>
              </a:rPr>
              <a:t>Volleyball</a:t>
            </a:r>
          </a:p>
          <a:p>
            <a:pPr marL="0" indent="0"/>
            <a:r>
              <a:rPr lang="en-US" dirty="0">
                <a:solidFill>
                  <a:srgbClr val="F96A1B"/>
                </a:solidFill>
              </a:rPr>
              <a:t>Wrestling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66FF"/>
                </a:solidFill>
              </a:rPr>
              <a:t>ATHLETICS – </a:t>
            </a:r>
            <a:r>
              <a:rPr lang="en-US" dirty="0">
                <a:solidFill>
                  <a:schemeClr val="accent2"/>
                </a:solidFill>
              </a:rPr>
              <a:t>go bobcats</a:t>
            </a:r>
            <a:r>
              <a:rPr lang="en-US" dirty="0">
                <a:solidFill>
                  <a:srgbClr val="F96A1B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33307995"/>
      </p:ext>
    </p:extLst>
  </p:cSld>
  <p:clrMapOvr>
    <a:masterClrMapping/>
  </p:clrMapOvr>
  <p:transition spd="slow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2960" y="1100628"/>
            <a:ext cx="7863840" cy="453817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Glenn High School Student Services Department</a:t>
            </a:r>
          </a:p>
          <a:p>
            <a:pPr algn="ctr"/>
            <a:r>
              <a:rPr lang="en-US" sz="2000" dirty="0"/>
              <a:t>(336) 771-4505</a:t>
            </a:r>
          </a:p>
          <a:p>
            <a:endParaRPr lang="en-US" sz="2000" dirty="0"/>
          </a:p>
          <a:p>
            <a:r>
              <a:rPr lang="en-US" sz="2000" u="sng" dirty="0">
                <a:solidFill>
                  <a:srgbClr val="000000"/>
                </a:solidFill>
              </a:rPr>
              <a:t>Counselor	 Students (last names)	       email		</a:t>
            </a:r>
          </a:p>
          <a:p>
            <a:r>
              <a:rPr lang="en-US" sz="2000" dirty="0">
                <a:solidFill>
                  <a:srgbClr val="000000"/>
                </a:solidFill>
              </a:rPr>
              <a:t>Gloria Calabro		  A-F	    </a:t>
            </a:r>
            <a:r>
              <a:rPr lang="en-US" sz="2000" u="sng" dirty="0">
                <a:solidFill>
                  <a:srgbClr val="000000"/>
                </a:solidFill>
              </a:rPr>
              <a:t>GSCalabro@wsfcs.k12.nc.us</a:t>
            </a:r>
          </a:p>
          <a:p>
            <a:r>
              <a:rPr lang="en-US" sz="2000" dirty="0"/>
              <a:t>Candace Shaw		  G-Mc        </a:t>
            </a:r>
            <a:r>
              <a:rPr lang="en-US" sz="2000" u="sng" dirty="0"/>
              <a:t>CAShaw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@wsfcs.k12.nc.us</a:t>
            </a:r>
            <a:r>
              <a:rPr lang="en-US" sz="2000" dirty="0"/>
              <a:t>	</a:t>
            </a:r>
          </a:p>
          <a:p>
            <a:r>
              <a:rPr lang="en-US" sz="2000" dirty="0"/>
              <a:t>Ryanne Osborne 	  Me-</a:t>
            </a:r>
            <a:r>
              <a:rPr lang="en-US" sz="2000" dirty="0" err="1"/>
              <a:t>Sl</a:t>
            </a:r>
            <a:r>
              <a:rPr lang="en-US" sz="2000" dirty="0"/>
              <a:t>	     </a:t>
            </a:r>
            <a:r>
              <a:rPr lang="en-US" sz="2000" u="sng" dirty="0"/>
              <a:t>RNOsborne@wfcs.k12.nc.us</a:t>
            </a:r>
            <a:r>
              <a:rPr lang="en-US" sz="2000" dirty="0"/>
              <a:t>            </a:t>
            </a:r>
          </a:p>
          <a:p>
            <a:r>
              <a:rPr lang="en-US" sz="2000" dirty="0"/>
              <a:t>Dean Orfanedes, Director	  </a:t>
            </a:r>
            <a:r>
              <a:rPr lang="en-US" sz="2000" dirty="0" err="1"/>
              <a:t>Sm</a:t>
            </a:r>
            <a:r>
              <a:rPr lang="en-US" sz="2000" dirty="0"/>
              <a:t>-Z   </a:t>
            </a:r>
            <a:r>
              <a:rPr lang="en-US" sz="2000" u="sng" dirty="0"/>
              <a:t>DGO</a:t>
            </a:r>
            <a:r>
              <a:rPr lang="en-US" sz="20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rfanedes</a:t>
            </a: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@wsfcs.k12.nc.us</a:t>
            </a:r>
            <a:endParaRPr lang="en-US" sz="2000" dirty="0"/>
          </a:p>
          <a:p>
            <a:r>
              <a:rPr lang="en-US" sz="2000" dirty="0"/>
              <a:t>John Andrews	Graduation Coach         </a:t>
            </a:r>
            <a:r>
              <a:rPr lang="en-US" sz="2000" u="sng" dirty="0"/>
              <a:t>JHAndrews@wsfcs.k12.nc.us</a:t>
            </a:r>
          </a:p>
          <a:p>
            <a:r>
              <a:rPr lang="en-US" sz="2000" dirty="0"/>
              <a:t>Alma Coles   Career Development Coord.  </a:t>
            </a:r>
            <a:r>
              <a:rPr lang="en-US" sz="2000" u="sng" dirty="0"/>
              <a:t>AWColes@wsfcs.k12.nc.us</a:t>
            </a:r>
          </a:p>
          <a:p>
            <a:r>
              <a:rPr lang="en-US" sz="2000" dirty="0"/>
              <a:t>          		</a:t>
            </a:r>
          </a:p>
        </p:txBody>
      </p:sp>
    </p:spTree>
    <p:extLst>
      <p:ext uri="{BB962C8B-B14F-4D97-AF65-F5344CB8AC3E}">
        <p14:creationId xmlns:p14="http://schemas.microsoft.com/office/powerpoint/2010/main" val="2517181533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24D90A6967734795D397C42C442077" ma:contentTypeVersion="10" ma:contentTypeDescription="Create a new document." ma:contentTypeScope="" ma:versionID="11ca18c2195758ab356fb2cdafeacd61">
  <xsd:schema xmlns:xsd="http://www.w3.org/2001/XMLSchema" xmlns:xs="http://www.w3.org/2001/XMLSchema" xmlns:p="http://schemas.microsoft.com/office/2006/metadata/properties" xmlns:ns3="4402577a-97a5-4b14-abbd-d6750403e03b" xmlns:ns4="af20bdcb-db1c-4351-92ee-6d8c7079eb55" targetNamespace="http://schemas.microsoft.com/office/2006/metadata/properties" ma:root="true" ma:fieldsID="bdbbd266c5c6c4fcce3cfc4f54479a15" ns3:_="" ns4:_="">
    <xsd:import namespace="4402577a-97a5-4b14-abbd-d6750403e03b"/>
    <xsd:import namespace="af20bdcb-db1c-4351-92ee-6d8c7079eb5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02577a-97a5-4b14-abbd-d6750403e0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0bdcb-db1c-4351-92ee-6d8c7079e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7935FA-52AB-44AF-A22A-415E7E45F4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C0DD04-E1A2-4BDF-B228-A3BFE20BD7FC}">
  <ds:schemaRefs>
    <ds:schemaRef ds:uri="http://purl.org/dc/dcmitype/"/>
    <ds:schemaRef ds:uri="http://purl.org/dc/terms/"/>
    <ds:schemaRef ds:uri="http://purl.org/dc/elements/1.1/"/>
    <ds:schemaRef ds:uri="af20bdcb-db1c-4351-92ee-6d8c7079eb55"/>
    <ds:schemaRef ds:uri="http://schemas.microsoft.com/office/2006/documentManagement/types"/>
    <ds:schemaRef ds:uri="http://www.w3.org/XML/1998/namespace"/>
    <ds:schemaRef ds:uri="4402577a-97a5-4b14-abbd-d6750403e03b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2FCE450-E210-47B5-80D4-DCAD508E58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02577a-97a5-4b14-abbd-d6750403e03b"/>
    <ds:schemaRef ds:uri="af20bdcb-db1c-4351-92ee-6d8c7079eb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1488</Words>
  <Application>Microsoft Office PowerPoint</Application>
  <PresentationFormat>On-screen Show (4:3)</PresentationFormat>
  <Paragraphs>349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Franklin Gothic Book</vt:lpstr>
      <vt:lpstr>Franklin Gothic Medium</vt:lpstr>
      <vt:lpstr>Wingdings</vt:lpstr>
      <vt:lpstr>Angles</vt:lpstr>
      <vt:lpstr>Robert B. Glenn high School</vt:lpstr>
      <vt:lpstr>FUTURE READY STUDENTS FOR THE 21ST CENTURY</vt:lpstr>
      <vt:lpstr>Graduation Requirements: Future-Ready Core Course of Study</vt:lpstr>
      <vt:lpstr>Graduation Requirements Core Classes</vt:lpstr>
      <vt:lpstr>Course levels</vt:lpstr>
      <vt:lpstr>Future-Ready Core  English</vt:lpstr>
      <vt:lpstr>Future-Ready Core  Science</vt:lpstr>
      <vt:lpstr>Future-Ready Core  Social Studies</vt:lpstr>
      <vt:lpstr>Future-Ready Core Math</vt:lpstr>
      <vt:lpstr>Additional requirements</vt:lpstr>
      <vt:lpstr>Academic Support</vt:lpstr>
      <vt:lpstr>Electives – fine arts</vt:lpstr>
      <vt:lpstr>Electives – career technical Education (CTE)</vt:lpstr>
      <vt:lpstr>Electives – Career Technical Ed. (CTE) </vt:lpstr>
      <vt:lpstr>Electives – career technical Education (CTE)</vt:lpstr>
      <vt:lpstr>Electives – career technical Education (CTE)</vt:lpstr>
      <vt:lpstr>Electives – other areas</vt:lpstr>
      <vt:lpstr>Occupational Course of Study</vt:lpstr>
      <vt:lpstr>Occupational Course of Study</vt:lpstr>
      <vt:lpstr>Graduation Requirements-Summary</vt:lpstr>
      <vt:lpstr>Graduation Requirements-Summary (continued)</vt:lpstr>
      <vt:lpstr>Credit Opportunities</vt:lpstr>
      <vt:lpstr>Student Schedules</vt:lpstr>
      <vt:lpstr>On-Line Registration</vt:lpstr>
      <vt:lpstr>CLUBS/ORGANIZATIONS AT GLENN</vt:lpstr>
      <vt:lpstr>CLUBS/ORGANIZATIONS AT GLENN</vt:lpstr>
      <vt:lpstr>ATHLETICS – go bobcats!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Robert B. Glenn high School</dc:title>
  <dc:creator/>
  <cp:lastModifiedBy/>
  <cp:revision>2</cp:revision>
  <dcterms:created xsi:type="dcterms:W3CDTF">2010-02-01T21:33:28Z</dcterms:created>
  <dcterms:modified xsi:type="dcterms:W3CDTF">2022-06-24T19:24:50Z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0x0101008524D90A6967734795D397C42C442077</vt:lpwstr>
  </property>
</Properties>
</file>