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9" r:id="rId1"/>
  </p:sldMasterIdLst>
  <p:notesMasterIdLst>
    <p:notesMasterId r:id="rId48"/>
  </p:notesMasterIdLst>
  <p:handoutMasterIdLst>
    <p:handoutMasterId r:id="rId49"/>
  </p:handoutMasterIdLst>
  <p:sldIdLst>
    <p:sldId id="299" r:id="rId2"/>
    <p:sldId id="380" r:id="rId3"/>
    <p:sldId id="300" r:id="rId4"/>
    <p:sldId id="537" r:id="rId5"/>
    <p:sldId id="625" r:id="rId6"/>
    <p:sldId id="585" r:id="rId7"/>
    <p:sldId id="626" r:id="rId8"/>
    <p:sldId id="587" r:id="rId9"/>
    <p:sldId id="588" r:id="rId10"/>
    <p:sldId id="589" r:id="rId11"/>
    <p:sldId id="590" r:id="rId12"/>
    <p:sldId id="593" r:id="rId13"/>
    <p:sldId id="594" r:id="rId14"/>
    <p:sldId id="595" r:id="rId15"/>
    <p:sldId id="596" r:id="rId16"/>
    <p:sldId id="598" r:id="rId17"/>
    <p:sldId id="597" r:id="rId18"/>
    <p:sldId id="599" r:id="rId19"/>
    <p:sldId id="600" r:id="rId20"/>
    <p:sldId id="601" r:id="rId21"/>
    <p:sldId id="602" r:id="rId22"/>
    <p:sldId id="603" r:id="rId23"/>
    <p:sldId id="604" r:id="rId24"/>
    <p:sldId id="577" r:id="rId25"/>
    <p:sldId id="606" r:id="rId26"/>
    <p:sldId id="607" r:id="rId27"/>
    <p:sldId id="608" r:id="rId28"/>
    <p:sldId id="609" r:id="rId29"/>
    <p:sldId id="605" r:id="rId30"/>
    <p:sldId id="611" r:id="rId31"/>
    <p:sldId id="612" r:id="rId32"/>
    <p:sldId id="613" r:id="rId33"/>
    <p:sldId id="614" r:id="rId34"/>
    <p:sldId id="627" r:id="rId35"/>
    <p:sldId id="618" r:id="rId36"/>
    <p:sldId id="616" r:id="rId37"/>
    <p:sldId id="628" r:id="rId38"/>
    <p:sldId id="619" r:id="rId39"/>
    <p:sldId id="620" r:id="rId40"/>
    <p:sldId id="610" r:id="rId41"/>
    <p:sldId id="621" r:id="rId42"/>
    <p:sldId id="622" r:id="rId43"/>
    <p:sldId id="623" r:id="rId44"/>
    <p:sldId id="510" r:id="rId45"/>
    <p:sldId id="511" r:id="rId46"/>
    <p:sldId id="582" r:id="rId4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homson" initials="" lastIdx="5" clrIdx="0"/>
  <p:cmAuthor id="1" name="Amanda Lyons" initials="" lastIdx="9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082" autoAdjust="0"/>
    <p:restoredTop sz="94575" autoAdjust="0"/>
  </p:normalViewPr>
  <p:slideViewPr>
    <p:cSldViewPr>
      <p:cViewPr>
        <p:scale>
          <a:sx n="75" d="100"/>
          <a:sy n="75" d="100"/>
        </p:scale>
        <p:origin x="-384" y="-6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47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95AD502D-AC9E-42B9-8989-07221308B0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73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914224B0-2724-4302-A695-0DDEC79D30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454EAF-8AED-4B16-B6AC-70543BF62B85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BDCDDE-BF53-44CE-A922-01B445B110BA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 dirty="0">
                <a:latin typeface="Times New Roman" pitchFamily="18" charset="0"/>
              </a:endParaRPr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 dirty="0">
                <a:latin typeface="Times New Roman" pitchFamily="18" charset="0"/>
              </a:endParaRPr>
            </a:p>
          </p:txBody>
        </p:sp>
      </p:grp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 dirty="0"/>
            </a:p>
          </p:txBody>
        </p:sp>
        <p:sp>
          <p:nvSpPr>
            <p:cNvPr id="9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 dirty="0"/>
            </a:p>
          </p:txBody>
        </p:sp>
      </p:grpSp>
      <p:pic>
        <p:nvPicPr>
          <p:cNvPr id="10" name="Picture 13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207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64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0668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6200" y="6248400"/>
            <a:ext cx="587375" cy="488950"/>
          </a:xfrm>
        </p:spPr>
        <p:txBody>
          <a:bodyPr anchorCtr="0"/>
          <a:lstStyle>
            <a:lvl1pPr>
              <a:defRPr/>
            </a:lvl1pPr>
          </a:lstStyle>
          <a:p>
            <a:pPr>
              <a:defRPr/>
            </a:pPr>
            <a:fld id="{872B3648-DAAB-42A0-99EF-CEBD3BE2736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978F37-BFC3-4FC7-8C72-B38904E881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D17605-34C6-491C-8CBD-4F6D6F87AF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A2248F-08CC-46CA-97F0-2817DD3CD1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4AF981-38E6-48EE-B5A4-1960A9B519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ECAB11-D6D5-458F-AF6B-4759844092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 userDrawn="1"/>
        </p:nvGrpSpPr>
        <p:grpSpPr bwMode="auto">
          <a:xfrm>
            <a:off x="0" y="0"/>
            <a:ext cx="7620000" cy="6858000"/>
            <a:chOff x="0" y="0"/>
            <a:chExt cx="4800" cy="4320"/>
          </a:xfrm>
        </p:grpSpPr>
        <p:grpSp>
          <p:nvGrpSpPr>
            <p:cNvPr id="3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7" name="Rectangle 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dirty="0"/>
              </a:p>
            </p:txBody>
          </p:sp>
          <p:sp>
            <p:nvSpPr>
              <p:cNvPr id="8" name="Freeform 5"/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/>
                <a:ahLst/>
                <a:cxnLst>
                  <a:cxn ang="0">
                    <a:pos x="1728" y="0"/>
                  </a:cxn>
                  <a:cxn ang="0">
                    <a:pos x="1728" y="480"/>
                  </a:cxn>
                  <a:cxn ang="0">
                    <a:pos x="380" y="482"/>
                  </a:cxn>
                  <a:cxn ang="0">
                    <a:pos x="354" y="480"/>
                  </a:cxn>
                  <a:cxn ang="0">
                    <a:pos x="308" y="489"/>
                  </a:cxn>
                  <a:cxn ang="0">
                    <a:pos x="246" y="531"/>
                  </a:cxn>
                  <a:cxn ang="0">
                    <a:pos x="206" y="597"/>
                  </a:cxn>
                  <a:cxn ang="0">
                    <a:pos x="192" y="666"/>
                  </a:cxn>
                  <a:cxn ang="0">
                    <a:pos x="192" y="735"/>
                  </a:cxn>
                  <a:cxn ang="0">
                    <a:pos x="0" y="735"/>
                  </a:cxn>
                  <a:cxn ang="0">
                    <a:pos x="0" y="480"/>
                  </a:cxn>
                  <a:cxn ang="0">
                    <a:pos x="0" y="0"/>
                  </a:cxn>
                  <a:cxn ang="0">
                    <a:pos x="1728" y="0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 eaLnBrk="0" hangingPunct="0">
                  <a:defRPr/>
                </a:pPr>
                <a:endParaRPr lang="en-US" dirty="0"/>
              </a:p>
            </p:txBody>
          </p:sp>
        </p:grpSp>
        <p:grpSp>
          <p:nvGrpSpPr>
            <p:cNvPr id="4" name="Group 6"/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5" name="AutoShape 7"/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dirty="0"/>
              </a:p>
            </p:txBody>
          </p:sp>
          <p:sp>
            <p:nvSpPr>
              <p:cNvPr id="6" name="AutoShape 8"/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dirty="0"/>
              </a:p>
            </p:txBody>
          </p:sp>
        </p:grpSp>
      </p:grpSp>
      <p:sp>
        <p:nvSpPr>
          <p:cNvPr id="9" name="Text Box 21"/>
          <p:cNvSpPr txBox="1">
            <a:spLocks noChangeArrowheads="1"/>
          </p:cNvSpPr>
          <p:nvPr userDrawn="1"/>
        </p:nvSpPr>
        <p:spPr bwMode="auto">
          <a:xfrm>
            <a:off x="-3175" y="3276600"/>
            <a:ext cx="49212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ot="10800000" vert="eaVert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2000" b="1" dirty="0"/>
              <a:t>Chapter 14</a:t>
            </a:r>
            <a:endParaRPr lang="en-US" sz="2000" b="1" dirty="0"/>
          </a:p>
        </p:txBody>
      </p:sp>
      <p:sp>
        <p:nvSpPr>
          <p:cNvPr id="10" name="Footer Placeholder 3"/>
          <p:cNvSpPr txBox="1">
            <a:spLocks/>
          </p:cNvSpPr>
          <p:nvPr userDrawn="1"/>
        </p:nvSpPr>
        <p:spPr bwMode="auto">
          <a:xfrm>
            <a:off x="1676400" y="6230938"/>
            <a:ext cx="7164388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r">
              <a:defRPr/>
            </a:pPr>
            <a:r>
              <a:rPr lang="en-US" b="1" dirty="0">
                <a:latin typeface="Arial" pitchFamily="34" charset="0"/>
              </a:rPr>
              <a:t>CLB: MS </a:t>
            </a:r>
            <a:r>
              <a:rPr lang="en-US" b="1" dirty="0">
                <a:latin typeface="Arial" pitchFamily="34" charset="0"/>
              </a:rPr>
              <a:t>Office </a:t>
            </a:r>
            <a:r>
              <a:rPr lang="en-US" b="1" dirty="0">
                <a:latin typeface="Arial" pitchFamily="34" charset="0"/>
              </a:rPr>
              <a:t>2007 Companion</a:t>
            </a:r>
          </a:p>
        </p:txBody>
      </p:sp>
      <p:sp>
        <p:nvSpPr>
          <p:cNvPr id="11" name="Text Box 14"/>
          <p:cNvSpPr txBox="1">
            <a:spLocks noChangeArrowheads="1"/>
          </p:cNvSpPr>
          <p:nvPr userDrawn="1"/>
        </p:nvSpPr>
        <p:spPr bwMode="auto">
          <a:xfrm>
            <a:off x="914400" y="6400800"/>
            <a:ext cx="3886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b="1" dirty="0">
                <a:latin typeface="Arial" pitchFamily="34" charset="0"/>
              </a:rPr>
              <a:t>Campbell</a:t>
            </a: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2BED8-F85D-460C-AB0C-1B613A4D91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2E72D7-CE3B-4806-8566-B0A1C0E9D7A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5520E9-567D-4E3D-9081-CF12DC4D05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B4876C-FC15-4D2C-A1C5-16D3E564FD4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762000"/>
            <a:ext cx="1981200" cy="53244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762000"/>
            <a:ext cx="5791200" cy="53244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BA4A49-E2C2-4B48-BD35-32C8D4CC84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0D1C34-6F6C-4C4B-8D50-FA16593C63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 userDrawn="1"/>
        </p:nvGrpSpPr>
        <p:grpSpPr bwMode="auto">
          <a:xfrm>
            <a:off x="0" y="0"/>
            <a:ext cx="7620000" cy="6858000"/>
            <a:chOff x="0" y="0"/>
            <a:chExt cx="4800" cy="4320"/>
          </a:xfrm>
        </p:grpSpPr>
        <p:grpSp>
          <p:nvGrpSpPr>
            <p:cNvPr id="1033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69636" name="Rectangle 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dirty="0"/>
              </a:p>
            </p:txBody>
          </p:sp>
          <p:sp>
            <p:nvSpPr>
              <p:cNvPr id="69637" name="Freeform 5"/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/>
                <a:ahLst/>
                <a:cxnLst>
                  <a:cxn ang="0">
                    <a:pos x="1728" y="0"/>
                  </a:cxn>
                  <a:cxn ang="0">
                    <a:pos x="1728" y="480"/>
                  </a:cxn>
                  <a:cxn ang="0">
                    <a:pos x="380" y="482"/>
                  </a:cxn>
                  <a:cxn ang="0">
                    <a:pos x="354" y="480"/>
                  </a:cxn>
                  <a:cxn ang="0">
                    <a:pos x="308" y="489"/>
                  </a:cxn>
                  <a:cxn ang="0">
                    <a:pos x="246" y="531"/>
                  </a:cxn>
                  <a:cxn ang="0">
                    <a:pos x="206" y="597"/>
                  </a:cxn>
                  <a:cxn ang="0">
                    <a:pos x="192" y="666"/>
                  </a:cxn>
                  <a:cxn ang="0">
                    <a:pos x="192" y="735"/>
                  </a:cxn>
                  <a:cxn ang="0">
                    <a:pos x="0" y="735"/>
                  </a:cxn>
                  <a:cxn ang="0">
                    <a:pos x="0" y="480"/>
                  </a:cxn>
                  <a:cxn ang="0">
                    <a:pos x="0" y="0"/>
                  </a:cxn>
                  <a:cxn ang="0">
                    <a:pos x="1728" y="0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 eaLnBrk="0" hangingPunct="0">
                  <a:defRPr/>
                </a:pPr>
                <a:endParaRPr lang="en-US" dirty="0"/>
              </a:p>
            </p:txBody>
          </p:sp>
        </p:grpSp>
        <p:grpSp>
          <p:nvGrpSpPr>
            <p:cNvPr id="1034" name="Group 6"/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69639" name="AutoShape 7"/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dirty="0"/>
              </a:p>
            </p:txBody>
          </p:sp>
          <p:sp>
            <p:nvSpPr>
              <p:cNvPr id="69640" name="AutoShape 8"/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dirty="0"/>
              </a:p>
            </p:txBody>
          </p:sp>
        </p:grpSp>
      </p:grpSp>
      <p:sp>
        <p:nvSpPr>
          <p:cNvPr id="1027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9653" name="Text Box 21"/>
          <p:cNvSpPr txBox="1">
            <a:spLocks noChangeArrowheads="1"/>
          </p:cNvSpPr>
          <p:nvPr userDrawn="1"/>
        </p:nvSpPr>
        <p:spPr bwMode="auto">
          <a:xfrm>
            <a:off x="-6350" y="2743200"/>
            <a:ext cx="8001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ot="10800000" vert="eaVert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2000" b="1" dirty="0"/>
              <a:t/>
            </a:r>
            <a:br>
              <a:rPr lang="en-US" sz="2000" b="1" dirty="0"/>
            </a:br>
            <a:r>
              <a:rPr lang="en-US" sz="2000" b="1" dirty="0"/>
              <a:t>Chapter 14</a:t>
            </a:r>
            <a:endParaRPr lang="en-US" sz="2000" b="1" dirty="0"/>
          </a:p>
        </p:txBody>
      </p:sp>
      <p:sp>
        <p:nvSpPr>
          <p:cNvPr id="1039" name="Text Box 15"/>
          <p:cNvSpPr txBox="1">
            <a:spLocks noChangeArrowheads="1"/>
          </p:cNvSpPr>
          <p:nvPr userDrawn="1"/>
        </p:nvSpPr>
        <p:spPr bwMode="auto">
          <a:xfrm>
            <a:off x="838200" y="6324600"/>
            <a:ext cx="2514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2000" b="1" dirty="0"/>
              <a:t>Lambert / Osborne</a:t>
            </a:r>
          </a:p>
        </p:txBody>
      </p:sp>
      <p:sp>
        <p:nvSpPr>
          <p:cNvPr id="1040" name="Text Box 16"/>
          <p:cNvSpPr txBox="1">
            <a:spLocks noChangeArrowheads="1"/>
          </p:cNvSpPr>
          <p:nvPr userDrawn="1"/>
        </p:nvSpPr>
        <p:spPr bwMode="auto">
          <a:xfrm>
            <a:off x="4724400" y="6324600"/>
            <a:ext cx="426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  <a:defRPr/>
            </a:pPr>
            <a:r>
              <a:rPr lang="en-US" sz="2000" b="1" dirty="0"/>
              <a:t>Fundamentals of </a:t>
            </a:r>
            <a:r>
              <a:rPr lang="en-US" sz="2000" b="1" dirty="0"/>
              <a:t>Java 4E</a:t>
            </a:r>
          </a:p>
        </p:txBody>
      </p:sp>
      <p:sp>
        <p:nvSpPr>
          <p:cNvPr id="6964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eaLnBrk="1" hangingPunct="1">
              <a:defRPr sz="2600" b="1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fld id="{65B826CE-FB3D-4C9D-879A-3768E10FFC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2" name="Picture 15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1301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1" r:id="rId2"/>
    <p:sldLayoutId id="2147483680" r:id="rId3"/>
    <p:sldLayoutId id="2147483679" r:id="rId4"/>
    <p:sldLayoutId id="2147483678" r:id="rId5"/>
    <p:sldLayoutId id="2147483677" r:id="rId6"/>
    <p:sldLayoutId id="2147483683" r:id="rId7"/>
    <p:sldLayoutId id="2147483676" r:id="rId8"/>
    <p:sldLayoutId id="2147483675" r:id="rId9"/>
    <p:sldLayoutId id="2147483674" r:id="rId10"/>
    <p:sldLayoutId id="2147483673" r:id="rId11"/>
    <p:sldLayoutId id="2147483672" r:id="rId12"/>
  </p:sldLayoutIdLst>
  <p:transition/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1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4EE81AA-3491-437B-AC5F-3FBAE1F28C5A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6386" name="AutoShap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Chapter 14</a:t>
            </a:r>
            <a:br>
              <a:rPr lang="en-US" sz="3200" smtClean="0"/>
            </a:br>
            <a:r>
              <a:rPr lang="en-US" sz="3200" smtClean="0"/>
              <a:t>Introduction to Collections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241800" cy="1822450"/>
          </a:xfrm>
        </p:spPr>
        <p:txBody>
          <a:bodyPr/>
          <a:lstStyle/>
          <a:p>
            <a:pPr eaLnBrk="1" hangingPunct="1"/>
            <a:r>
              <a:rPr lang="en-US" b="1" smtClean="0"/>
              <a:t>Fundamentals of Java: AP Computer Science Essentials, 4th Edition</a:t>
            </a:r>
          </a:p>
        </p:txBody>
      </p:sp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609600" y="6248400"/>
            <a:ext cx="2667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/>
          </a:p>
        </p:txBody>
      </p:sp>
      <p:sp>
        <p:nvSpPr>
          <p:cNvPr id="16389" name="Text Box 7"/>
          <p:cNvSpPr txBox="1">
            <a:spLocks noChangeArrowheads="1"/>
          </p:cNvSpPr>
          <p:nvPr/>
        </p:nvSpPr>
        <p:spPr bwMode="auto">
          <a:xfrm>
            <a:off x="685800" y="6324600"/>
            <a:ext cx="2514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b="1"/>
              <a:t>Lambert / Osborne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5A4CFCF-AE87-4E8D-916F-2B87AFF90FE0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18434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723B5ED4-4F1F-4ADF-8D90-F2C387434248}" type="slidenum">
              <a:rPr lang="en-US" sz="2600" b="1">
                <a:solidFill>
                  <a:schemeClr val="bg1"/>
                </a:solidFill>
              </a:rPr>
              <a:pPr/>
              <a:t>2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18435" name="Slide Number Placeholder 5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36EA0CF4-D1AD-4A64-AD86-BD2CA10038D5}" type="slidenum">
              <a:rPr lang="en-US" sz="2600" b="1">
                <a:solidFill>
                  <a:schemeClr val="bg1"/>
                </a:solidFill>
              </a:rPr>
              <a:pPr/>
              <a:t>2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1843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Objectives</a:t>
            </a: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62200"/>
            <a:ext cx="7848600" cy="3886200"/>
          </a:xfrm>
        </p:spPr>
        <p:txBody>
          <a:bodyPr/>
          <a:lstStyle/>
          <a:p>
            <a:r>
              <a:rPr lang="en-US" smtClean="0"/>
              <a:t>Recognize different categories of collections and the operations on them</a:t>
            </a:r>
          </a:p>
          <a:p>
            <a:r>
              <a:rPr lang="en-US" smtClean="0"/>
              <a:t>Distinguish between a collection’s interface and its implementing classes</a:t>
            </a:r>
          </a:p>
          <a:p>
            <a:r>
              <a:rPr lang="en-US" smtClean="0"/>
              <a:t>Use list, stack, queue, set, and map collections to solve problems</a:t>
            </a:r>
          </a:p>
          <a:p>
            <a:r>
              <a:rPr lang="en-US" smtClean="0"/>
              <a:t>Choose a particular collection implementation based on its performance characteristics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801AA46-B14D-4270-8EF5-1C614DB84F61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20482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DAB63B67-AFE3-44BE-8F6B-3D809F4B6FC9}" type="slidenum">
              <a:rPr lang="en-US" sz="2600" b="1">
                <a:solidFill>
                  <a:schemeClr val="bg1"/>
                </a:solidFill>
              </a:rPr>
              <a:pPr/>
              <a:t>3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20483" name="Slide Number Placeholder 6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3514557E-8C93-4685-B72D-5DBCCC037660}" type="slidenum">
              <a:rPr lang="en-US" sz="2600" b="1">
                <a:solidFill>
                  <a:schemeClr val="bg1"/>
                </a:solidFill>
              </a:rPr>
              <a:pPr/>
              <a:t>3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2048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Vocabulary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mtClean="0"/>
              <a:t>association list</a:t>
            </a:r>
          </a:p>
          <a:p>
            <a:r>
              <a:rPr lang="en-US" smtClean="0"/>
              <a:t>collection</a:t>
            </a:r>
          </a:p>
          <a:p>
            <a:r>
              <a:rPr lang="en-US" smtClean="0"/>
              <a:t>dictionary</a:t>
            </a:r>
          </a:p>
          <a:p>
            <a:r>
              <a:rPr lang="en-US" smtClean="0"/>
              <a:t>hashing</a:t>
            </a:r>
          </a:p>
          <a:p>
            <a:r>
              <a:rPr lang="en-US" smtClean="0"/>
              <a:t>iterator</a:t>
            </a:r>
          </a:p>
          <a:p>
            <a:r>
              <a:rPr lang="en-US" smtClean="0"/>
              <a:t>keyed list</a:t>
            </a:r>
          </a:p>
          <a:p>
            <a:r>
              <a:rPr lang="en-US" smtClean="0"/>
              <a:t>list</a:t>
            </a:r>
          </a:p>
          <a:p>
            <a:r>
              <a:rPr lang="en-US" smtClean="0"/>
              <a:t>map</a:t>
            </a:r>
          </a:p>
        </p:txBody>
      </p:sp>
      <p:sp>
        <p:nvSpPr>
          <p:cNvPr id="2048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724400" y="2362200"/>
            <a:ext cx="3770313" cy="3724275"/>
          </a:xfrm>
        </p:spPr>
        <p:txBody>
          <a:bodyPr/>
          <a:lstStyle/>
          <a:p>
            <a:r>
              <a:rPr lang="en-US" smtClean="0"/>
              <a:t>queue</a:t>
            </a:r>
          </a:p>
          <a:p>
            <a:r>
              <a:rPr lang="en-US" smtClean="0"/>
              <a:t>set</a:t>
            </a:r>
          </a:p>
          <a:p>
            <a:r>
              <a:rPr lang="en-US" smtClean="0"/>
              <a:t>stack</a:t>
            </a:r>
          </a:p>
          <a:p>
            <a:r>
              <a:rPr lang="en-US" smtClean="0"/>
              <a:t>table</a:t>
            </a:r>
          </a:p>
          <a:p>
            <a:r>
              <a:rPr lang="en-US" smtClean="0"/>
              <a:t>type parameter</a:t>
            </a:r>
          </a:p>
          <a:p>
            <a:r>
              <a:rPr lang="en-US" smtClean="0"/>
              <a:t>type variable</a:t>
            </a:r>
          </a:p>
          <a:p>
            <a:r>
              <a:rPr lang="en-US" smtClean="0"/>
              <a:t>wrapper class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95219EB-7E5E-46CD-994F-65CC8F9007F3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21506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CCD67212-BE28-4D1E-A407-34C5AEDAA635}" type="slidenum">
              <a:rPr lang="en-US" sz="2600" b="1">
                <a:solidFill>
                  <a:schemeClr val="bg1"/>
                </a:solidFill>
              </a:rPr>
              <a:pPr/>
              <a:t>4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2150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Overview of Collections</a:t>
            </a:r>
          </a:p>
        </p:txBody>
      </p:sp>
      <p:sp>
        <p:nvSpPr>
          <p:cNvPr id="21508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848600" cy="3724275"/>
          </a:xfrm>
        </p:spPr>
        <p:txBody>
          <a:bodyPr/>
          <a:lstStyle/>
          <a:p>
            <a:pPr eaLnBrk="1" hangingPunct="1"/>
            <a:r>
              <a:rPr lang="en-US" b="1" smtClean="0"/>
              <a:t>Collection</a:t>
            </a:r>
            <a:r>
              <a:rPr lang="en-US" smtClean="0"/>
              <a:t>: a group of items treated as a conceptual unit.</a:t>
            </a:r>
          </a:p>
          <a:p>
            <a:pPr lvl="1" eaLnBrk="1" hangingPunct="1"/>
            <a:r>
              <a:rPr lang="en-US" smtClean="0"/>
              <a:t>Strings and arrays are collections of characters and elements. </a:t>
            </a:r>
          </a:p>
          <a:p>
            <a:pPr lvl="1" eaLnBrk="1" hangingPunct="1"/>
            <a:r>
              <a:rPr lang="en-US" smtClean="0"/>
              <a:t>Can be homogenous: all items of the same type.</a:t>
            </a:r>
          </a:p>
          <a:p>
            <a:pPr lvl="1" eaLnBrk="1" hangingPunct="1"/>
            <a:r>
              <a:rPr lang="en-US" smtClean="0"/>
              <a:t>Or heterogeneous: items of different types.</a:t>
            </a:r>
          </a:p>
          <a:p>
            <a:pPr lvl="1" eaLnBrk="1" hangingPunct="1"/>
            <a:r>
              <a:rPr lang="en-US" smtClean="0"/>
              <a:t>Important characteristic of collections is how they are organized.</a:t>
            </a:r>
          </a:p>
        </p:txBody>
      </p:sp>
      <p:sp>
        <p:nvSpPr>
          <p:cNvPr id="21509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9A6CB329-591C-4E25-96EB-BEF9C807799A}" type="slidenum">
              <a:rPr lang="en-US" sz="2600" b="1">
                <a:solidFill>
                  <a:schemeClr val="bg1"/>
                </a:solidFill>
              </a:rPr>
              <a:pPr/>
              <a:t>4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Overview of Collections (continued)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62200"/>
            <a:ext cx="2971800" cy="3724275"/>
          </a:xfrm>
        </p:spPr>
        <p:txBody>
          <a:bodyPr/>
          <a:lstStyle/>
          <a:p>
            <a:r>
              <a:rPr lang="en-US" sz="2400" smtClean="0"/>
              <a:t>Types of collections</a:t>
            </a:r>
          </a:p>
        </p:txBody>
      </p:sp>
      <p:sp>
        <p:nvSpPr>
          <p:cNvPr id="69636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1B8B4B17-D4ED-4815-9E3F-E56081E00989}" type="slidenum">
              <a:rPr lang="en-US" sz="2600" b="1">
                <a:solidFill>
                  <a:schemeClr val="bg1"/>
                </a:solidFill>
              </a:rPr>
              <a:pPr/>
              <a:t>5</a:t>
            </a:fld>
            <a:endParaRPr lang="en-US" sz="2600" b="1">
              <a:solidFill>
                <a:schemeClr val="bg1"/>
              </a:solidFill>
            </a:endParaRPr>
          </a:p>
        </p:txBody>
      </p:sp>
      <p:pic>
        <p:nvPicPr>
          <p:cNvPr id="6963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2362200"/>
            <a:ext cx="6057900" cy="394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E6B36CB5-6640-48B6-AE68-A028138858D2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24578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4CF2673D-5E93-416E-A8A6-5AA0F817B047}" type="slidenum">
              <a:rPr lang="en-US" sz="2600" b="1">
                <a:solidFill>
                  <a:schemeClr val="bg1"/>
                </a:solidFill>
              </a:rPr>
              <a:pPr/>
              <a:t>6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2457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Overview of Collections (continued)</a:t>
            </a:r>
          </a:p>
        </p:txBody>
      </p:sp>
      <p:sp>
        <p:nvSpPr>
          <p:cNvPr id="24580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772400" cy="3724275"/>
          </a:xfrm>
        </p:spPr>
        <p:txBody>
          <a:bodyPr/>
          <a:lstStyle/>
          <a:p>
            <a:pPr eaLnBrk="1" hangingPunct="1"/>
            <a:r>
              <a:rPr lang="en-US" sz="2600" b="1" smtClean="0"/>
              <a:t>Operations on Collections:</a:t>
            </a:r>
          </a:p>
          <a:p>
            <a:pPr eaLnBrk="1" hangingPunct="1"/>
            <a:r>
              <a:rPr lang="en-US" sz="2600" smtClean="0"/>
              <a:t>Typically dynamic, not static.</a:t>
            </a:r>
          </a:p>
          <a:p>
            <a:pPr lvl="1" eaLnBrk="1" hangingPunct="1"/>
            <a:r>
              <a:rPr lang="en-US" smtClean="0"/>
              <a:t>Can grow or shrink with the needs of the problem.</a:t>
            </a:r>
          </a:p>
          <a:p>
            <a:pPr lvl="1" eaLnBrk="1" hangingPunct="1"/>
            <a:r>
              <a:rPr lang="en-US" smtClean="0"/>
              <a:t>Contents can change throughout a program.</a:t>
            </a:r>
          </a:p>
          <a:p>
            <a:pPr eaLnBrk="1" hangingPunct="1"/>
            <a:r>
              <a:rPr lang="en-US" sz="2600" smtClean="0"/>
              <a:t>Similar operations can be performed on arrays.</a:t>
            </a:r>
          </a:p>
          <a:p>
            <a:pPr lvl="1" eaLnBrk="1" hangingPunct="1"/>
            <a:r>
              <a:rPr lang="en-US" smtClean="0"/>
              <a:t>Take a logical perspective on elements, such as with an array of strings. Want to use method that apply to strings not arrays.</a:t>
            </a:r>
          </a:p>
          <a:p>
            <a:pPr eaLnBrk="1" hangingPunct="1"/>
            <a:r>
              <a:rPr lang="en-US" sz="2600" smtClean="0"/>
              <a:t>Collections are more abstract than arrays</a:t>
            </a:r>
            <a:r>
              <a:rPr lang="en-US" smtClean="0"/>
              <a:t>.</a:t>
            </a:r>
          </a:p>
        </p:txBody>
      </p:sp>
      <p:sp>
        <p:nvSpPr>
          <p:cNvPr id="24581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681C92D0-EE8C-49F2-B053-A7A28ECA995A}" type="slidenum">
              <a:rPr lang="en-US" sz="2600" b="1">
                <a:solidFill>
                  <a:schemeClr val="bg1"/>
                </a:solidFill>
              </a:rPr>
              <a:pPr/>
              <a:t>6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Overview of Collections (continued)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200" b="1" smtClean="0"/>
              <a:t>Operations on Collections (cont):</a:t>
            </a:r>
            <a:endParaRPr lang="en-US" sz="2200" smtClean="0"/>
          </a:p>
          <a:p>
            <a:r>
              <a:rPr lang="en-US" sz="2200" smtClean="0"/>
              <a:t>Categories of operations on collections</a:t>
            </a:r>
          </a:p>
        </p:txBody>
      </p:sp>
      <p:sp>
        <p:nvSpPr>
          <p:cNvPr id="70660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7BBEB187-308C-4159-9481-116C0C425E1D}" type="slidenum">
              <a:rPr lang="en-US" sz="2600" b="1">
                <a:solidFill>
                  <a:schemeClr val="bg1"/>
                </a:solidFill>
              </a:rPr>
              <a:pPr/>
              <a:t>7</a:t>
            </a:fld>
            <a:endParaRPr lang="en-US" sz="2600" b="1">
              <a:solidFill>
                <a:schemeClr val="bg1"/>
              </a:solidFill>
            </a:endParaRPr>
          </a:p>
        </p:txBody>
      </p:sp>
      <p:pic>
        <p:nvPicPr>
          <p:cNvPr id="7066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3200400"/>
            <a:ext cx="5334000" cy="314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10233EA-B03A-480B-A007-905D466C0F53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26626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B9F1A782-8D28-4927-8E8E-2F1218DDE5E6}" type="slidenum">
              <a:rPr lang="en-US" sz="2600" b="1">
                <a:solidFill>
                  <a:schemeClr val="bg1"/>
                </a:solidFill>
              </a:rPr>
              <a:pPr/>
              <a:t>8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266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Java Collection Resources</a:t>
            </a:r>
          </a:p>
        </p:txBody>
      </p:sp>
      <p:sp>
        <p:nvSpPr>
          <p:cNvPr id="26628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848600" cy="3724275"/>
          </a:xfrm>
        </p:spPr>
        <p:txBody>
          <a:bodyPr/>
          <a:lstStyle/>
          <a:p>
            <a:pPr eaLnBrk="1" hangingPunct="1"/>
            <a:r>
              <a:rPr lang="en-US" smtClean="0"/>
              <a:t>Defined in the package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java.util</a:t>
            </a:r>
            <a:r>
              <a:rPr lang="en-US" smtClean="0"/>
              <a:t>.</a:t>
            </a:r>
          </a:p>
          <a:p>
            <a:pPr lvl="1" eaLnBrk="1" hangingPunct="1"/>
            <a:r>
              <a:rPr lang="en-US" smtClean="0"/>
              <a:t>Set of interfaces that specify operations for different type of collections.</a:t>
            </a:r>
          </a:p>
          <a:p>
            <a:pPr lvl="1" eaLnBrk="1" hangingPunct="1"/>
            <a:r>
              <a:rPr lang="en-US" smtClean="0"/>
              <a:t>Set of classes that implement the interfaces.</a:t>
            </a:r>
          </a:p>
          <a:p>
            <a:pPr eaLnBrk="1" hangingPunct="1"/>
            <a:r>
              <a:rPr lang="en-US" smtClean="0"/>
              <a:t>An interface provides a logical view of the behavior of a class of objects.</a:t>
            </a:r>
          </a:p>
          <a:p>
            <a:pPr lvl="1" eaLnBrk="1" hangingPunct="1"/>
            <a:r>
              <a:rPr lang="en-US" smtClean="0"/>
              <a:t>Programmers who use lists develop logic using the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List</a:t>
            </a:r>
            <a:r>
              <a:rPr lang="en-US" smtClean="0"/>
              <a:t> interface, then use criteria such as run-time performance to select an implementing class.</a:t>
            </a:r>
          </a:p>
        </p:txBody>
      </p:sp>
      <p:sp>
        <p:nvSpPr>
          <p:cNvPr id="26629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2FF0960A-CAA5-43B7-BDDA-C1B60F79A4E0}" type="slidenum">
              <a:rPr lang="en-US" sz="2600" b="1">
                <a:solidFill>
                  <a:schemeClr val="bg1"/>
                </a:solidFill>
              </a:rPr>
              <a:pPr/>
              <a:t>8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8B9DC3FA-862A-4279-A025-18D33080BB61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27650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7BDD0756-4E2C-41D5-8C9C-378E55AE3A9E}" type="slidenum">
              <a:rPr lang="en-US" sz="2600" b="1">
                <a:solidFill>
                  <a:schemeClr val="bg1"/>
                </a:solidFill>
              </a:rPr>
              <a:pPr/>
              <a:t>9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276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Java Collection Resources (continued)</a:t>
            </a:r>
          </a:p>
        </p:txBody>
      </p:sp>
      <p:sp>
        <p:nvSpPr>
          <p:cNvPr id="27652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848600" cy="3724275"/>
          </a:xfrm>
        </p:spPr>
        <p:txBody>
          <a:bodyPr/>
          <a:lstStyle/>
          <a:p>
            <a:pPr eaLnBrk="1" hangingPunct="1"/>
            <a:r>
              <a:rPr lang="en-US" sz="2400" b="1" smtClean="0"/>
              <a:t>The Java Collection Interfaces:</a:t>
            </a:r>
          </a:p>
          <a:p>
            <a:pPr eaLnBrk="1" hangingPunct="1"/>
            <a:r>
              <a:rPr lang="en-US" sz="2400" smtClean="0"/>
              <a:t>The </a:t>
            </a:r>
            <a:r>
              <a:rPr lang="en-US" sz="2400" smtClean="0">
                <a:latin typeface="Courier New" pitchFamily="49" charset="0"/>
                <a:cs typeface="Courier New" pitchFamily="49" charset="0"/>
              </a:rPr>
              <a:t>java.util </a:t>
            </a:r>
            <a:r>
              <a:rPr lang="en-US" sz="2400" smtClean="0"/>
              <a:t>collection interfaces</a:t>
            </a:r>
          </a:p>
        </p:txBody>
      </p:sp>
      <p:sp>
        <p:nvSpPr>
          <p:cNvPr id="27653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9EE3568A-C564-4FE5-8449-3B4F48159B7B}" type="slidenum">
              <a:rPr lang="en-US" sz="2600" b="1">
                <a:solidFill>
                  <a:schemeClr val="bg1"/>
                </a:solidFill>
              </a:rPr>
              <a:pPr/>
              <a:t>9</a:t>
            </a:fld>
            <a:endParaRPr lang="en-US" sz="2600" b="1">
              <a:solidFill>
                <a:schemeClr val="bg1"/>
              </a:solidFill>
            </a:endParaRPr>
          </a:p>
        </p:txBody>
      </p:sp>
      <p:pic>
        <p:nvPicPr>
          <p:cNvPr id="27656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3276600"/>
            <a:ext cx="6624638" cy="308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0C2647F-20A3-46A4-9C8A-A16B9C3F182A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28674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A78F73C5-DD9C-478C-B0D0-B968E1D6D66F}" type="slidenum">
              <a:rPr lang="en-US" sz="2600" b="1">
                <a:solidFill>
                  <a:schemeClr val="bg1"/>
                </a:solidFill>
              </a:rPr>
              <a:pPr/>
              <a:t>10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2867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Java Collection Resources (continued)</a:t>
            </a:r>
          </a:p>
        </p:txBody>
      </p:sp>
      <p:sp>
        <p:nvSpPr>
          <p:cNvPr id="28676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848600" cy="3724275"/>
          </a:xfrm>
        </p:spPr>
        <p:txBody>
          <a:bodyPr/>
          <a:lstStyle/>
          <a:p>
            <a:pPr eaLnBrk="1" hangingPunct="1"/>
            <a:r>
              <a:rPr lang="en-US" b="1" smtClean="0"/>
              <a:t>The Java Collection Interfaces (cont):</a:t>
            </a:r>
          </a:p>
          <a:p>
            <a:pPr eaLnBrk="1" hangingPunct="1"/>
            <a:r>
              <a:rPr lang="en-US" smtClean="0"/>
              <a:t>Hierarchy includes two general interfaces: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Collection</a:t>
            </a:r>
            <a:r>
              <a:rPr lang="en-US" smtClean="0"/>
              <a:t> and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Iterable</a:t>
            </a:r>
            <a:r>
              <a:rPr lang="en-US" smtClean="0"/>
              <a:t>.  </a:t>
            </a:r>
          </a:p>
          <a:p>
            <a:pPr lvl="1" eaLnBrk="1" hangingPunct="1"/>
            <a:r>
              <a:rPr lang="en-US" smtClean="0"/>
              <a:t>Implement methods included in the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Collection</a:t>
            </a:r>
            <a:r>
              <a:rPr lang="en-US" smtClean="0"/>
              <a:t> interface.</a:t>
            </a:r>
          </a:p>
          <a:p>
            <a:pPr eaLnBrk="1" hangingPunct="1"/>
            <a:r>
              <a:rPr lang="en-US" smtClean="0"/>
              <a:t>Map does not extend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Collection</a:t>
            </a:r>
            <a:r>
              <a:rPr lang="en-US" smtClean="0">
                <a:cs typeface="Courier New" pitchFamily="49" charset="0"/>
              </a:rPr>
              <a:t>.</a:t>
            </a:r>
          </a:p>
          <a:p>
            <a:pPr eaLnBrk="1" hangingPunct="1"/>
            <a:r>
              <a:rPr lang="en-US" smtClean="0"/>
              <a:t>Collection extends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Iterable</a:t>
            </a:r>
            <a:r>
              <a:rPr lang="en-US" smtClean="0"/>
              <a:t>. </a:t>
            </a:r>
          </a:p>
          <a:p>
            <a:pPr lvl="1" eaLnBrk="1" hangingPunct="1"/>
            <a:r>
              <a:rPr lang="en-US" smtClean="0"/>
              <a:t>Requires every implementing class to include an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iterator</a:t>
            </a:r>
            <a:r>
              <a:rPr lang="en-US" smtClean="0"/>
              <a:t> method.</a:t>
            </a:r>
          </a:p>
        </p:txBody>
      </p:sp>
      <p:sp>
        <p:nvSpPr>
          <p:cNvPr id="28677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E3167815-D888-4831-9976-AFC5F96B69FA}" type="slidenum">
              <a:rPr lang="en-US" sz="2600" b="1">
                <a:solidFill>
                  <a:schemeClr val="bg1"/>
                </a:solidFill>
              </a:rPr>
              <a:pPr/>
              <a:t>10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C8F6026-367F-4CD6-93A2-3D070E728DC5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29698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C18AB1A4-2EE2-49DE-90B3-64B9E0664C68}" type="slidenum">
              <a:rPr lang="en-US" sz="2600" b="1">
                <a:solidFill>
                  <a:schemeClr val="bg1"/>
                </a:solidFill>
              </a:rPr>
              <a:pPr/>
              <a:t>11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2969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Java Collection Resources (continued)</a:t>
            </a:r>
          </a:p>
        </p:txBody>
      </p:sp>
      <p:sp>
        <p:nvSpPr>
          <p:cNvPr id="29700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620000" cy="3724275"/>
          </a:xfrm>
        </p:spPr>
        <p:txBody>
          <a:bodyPr/>
          <a:lstStyle/>
          <a:p>
            <a:pPr eaLnBrk="1" hangingPunct="1"/>
            <a:r>
              <a:rPr lang="en-US" b="1" smtClean="0"/>
              <a:t>The Java Collection Classes:</a:t>
            </a:r>
          </a:p>
          <a:p>
            <a:pPr eaLnBrk="1" hangingPunct="1"/>
            <a:r>
              <a:rPr lang="en-US" smtClean="0"/>
              <a:t>The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java.util </a:t>
            </a:r>
            <a:r>
              <a:rPr lang="en-US" smtClean="0"/>
              <a:t>class also includes implementing classes for lists, sets, maps, sorted sets, sorted maps, and queues.</a:t>
            </a:r>
          </a:p>
          <a:p>
            <a:pPr eaLnBrk="1" hangingPunct="1"/>
            <a:r>
              <a:rPr lang="en-US" smtClean="0"/>
              <a:t>Programmers choose a collection class based on:</a:t>
            </a:r>
          </a:p>
          <a:p>
            <a:pPr lvl="1" eaLnBrk="1" hangingPunct="1"/>
            <a:r>
              <a:rPr lang="en-US" smtClean="0"/>
              <a:t>Logic of an application.</a:t>
            </a:r>
          </a:p>
          <a:p>
            <a:pPr lvl="1" eaLnBrk="1" hangingPunct="1"/>
            <a:r>
              <a:rPr lang="en-US" smtClean="0"/>
              <a:t>A collection’s run-time performance.</a:t>
            </a:r>
          </a:p>
        </p:txBody>
      </p:sp>
      <p:sp>
        <p:nvSpPr>
          <p:cNvPr id="29701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66BC42CA-1030-41A8-9EC3-45D01176171D}" type="slidenum">
              <a:rPr lang="en-US" sz="2600" b="1">
                <a:solidFill>
                  <a:schemeClr val="bg1"/>
                </a:solidFill>
              </a:rPr>
              <a:pPr/>
              <a:t>11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F84DB926-91E3-4EB1-A4AC-C4FA1F9959EE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30722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4B065E1B-C0EB-4EF0-8BB8-F3AD936BCF09}" type="slidenum">
              <a:rPr lang="en-US" sz="2600" b="1">
                <a:solidFill>
                  <a:schemeClr val="bg1"/>
                </a:solidFill>
              </a:rPr>
              <a:pPr/>
              <a:t>12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307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Lists</a:t>
            </a:r>
          </a:p>
        </p:txBody>
      </p:sp>
      <p:sp>
        <p:nvSpPr>
          <p:cNvPr id="30724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772400" cy="3724275"/>
          </a:xfrm>
        </p:spPr>
        <p:txBody>
          <a:bodyPr/>
          <a:lstStyle/>
          <a:p>
            <a:pPr eaLnBrk="1" hangingPunct="1"/>
            <a:r>
              <a:rPr lang="en-US" smtClean="0"/>
              <a:t>Lists and arrays are both: </a:t>
            </a:r>
          </a:p>
          <a:p>
            <a:pPr lvl="1" eaLnBrk="1" hangingPunct="1"/>
            <a:r>
              <a:rPr lang="en-US" smtClean="0"/>
              <a:t>Objects that contain a sequence of elements ordered by an integer index position.</a:t>
            </a:r>
          </a:p>
          <a:p>
            <a:pPr lvl="1" eaLnBrk="1" hangingPunct="1"/>
            <a:r>
              <a:rPr lang="en-US" smtClean="0"/>
              <a:t>Elements can be both accessed and replaced.</a:t>
            </a:r>
          </a:p>
        </p:txBody>
      </p:sp>
      <p:sp>
        <p:nvSpPr>
          <p:cNvPr id="30725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3AE6AEAB-20DC-4804-B3DC-9F4BA0E45909}" type="slidenum">
              <a:rPr lang="en-US" sz="2600" b="1">
                <a:solidFill>
                  <a:schemeClr val="bg1"/>
                </a:solidFill>
              </a:rPr>
              <a:pPr/>
              <a:t>12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FF47CDB-13BF-409F-B16B-2CF467A1DEAB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31746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F822C989-1F8C-433C-84E1-16A04D88F78C}" type="slidenum">
              <a:rPr lang="en-US" sz="2600" b="1">
                <a:solidFill>
                  <a:schemeClr val="bg1"/>
                </a:solidFill>
              </a:rPr>
              <a:pPr/>
              <a:t>13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317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Lists (continued)</a:t>
            </a:r>
          </a:p>
        </p:txBody>
      </p:sp>
      <p:sp>
        <p:nvSpPr>
          <p:cNvPr id="31748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848600" cy="3724275"/>
          </a:xfrm>
        </p:spPr>
        <p:txBody>
          <a:bodyPr/>
          <a:lstStyle/>
          <a:p>
            <a:pPr eaLnBrk="1" hangingPunct="1"/>
            <a:r>
              <a:rPr lang="en-US" smtClean="0"/>
              <a:t>Lists are unlike arrays:</a:t>
            </a:r>
          </a:p>
          <a:p>
            <a:pPr lvl="1" eaLnBrk="1" hangingPunct="1"/>
            <a:r>
              <a:rPr lang="en-US" smtClean="0"/>
              <a:t>Programmer must use methods rather than the subscript operator [ ] to manipulate list items.</a:t>
            </a:r>
          </a:p>
          <a:p>
            <a:pPr lvl="1" eaLnBrk="1" hangingPunct="1"/>
            <a:r>
              <a:rPr lang="en-US" smtClean="0"/>
              <a:t>Lists track both logical and physical size.</a:t>
            </a:r>
          </a:p>
          <a:p>
            <a:pPr lvl="1" eaLnBrk="1" hangingPunct="1"/>
            <a:r>
              <a:rPr lang="en-US" smtClean="0"/>
              <a:t> When first created, a list’s logical size is 0. The list updates its logical size as elements are added to or removed from the list.</a:t>
            </a:r>
          </a:p>
          <a:p>
            <a:pPr lvl="1" eaLnBrk="1" hangingPunct="1"/>
            <a:r>
              <a:rPr lang="en-US" smtClean="0"/>
              <a:t>The index positions for access in a list range from 0 to its logical size minus 1.</a:t>
            </a:r>
          </a:p>
        </p:txBody>
      </p:sp>
      <p:sp>
        <p:nvSpPr>
          <p:cNvPr id="31749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43B2ED80-3E12-4D93-905C-91EA29AC1964}" type="slidenum">
              <a:rPr lang="en-US" sz="2600" b="1">
                <a:solidFill>
                  <a:schemeClr val="bg1"/>
                </a:solidFill>
              </a:rPr>
              <a:pPr/>
              <a:t>13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B39ECB2-18BE-4318-9CE6-A044E8E47125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32770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0166A952-09B9-4093-9CC8-3C03C8DD4456}" type="slidenum">
              <a:rPr lang="en-US" sz="2600" b="1">
                <a:solidFill>
                  <a:schemeClr val="bg1"/>
                </a:solidFill>
              </a:rPr>
              <a:pPr/>
              <a:t>14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3277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Lists (continued)</a:t>
            </a:r>
          </a:p>
        </p:txBody>
      </p:sp>
      <p:sp>
        <p:nvSpPr>
          <p:cNvPr id="32772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620000" cy="3724275"/>
          </a:xfrm>
        </p:spPr>
        <p:txBody>
          <a:bodyPr/>
          <a:lstStyle/>
          <a:p>
            <a:pPr eaLnBrk="1" hangingPunct="1"/>
            <a:r>
              <a:rPr lang="en-US" sz="2400" b="1" smtClean="0"/>
              <a:t>The List Interface:</a:t>
            </a:r>
          </a:p>
          <a:p>
            <a:pPr eaLnBrk="1" hangingPunct="1"/>
            <a:r>
              <a:rPr lang="en-US" sz="2400" smtClean="0"/>
              <a:t>Includes a large number of methods:</a:t>
            </a:r>
          </a:p>
          <a:p>
            <a:pPr lvl="1" eaLnBrk="1" hangingPunct="1"/>
            <a:r>
              <a:rPr lang="en-US" sz="2200" smtClean="0">
                <a:latin typeface="Courier New" pitchFamily="49" charset="0"/>
                <a:cs typeface="Courier New" pitchFamily="49" charset="0"/>
              </a:rPr>
              <a:t>Boolean isEmpty()</a:t>
            </a:r>
            <a:r>
              <a:rPr lang="en-US" sz="2200" smtClean="0"/>
              <a:t>, </a:t>
            </a:r>
            <a:r>
              <a:rPr lang="en-US" sz="2200" smtClean="0">
                <a:latin typeface="Courier New" pitchFamily="49" charset="0"/>
                <a:cs typeface="Courier New" pitchFamily="49" charset="0"/>
              </a:rPr>
              <a:t>int size()</a:t>
            </a:r>
            <a:r>
              <a:rPr lang="en-US" sz="2200" smtClean="0"/>
              <a:t>, etc.</a:t>
            </a:r>
          </a:p>
          <a:p>
            <a:pPr eaLnBrk="1" hangingPunct="1"/>
            <a:r>
              <a:rPr lang="en-US" sz="2400" smtClean="0"/>
              <a:t>The methods </a:t>
            </a:r>
            <a:r>
              <a:rPr lang="en-US" sz="2400" smtClean="0">
                <a:latin typeface="Courier New" pitchFamily="49" charset="0"/>
                <a:cs typeface="Courier New" pitchFamily="49" charset="0"/>
              </a:rPr>
              <a:t>get</a:t>
            </a:r>
            <a:r>
              <a:rPr lang="en-US" sz="2400" smtClean="0"/>
              <a:t>, </a:t>
            </a:r>
            <a:r>
              <a:rPr lang="en-US" sz="2400" smtClean="0">
                <a:latin typeface="Courier New" pitchFamily="49" charset="0"/>
                <a:cs typeface="Courier New" pitchFamily="49" charset="0"/>
              </a:rPr>
              <a:t>set</a:t>
            </a:r>
            <a:r>
              <a:rPr lang="en-US" sz="2400" smtClean="0"/>
              <a:t>, and the first </a:t>
            </a:r>
            <a:r>
              <a:rPr lang="en-US" sz="2400" smtClean="0">
                <a:latin typeface="Courier New" pitchFamily="49" charset="0"/>
                <a:cs typeface="Courier New" pitchFamily="49" charset="0"/>
              </a:rPr>
              <a:t>add</a:t>
            </a:r>
            <a:r>
              <a:rPr lang="en-US" sz="2400" smtClean="0"/>
              <a:t> and </a:t>
            </a:r>
            <a:r>
              <a:rPr lang="en-US" sz="2400" smtClean="0">
                <a:latin typeface="Courier New" pitchFamily="49" charset="0"/>
                <a:cs typeface="Courier New" pitchFamily="49" charset="0"/>
              </a:rPr>
              <a:t>remove</a:t>
            </a:r>
            <a:r>
              <a:rPr lang="en-US" sz="2400" smtClean="0"/>
              <a:t> methods are index-based.</a:t>
            </a:r>
          </a:p>
          <a:p>
            <a:pPr lvl="1" eaLnBrk="1" hangingPunct="1"/>
            <a:r>
              <a:rPr lang="en-US" sz="2200" smtClean="0"/>
              <a:t>Access an index position in the list to perform a task.</a:t>
            </a:r>
          </a:p>
          <a:p>
            <a:pPr eaLnBrk="1" hangingPunct="1"/>
            <a:r>
              <a:rPr lang="en-US" sz="2400" smtClean="0"/>
              <a:t>Methods in the </a:t>
            </a:r>
            <a:r>
              <a:rPr lang="en-US" sz="2400" smtClean="0">
                <a:latin typeface="Courier New" pitchFamily="49" charset="0"/>
                <a:cs typeface="Courier New" pitchFamily="49" charset="0"/>
              </a:rPr>
              <a:t>List</a:t>
            </a:r>
            <a:r>
              <a:rPr lang="en-US" sz="2400" smtClean="0"/>
              <a:t> interface show an element type named </a:t>
            </a:r>
            <a:r>
              <a:rPr lang="en-US" sz="2400" smtClean="0">
                <a:latin typeface="Courier New" pitchFamily="49" charset="0"/>
                <a:cs typeface="Courier New" pitchFamily="49" charset="0"/>
              </a:rPr>
              <a:t>E</a:t>
            </a:r>
            <a:r>
              <a:rPr lang="en-US" sz="2400" smtClean="0"/>
              <a:t> or </a:t>
            </a:r>
            <a:r>
              <a:rPr lang="en-US" sz="2400" smtClean="0">
                <a:latin typeface="Courier New" pitchFamily="49" charset="0"/>
                <a:cs typeface="Courier New" pitchFamily="49" charset="0"/>
              </a:rPr>
              <a:t>Object</a:t>
            </a:r>
            <a:r>
              <a:rPr lang="en-US" sz="2400" smtClean="0"/>
              <a:t> to indicate that the element type is generally an object. </a:t>
            </a:r>
          </a:p>
        </p:txBody>
      </p:sp>
      <p:sp>
        <p:nvSpPr>
          <p:cNvPr id="32773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20ECF9D3-2374-4CF6-BBA0-B3C8D5807255}" type="slidenum">
              <a:rPr lang="en-US" sz="2600" b="1">
                <a:solidFill>
                  <a:schemeClr val="bg1"/>
                </a:solidFill>
              </a:rPr>
              <a:pPr/>
              <a:t>14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C41B392E-A633-4FA5-BF8D-648D33329E42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33794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2A365D10-5B73-4B58-BB6E-6EB67C266D2F}" type="slidenum">
              <a:rPr lang="en-US" sz="2600" b="1">
                <a:solidFill>
                  <a:schemeClr val="bg1"/>
                </a:solidFill>
              </a:rPr>
              <a:pPr/>
              <a:t>15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3379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Lists (continued)</a:t>
            </a:r>
          </a:p>
        </p:txBody>
      </p:sp>
      <p:sp>
        <p:nvSpPr>
          <p:cNvPr id="33796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696200" cy="3724275"/>
          </a:xfrm>
        </p:spPr>
        <p:txBody>
          <a:bodyPr/>
          <a:lstStyle/>
          <a:p>
            <a:pPr eaLnBrk="1" hangingPunct="1"/>
            <a:r>
              <a:rPr lang="en-US" sz="2400" b="1" smtClean="0"/>
              <a:t>The List Interface (cont):</a:t>
            </a:r>
            <a:endParaRPr lang="en-US" sz="2400" smtClean="0"/>
          </a:p>
          <a:p>
            <a:pPr eaLnBrk="1" hangingPunct="1"/>
            <a:r>
              <a:rPr lang="en-US" sz="2400" smtClean="0"/>
              <a:t>Type variable: when a name such as </a:t>
            </a:r>
            <a:r>
              <a:rPr lang="en-US" sz="2400" smtClean="0">
                <a:latin typeface="Courier New" pitchFamily="49" charset="0"/>
                <a:cs typeface="Courier New" pitchFamily="49" charset="0"/>
              </a:rPr>
              <a:t>E</a:t>
            </a:r>
            <a:r>
              <a:rPr lang="en-US" sz="2400" smtClean="0"/>
              <a:t> is used to specify a type in an interface.</a:t>
            </a:r>
          </a:p>
          <a:p>
            <a:pPr eaLnBrk="1" hangingPunct="1"/>
            <a:r>
              <a:rPr lang="en-US" sz="2400" smtClean="0"/>
              <a:t>Type parameter: when a name such as </a:t>
            </a:r>
            <a:r>
              <a:rPr lang="en-US" sz="2400" smtClean="0">
                <a:latin typeface="Courier New" pitchFamily="49" charset="0"/>
                <a:cs typeface="Courier New" pitchFamily="49" charset="0"/>
              </a:rPr>
              <a:t>String</a:t>
            </a:r>
            <a:r>
              <a:rPr lang="en-US" sz="2400" smtClean="0"/>
              <a:t> replaces the type variable during instantiation.</a:t>
            </a:r>
          </a:p>
          <a:p>
            <a:pPr eaLnBrk="1" hangingPunct="1"/>
            <a:r>
              <a:rPr lang="en-US" sz="2400" b="1" smtClean="0"/>
              <a:t>Declaring and Instantiating a List:</a:t>
            </a:r>
          </a:p>
          <a:p>
            <a:pPr eaLnBrk="1" hangingPunct="1"/>
            <a:r>
              <a:rPr lang="en-US" sz="2400" smtClean="0"/>
              <a:t>A list is an object and must be instantiated.</a:t>
            </a:r>
          </a:p>
          <a:p>
            <a:pPr eaLnBrk="1" hangingPunct="1"/>
            <a:r>
              <a:rPr lang="en-US" sz="2400" smtClean="0"/>
              <a:t>Don’t use an interface name for a type name.</a:t>
            </a:r>
          </a:p>
          <a:p>
            <a:pPr eaLnBrk="1" hangingPunct="1"/>
            <a:r>
              <a:rPr lang="en-US" sz="2400" smtClean="0"/>
              <a:t>Physical length is not specified.</a:t>
            </a:r>
          </a:p>
        </p:txBody>
      </p:sp>
      <p:sp>
        <p:nvSpPr>
          <p:cNvPr id="33797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6C1C5559-DD3A-459A-982A-0EDD0B9140C8}" type="slidenum">
              <a:rPr lang="en-US" sz="2600" b="1">
                <a:solidFill>
                  <a:schemeClr val="bg1"/>
                </a:solidFill>
              </a:rPr>
              <a:pPr/>
              <a:t>15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75DBA97B-6E2C-4FE7-A1E7-E541CF735A44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34818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E8B29810-003A-4328-AC8D-1AFCD2BAD5E7}" type="slidenum">
              <a:rPr lang="en-US" sz="2600" b="1">
                <a:solidFill>
                  <a:schemeClr val="bg1"/>
                </a:solidFill>
              </a:rPr>
              <a:pPr/>
              <a:t>16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3481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Lists (continued)</a:t>
            </a:r>
          </a:p>
        </p:txBody>
      </p:sp>
      <p:sp>
        <p:nvSpPr>
          <p:cNvPr id="34820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848600" cy="3724275"/>
          </a:xfrm>
        </p:spPr>
        <p:txBody>
          <a:bodyPr/>
          <a:lstStyle/>
          <a:p>
            <a:pPr eaLnBrk="1" hangingPunct="1"/>
            <a:r>
              <a:rPr lang="en-US" b="1" smtClean="0"/>
              <a:t>Using List Methods:</a:t>
            </a:r>
          </a:p>
          <a:p>
            <a:pPr eaLnBrk="1" hangingPunct="1"/>
            <a:r>
              <a:rPr lang="en-US" smtClean="0"/>
              <a:t>The programmer manipulates a list by sending it messages.</a:t>
            </a:r>
          </a:p>
          <a:p>
            <a:pPr eaLnBrk="1" hangingPunct="1"/>
            <a:r>
              <a:rPr lang="en-US" smtClean="0"/>
              <a:t>Methods include: examining logical size; testing for emptiness; inserting, removing, examining, replacing and searching for elements, etc.</a:t>
            </a:r>
          </a:p>
        </p:txBody>
      </p:sp>
      <p:sp>
        <p:nvSpPr>
          <p:cNvPr id="34821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46A131E6-E584-4E59-8BDE-B2BBD8882C12}" type="slidenum">
              <a:rPr lang="en-US" sz="2600" b="1">
                <a:solidFill>
                  <a:schemeClr val="bg1"/>
                </a:solidFill>
              </a:rPr>
              <a:pPr/>
              <a:t>16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C614F862-817A-44C2-980F-03E51D0262DF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35842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0C9B4177-0B7E-473B-8FB8-BE972778F13C}" type="slidenum">
              <a:rPr lang="en-US" sz="2600" b="1">
                <a:solidFill>
                  <a:schemeClr val="bg1"/>
                </a:solidFill>
              </a:rPr>
              <a:pPr/>
              <a:t>17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3584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Lists (continued)</a:t>
            </a:r>
          </a:p>
        </p:txBody>
      </p:sp>
      <p:sp>
        <p:nvSpPr>
          <p:cNvPr id="35844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696200" cy="3724275"/>
          </a:xfrm>
        </p:spPr>
        <p:txBody>
          <a:bodyPr/>
          <a:lstStyle/>
          <a:p>
            <a:pPr eaLnBrk="1" hangingPunct="1"/>
            <a:r>
              <a:rPr lang="en-US" sz="2600" b="1" smtClean="0"/>
              <a:t>Lists and Primitive Types:</a:t>
            </a:r>
          </a:p>
          <a:p>
            <a:pPr eaLnBrk="1" hangingPunct="1"/>
            <a:r>
              <a:rPr lang="en-US" sz="2600" smtClean="0"/>
              <a:t>Unlike arrays, lists can contain only objects, not values of primitive type, such as </a:t>
            </a:r>
            <a:r>
              <a:rPr lang="en-US" sz="2600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600" smtClean="0"/>
              <a:t> or </a:t>
            </a:r>
            <a:r>
              <a:rPr lang="en-US" sz="2600" smtClean="0">
                <a:latin typeface="Courier New" pitchFamily="49" charset="0"/>
                <a:cs typeface="Courier New" pitchFamily="49" charset="0"/>
              </a:rPr>
              <a:t>double</a:t>
            </a:r>
            <a:r>
              <a:rPr lang="en-US" sz="2600" smtClean="0"/>
              <a:t>.</a:t>
            </a:r>
          </a:p>
          <a:p>
            <a:pPr eaLnBrk="1" hangingPunct="1"/>
            <a:r>
              <a:rPr lang="en-US" sz="2600" b="1" smtClean="0"/>
              <a:t>Primitive Types and Wrapper Classes:</a:t>
            </a:r>
          </a:p>
          <a:p>
            <a:pPr eaLnBrk="1" hangingPunct="1"/>
            <a:r>
              <a:rPr lang="en-US" sz="2600" b="1" smtClean="0"/>
              <a:t>Wrapper class</a:t>
            </a:r>
            <a:r>
              <a:rPr lang="en-US" sz="2600" smtClean="0"/>
              <a:t>: used to store primitive data types in a list.</a:t>
            </a:r>
          </a:p>
          <a:p>
            <a:pPr lvl="1" eaLnBrk="1" hangingPunct="1"/>
            <a:r>
              <a:rPr lang="en-US" smtClean="0"/>
              <a:t>A class that contains a value of primitive type. </a:t>
            </a:r>
            <a:endParaRPr lang="en-US" sz="2200" smtClean="0"/>
          </a:p>
          <a:p>
            <a:pPr eaLnBrk="1" hangingPunct="1"/>
            <a:r>
              <a:rPr lang="en-US" sz="2600" smtClean="0"/>
              <a:t>Use the appropriate wrapper class name as the element type parameter.</a:t>
            </a:r>
            <a:endParaRPr lang="en-US" sz="3000" smtClean="0"/>
          </a:p>
        </p:txBody>
      </p:sp>
      <p:sp>
        <p:nvSpPr>
          <p:cNvPr id="35845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629899E2-31E9-4541-8722-C0ECA4866324}" type="slidenum">
              <a:rPr lang="en-US" sz="2600" b="1">
                <a:solidFill>
                  <a:schemeClr val="bg1"/>
                </a:solidFill>
              </a:rPr>
              <a:pPr/>
              <a:t>17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CDE88006-B73D-4DF0-952A-DC4F180DB3CF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36866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D7C2E044-08EA-4AEE-B4B2-F09B86C55955}" type="slidenum">
              <a:rPr lang="en-US" sz="2600" b="1">
                <a:solidFill>
                  <a:schemeClr val="bg1"/>
                </a:solidFill>
              </a:rPr>
              <a:pPr/>
              <a:t>18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3686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Lists (continued)</a:t>
            </a:r>
          </a:p>
        </p:txBody>
      </p:sp>
      <p:sp>
        <p:nvSpPr>
          <p:cNvPr id="36868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848600" cy="3724275"/>
          </a:xfrm>
        </p:spPr>
        <p:txBody>
          <a:bodyPr/>
          <a:lstStyle/>
          <a:p>
            <a:pPr eaLnBrk="1" hangingPunct="1"/>
            <a:r>
              <a:rPr lang="en-US" sz="2600" b="1" smtClean="0"/>
              <a:t>Iterators:</a:t>
            </a:r>
            <a:r>
              <a:rPr lang="en-US" sz="2600" smtClean="0"/>
              <a:t> </a:t>
            </a:r>
          </a:p>
          <a:p>
            <a:pPr eaLnBrk="1" hangingPunct="1"/>
            <a:r>
              <a:rPr lang="en-US" sz="2600" smtClean="0"/>
              <a:t>Iterators are objects that allow the programmer to visit all of the elements in a collection.</a:t>
            </a:r>
          </a:p>
          <a:p>
            <a:pPr lvl="1" eaLnBrk="1" hangingPunct="1"/>
            <a:r>
              <a:rPr lang="en-US" smtClean="0"/>
              <a:t>The simplest iterator type supports the methods in the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java.util.Iterator </a:t>
            </a:r>
            <a:r>
              <a:rPr lang="en-US" smtClean="0"/>
              <a:t>interface.</a:t>
            </a:r>
          </a:p>
          <a:p>
            <a:pPr eaLnBrk="1" hangingPunct="1"/>
            <a:r>
              <a:rPr lang="en-US" sz="2600" smtClean="0"/>
              <a:t>The programmer opens an iterator object by running the </a:t>
            </a:r>
            <a:r>
              <a:rPr lang="en-US" sz="2600" smtClean="0">
                <a:latin typeface="Courier New" pitchFamily="49" charset="0"/>
                <a:cs typeface="Courier New" pitchFamily="49" charset="0"/>
              </a:rPr>
              <a:t>iterator</a:t>
            </a:r>
            <a:r>
              <a:rPr lang="en-US" sz="2600" smtClean="0"/>
              <a:t> method.</a:t>
            </a:r>
          </a:p>
          <a:p>
            <a:pPr eaLnBrk="1" hangingPunct="1"/>
            <a:r>
              <a:rPr lang="en-US" sz="2600" smtClean="0"/>
              <a:t>The iterator’s current position pointer is placed before the first object, if the collection isn’t empty.</a:t>
            </a:r>
          </a:p>
        </p:txBody>
      </p:sp>
      <p:sp>
        <p:nvSpPr>
          <p:cNvPr id="36869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535BD31B-BF1F-4008-9CF7-0FCCE81E5D28}" type="slidenum">
              <a:rPr lang="en-US" sz="2600" b="1">
                <a:solidFill>
                  <a:schemeClr val="bg1"/>
                </a:solidFill>
              </a:rPr>
              <a:pPr/>
              <a:t>18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913F1A87-31A6-4725-884F-E19949A9B080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37890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136D9831-13B9-46DA-B337-AB5D3462AEFF}" type="slidenum">
              <a:rPr lang="en-US" sz="2600" b="1">
                <a:solidFill>
                  <a:schemeClr val="bg1"/>
                </a:solidFill>
              </a:rPr>
              <a:pPr/>
              <a:t>19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3789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Lists (continued)</a:t>
            </a:r>
          </a:p>
        </p:txBody>
      </p:sp>
      <p:sp>
        <p:nvSpPr>
          <p:cNvPr id="37892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924800" cy="3724275"/>
          </a:xfrm>
        </p:spPr>
        <p:txBody>
          <a:bodyPr/>
          <a:lstStyle/>
          <a:p>
            <a:pPr eaLnBrk="1" hangingPunct="1"/>
            <a:r>
              <a:rPr lang="en-US" sz="2600" b="1" smtClean="0"/>
              <a:t>Iterators (cont):</a:t>
            </a:r>
            <a:endParaRPr lang="en-US" smtClean="0"/>
          </a:p>
          <a:p>
            <a:pPr eaLnBrk="1" hangingPunct="1"/>
            <a:r>
              <a:rPr lang="en-US" sz="2600" smtClean="0"/>
              <a:t>The programmer then tests to determine if there are elements to visit.</a:t>
            </a:r>
          </a:p>
          <a:p>
            <a:pPr lvl="1" eaLnBrk="1" hangingPunct="1"/>
            <a:r>
              <a:rPr lang="en-US" smtClean="0"/>
              <a:t>Sends the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hasNext() </a:t>
            </a:r>
            <a:r>
              <a:rPr lang="en-US" smtClean="0"/>
              <a:t>message.</a:t>
            </a:r>
          </a:p>
          <a:p>
            <a:pPr eaLnBrk="1" hangingPunct="1"/>
            <a:r>
              <a:rPr lang="en-US" sz="2600" smtClean="0"/>
              <a:t>The message returns the element to the caller and advances the iterator’s current position to just beyond the first element.</a:t>
            </a:r>
          </a:p>
          <a:p>
            <a:pPr eaLnBrk="1" hangingPunct="1"/>
            <a:r>
              <a:rPr lang="en-US" sz="2600" smtClean="0"/>
              <a:t>Repeat steps to visit all of the elements in a collection.</a:t>
            </a:r>
          </a:p>
        </p:txBody>
      </p:sp>
      <p:sp>
        <p:nvSpPr>
          <p:cNvPr id="37893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568F7729-3D92-4A83-966B-8133728DFBF3}" type="slidenum">
              <a:rPr lang="en-US" sz="2600" b="1">
                <a:solidFill>
                  <a:schemeClr val="bg1"/>
                </a:solidFill>
              </a:rPr>
              <a:pPr/>
              <a:t>19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120E4DB-C3B6-4B86-AD55-345520A8A5D8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38914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6AB478A7-0ECD-4330-9A30-0649502E9209}" type="slidenum">
              <a:rPr lang="en-US" sz="2600" b="1">
                <a:solidFill>
                  <a:schemeClr val="bg1"/>
                </a:solidFill>
              </a:rPr>
              <a:pPr/>
              <a:t>20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389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Lists (continued)</a:t>
            </a:r>
          </a:p>
        </p:txBody>
      </p:sp>
      <p:sp>
        <p:nvSpPr>
          <p:cNvPr id="38916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772400" cy="3724275"/>
          </a:xfrm>
        </p:spPr>
        <p:txBody>
          <a:bodyPr/>
          <a:lstStyle/>
          <a:p>
            <a:pPr eaLnBrk="1" hangingPunct="1"/>
            <a:r>
              <a:rPr lang="en-US" b="1" smtClean="0"/>
              <a:t>Iterators (cont):</a:t>
            </a:r>
            <a:endParaRPr lang="en-US" smtClean="0"/>
          </a:p>
          <a:p>
            <a:pPr eaLnBrk="1" hangingPunct="1"/>
            <a:r>
              <a:rPr lang="en-US" smtClean="0"/>
              <a:t>When the compiler sees an enhanced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smtClean="0"/>
              <a:t> loop with a collection, it generates code that opens an iterator on the collection and carries out the loop process.</a:t>
            </a:r>
          </a:p>
          <a:p>
            <a:pPr eaLnBrk="1" hangingPunct="1"/>
            <a:r>
              <a:rPr lang="en-US" smtClean="0"/>
              <a:t>Because a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smtClean="0"/>
              <a:t> loop is easier to use, programmers don’t use an explicit iterator unless a collection’s elements need to be removed.</a:t>
            </a:r>
          </a:p>
        </p:txBody>
      </p:sp>
      <p:sp>
        <p:nvSpPr>
          <p:cNvPr id="38917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A2EF3849-0924-4E32-9D53-728DC9A05115}" type="slidenum">
              <a:rPr lang="en-US" sz="2600" b="1">
                <a:solidFill>
                  <a:schemeClr val="bg1"/>
                </a:solidFill>
              </a:rPr>
              <a:pPr/>
              <a:t>20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6896ACF-5270-40D1-BBBF-6C4767AA933F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39938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7108CCF0-A19C-4FE0-9C8C-AAFA675533AB}" type="slidenum">
              <a:rPr lang="en-US" sz="2600" b="1">
                <a:solidFill>
                  <a:schemeClr val="bg1"/>
                </a:solidFill>
              </a:rPr>
              <a:pPr/>
              <a:t>21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3993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Lists (continued)</a:t>
            </a:r>
          </a:p>
        </p:txBody>
      </p:sp>
      <p:sp>
        <p:nvSpPr>
          <p:cNvPr id="39940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848600" cy="3724275"/>
          </a:xfrm>
        </p:spPr>
        <p:txBody>
          <a:bodyPr/>
          <a:lstStyle/>
          <a:p>
            <a:pPr eaLnBrk="1" hangingPunct="1"/>
            <a:r>
              <a:rPr lang="en-US" b="1" smtClean="0"/>
              <a:t>Confusing Arrays and Lists:</a:t>
            </a:r>
          </a:p>
          <a:p>
            <a:pPr eaLnBrk="1" hangingPunct="1"/>
            <a:r>
              <a:rPr lang="en-US" smtClean="0"/>
              <a:t>Lists are accessed using methods; arrays are accessed using subscripts.</a:t>
            </a:r>
          </a:p>
          <a:p>
            <a:pPr eaLnBrk="1" hangingPunct="1"/>
            <a:r>
              <a:rPr lang="en-US" b="1" smtClean="0"/>
              <a:t>Should I Use Arrays or Lists?:</a:t>
            </a:r>
          </a:p>
          <a:p>
            <a:pPr eaLnBrk="1" hangingPunct="1"/>
            <a:r>
              <a:rPr lang="en-US" smtClean="0"/>
              <a:t>Lists are more powerful and easier to use.</a:t>
            </a:r>
          </a:p>
          <a:p>
            <a:pPr lvl="1" eaLnBrk="1" hangingPunct="1"/>
            <a:r>
              <a:rPr lang="en-US" smtClean="0"/>
              <a:t>Lists include methods for tasks such as insertions, removals, and searches.</a:t>
            </a:r>
          </a:p>
          <a:p>
            <a:pPr lvl="1" eaLnBrk="1" hangingPunct="1"/>
            <a:r>
              <a:rPr lang="en-US" smtClean="0"/>
              <a:t>Lists track logical size and grow or shrink automatically.</a:t>
            </a:r>
          </a:p>
        </p:txBody>
      </p:sp>
      <p:sp>
        <p:nvSpPr>
          <p:cNvPr id="39941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DBB5A38F-2BCE-4AEF-99AA-879B4B4C1D62}" type="slidenum">
              <a:rPr lang="en-US" sz="2600" b="1">
                <a:solidFill>
                  <a:schemeClr val="bg1"/>
                </a:solidFill>
              </a:rPr>
              <a:pPr/>
              <a:t>21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7D6035D-54E4-4666-9C0B-2BB16B41485F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40962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BC0342BD-17B2-43AB-8620-AD7DD6640789}" type="slidenum">
              <a:rPr lang="en-US" sz="2600" b="1">
                <a:solidFill>
                  <a:schemeClr val="bg1"/>
                </a:solidFill>
              </a:rPr>
              <a:pPr/>
              <a:t>22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409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Lists (continued)</a:t>
            </a:r>
          </a:p>
        </p:txBody>
      </p:sp>
      <p:sp>
        <p:nvSpPr>
          <p:cNvPr id="40964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467600" cy="3724275"/>
          </a:xfrm>
        </p:spPr>
        <p:txBody>
          <a:bodyPr/>
          <a:lstStyle/>
          <a:p>
            <a:pPr eaLnBrk="1" hangingPunct="1"/>
            <a:r>
              <a:rPr lang="en-US" b="1" smtClean="0"/>
              <a:t>Should I Use Arrays or Lists? (cont):</a:t>
            </a:r>
            <a:endParaRPr lang="en-US" smtClean="0"/>
          </a:p>
          <a:p>
            <a:pPr eaLnBrk="1" hangingPunct="1"/>
            <a:r>
              <a:rPr lang="en-US" smtClean="0"/>
              <a:t>Arrays could be used interchangeably with lists in some situations:</a:t>
            </a:r>
          </a:p>
          <a:p>
            <a:pPr lvl="1" eaLnBrk="1" hangingPunct="1"/>
            <a:r>
              <a:rPr lang="en-US" smtClean="0"/>
              <a:t>You know the exact number of data elements to be inserted in advance, and they are known at startup, and never removed.</a:t>
            </a:r>
          </a:p>
          <a:p>
            <a:pPr lvl="1" eaLnBrk="1" hangingPunct="1"/>
            <a:r>
              <a:rPr lang="en-US" smtClean="0"/>
              <a:t>The operations on the sequence are more specialized that those provided by a list, or consist of simple traversals.</a:t>
            </a:r>
          </a:p>
        </p:txBody>
      </p:sp>
      <p:sp>
        <p:nvSpPr>
          <p:cNvPr id="40965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833D96FD-5994-4CA1-9CC6-29517586BBCB}" type="slidenum">
              <a:rPr lang="en-US" sz="2600" b="1">
                <a:solidFill>
                  <a:schemeClr val="bg1"/>
                </a:solidFill>
              </a:rPr>
              <a:pPr/>
              <a:t>22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1643A28-C776-4CE0-8395-A82F8887597A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41986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F5D45E03-6714-4A30-AAC8-C8972CA016CB}" type="slidenum">
              <a:rPr lang="en-US" sz="2600" b="1">
                <a:solidFill>
                  <a:schemeClr val="bg1"/>
                </a:solidFill>
              </a:rPr>
              <a:pPr/>
              <a:t>23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419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Lists (continued)</a:t>
            </a:r>
          </a:p>
        </p:txBody>
      </p:sp>
      <p:sp>
        <p:nvSpPr>
          <p:cNvPr id="41988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772400" cy="3724275"/>
          </a:xfrm>
        </p:spPr>
        <p:txBody>
          <a:bodyPr/>
          <a:lstStyle/>
          <a:p>
            <a:pPr eaLnBrk="1" hangingPunct="1"/>
            <a:r>
              <a:rPr lang="en-US" sz="2600" b="1" smtClean="0"/>
              <a:t>Linked Lists:</a:t>
            </a:r>
          </a:p>
          <a:p>
            <a:pPr eaLnBrk="1" hangingPunct="1"/>
            <a:r>
              <a:rPr lang="en-US" sz="2600" smtClean="0">
                <a:latin typeface="Courier New" pitchFamily="49" charset="0"/>
                <a:cs typeface="Courier New" pitchFamily="49" charset="0"/>
              </a:rPr>
              <a:t>LinkedList</a:t>
            </a:r>
            <a:r>
              <a:rPr lang="en-US" sz="2600" smtClean="0"/>
              <a:t> class can be used wherever ArrayList is used.</a:t>
            </a:r>
          </a:p>
          <a:p>
            <a:pPr eaLnBrk="1" hangingPunct="1"/>
            <a:r>
              <a:rPr lang="en-US" sz="2600" smtClean="0"/>
              <a:t>Array lists and linked lists are logically the same, but differ in run-time characteristics.</a:t>
            </a:r>
          </a:p>
          <a:p>
            <a:pPr lvl="1" eaLnBrk="1" hangingPunct="1"/>
            <a:r>
              <a:rPr lang="en-US" smtClean="0"/>
              <a:t>Array lists run in constant time.</a:t>
            </a:r>
          </a:p>
          <a:p>
            <a:pPr lvl="1" eaLnBrk="1" hangingPunct="1"/>
            <a:r>
              <a:rPr lang="en-US" smtClean="0"/>
              <a:t>Linked lists run in linear time.</a:t>
            </a:r>
          </a:p>
          <a:p>
            <a:pPr eaLnBrk="1" hangingPunct="1"/>
            <a:r>
              <a:rPr lang="en-US" sz="2600" smtClean="0">
                <a:latin typeface="Courier New" pitchFamily="49" charset="0"/>
                <a:cs typeface="Courier New" pitchFamily="49" charset="0"/>
              </a:rPr>
              <a:t>LinkedList</a:t>
            </a:r>
            <a:r>
              <a:rPr lang="en-US" sz="2600" smtClean="0"/>
              <a:t> class includes methods for accesses, insertions, and removals.</a:t>
            </a:r>
            <a:endParaRPr lang="en-US" sz="3000" smtClean="0"/>
          </a:p>
        </p:txBody>
      </p:sp>
      <p:sp>
        <p:nvSpPr>
          <p:cNvPr id="41989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0C9F5A4F-FF90-480C-93A1-66D735921D7B}" type="slidenum">
              <a:rPr lang="en-US" sz="2600" b="1">
                <a:solidFill>
                  <a:schemeClr val="bg1"/>
                </a:solidFill>
              </a:rPr>
              <a:pPr/>
              <a:t>23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F9C03FD3-5CE4-479D-AC6F-7DE6E2E41A60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43010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D0B10153-4422-4283-9223-815622E636C2}" type="slidenum">
              <a:rPr lang="en-US" sz="2600" b="1">
                <a:solidFill>
                  <a:schemeClr val="bg1"/>
                </a:solidFill>
              </a:rPr>
              <a:pPr/>
              <a:t>24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430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Stacks </a:t>
            </a:r>
          </a:p>
        </p:txBody>
      </p:sp>
      <p:sp>
        <p:nvSpPr>
          <p:cNvPr id="43012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924800" cy="3724275"/>
          </a:xfrm>
        </p:spPr>
        <p:txBody>
          <a:bodyPr/>
          <a:lstStyle/>
          <a:p>
            <a:pPr eaLnBrk="1" hangingPunct="1"/>
            <a:r>
              <a:rPr lang="en-US" sz="2600" b="1" smtClean="0"/>
              <a:t>Stack</a:t>
            </a:r>
            <a:r>
              <a:rPr lang="en-US" sz="2600" smtClean="0"/>
              <a:t>: a sequence of elements in which access is restricted to the top end.</a:t>
            </a:r>
            <a:r>
              <a:rPr lang="en-US" smtClean="0"/>
              <a:t> </a:t>
            </a:r>
          </a:p>
          <a:p>
            <a:pPr lvl="1" eaLnBrk="1" hangingPunct="1"/>
            <a:r>
              <a:rPr lang="en-US" smtClean="0"/>
              <a:t>LIFO (Last In First Out) protocol.</a:t>
            </a:r>
          </a:p>
          <a:p>
            <a:pPr eaLnBrk="1" hangingPunct="1"/>
            <a:r>
              <a:rPr lang="en-US" sz="2600" b="1" smtClean="0"/>
              <a:t>The </a:t>
            </a:r>
            <a:r>
              <a:rPr lang="en-US" sz="2600" b="1" smtClean="0">
                <a:latin typeface="Courier New" pitchFamily="49" charset="0"/>
                <a:cs typeface="Courier New" pitchFamily="49" charset="0"/>
              </a:rPr>
              <a:t>Stack</a:t>
            </a:r>
            <a:r>
              <a:rPr lang="en-US" sz="2600" b="1" smtClean="0"/>
              <a:t> Class:</a:t>
            </a:r>
          </a:p>
          <a:p>
            <a:pPr eaLnBrk="1" hangingPunct="1"/>
            <a:r>
              <a:rPr lang="en-US" sz="2600" smtClean="0"/>
              <a:t>A subclass of </a:t>
            </a:r>
            <a:r>
              <a:rPr lang="en-US" sz="2600" smtClean="0">
                <a:latin typeface="Courier New" pitchFamily="49" charset="0"/>
                <a:cs typeface="Courier New" pitchFamily="49" charset="0"/>
              </a:rPr>
              <a:t>Vector</a:t>
            </a:r>
            <a:r>
              <a:rPr lang="en-US" sz="2600" smtClean="0"/>
              <a:t>, which implements </a:t>
            </a:r>
            <a:r>
              <a:rPr lang="en-US" sz="2600" smtClean="0">
                <a:latin typeface="Courier New" pitchFamily="49" charset="0"/>
                <a:cs typeface="Courier New" pitchFamily="49" charset="0"/>
              </a:rPr>
              <a:t>List</a:t>
            </a:r>
            <a:r>
              <a:rPr lang="en-US" sz="2600" smtClean="0"/>
              <a:t> and </a:t>
            </a:r>
            <a:r>
              <a:rPr lang="en-US" sz="2600" smtClean="0">
                <a:latin typeface="Courier New" pitchFamily="49" charset="0"/>
                <a:cs typeface="Courier New" pitchFamily="49" charset="0"/>
              </a:rPr>
              <a:t>Collection</a:t>
            </a:r>
            <a:r>
              <a:rPr lang="en-US" sz="2600" smtClean="0"/>
              <a:t>.</a:t>
            </a:r>
          </a:p>
          <a:p>
            <a:pPr eaLnBrk="1" hangingPunct="1"/>
            <a:r>
              <a:rPr lang="en-US" sz="2600" smtClean="0"/>
              <a:t>A stack’s element type should be specified when created.</a:t>
            </a:r>
            <a:r>
              <a:rPr lang="en-US" smtClean="0"/>
              <a:t> </a:t>
            </a:r>
          </a:p>
        </p:txBody>
      </p:sp>
      <p:sp>
        <p:nvSpPr>
          <p:cNvPr id="43013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FBBAA249-0FD5-4B95-B37D-81327C77735F}" type="slidenum">
              <a:rPr lang="en-US" sz="2600" b="1">
                <a:solidFill>
                  <a:schemeClr val="bg1"/>
                </a:solidFill>
              </a:rPr>
              <a:pPr/>
              <a:t>24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5F9FC54-7DAB-4826-9A83-20BDBBFA4864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44034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5BC2C363-2186-4DD9-8E98-40975EBDF156}" type="slidenum">
              <a:rPr lang="en-US" sz="2600" b="1">
                <a:solidFill>
                  <a:schemeClr val="bg1"/>
                </a:solidFill>
              </a:rPr>
              <a:pPr/>
              <a:t>25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4403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Stacks (continued) </a:t>
            </a:r>
          </a:p>
        </p:txBody>
      </p:sp>
      <p:sp>
        <p:nvSpPr>
          <p:cNvPr id="44036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924800" cy="3724275"/>
          </a:xfrm>
        </p:spPr>
        <p:txBody>
          <a:bodyPr/>
          <a:lstStyle/>
          <a:p>
            <a:pPr eaLnBrk="1" hangingPunct="1"/>
            <a:r>
              <a:rPr lang="en-US" b="1" smtClean="0"/>
              <a:t>Applications of Stacks:</a:t>
            </a:r>
          </a:p>
          <a:p>
            <a:pPr eaLnBrk="1" hangingPunct="1"/>
            <a:r>
              <a:rPr lang="en-US" smtClean="0"/>
              <a:t>Analyzing and checking syntax of expressions.</a:t>
            </a:r>
          </a:p>
          <a:p>
            <a:pPr eaLnBrk="1" hangingPunct="1"/>
            <a:r>
              <a:rPr lang="en-US" smtClean="0"/>
              <a:t>Translating infix expressions to postfix form.</a:t>
            </a:r>
          </a:p>
          <a:p>
            <a:pPr eaLnBrk="1" hangingPunct="1"/>
            <a:r>
              <a:rPr lang="en-US" smtClean="0"/>
              <a:t>Evaluating postfix expressions.</a:t>
            </a:r>
          </a:p>
          <a:p>
            <a:pPr eaLnBrk="1" hangingPunct="1"/>
            <a:r>
              <a:rPr lang="en-US" smtClean="0"/>
              <a:t>Backtracking algorithms used in problems.</a:t>
            </a:r>
          </a:p>
          <a:p>
            <a:pPr eaLnBrk="1" hangingPunct="1"/>
            <a:r>
              <a:rPr lang="en-US" smtClean="0"/>
              <a:t>Managing computer memory in support of method calls.</a:t>
            </a:r>
          </a:p>
        </p:txBody>
      </p:sp>
      <p:sp>
        <p:nvSpPr>
          <p:cNvPr id="44037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706BE5A4-EA6E-43AB-90C1-B59C60F34656}" type="slidenum">
              <a:rPr lang="en-US" sz="2600" b="1">
                <a:solidFill>
                  <a:schemeClr val="bg1"/>
                </a:solidFill>
              </a:rPr>
              <a:pPr/>
              <a:t>25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8C901F6A-F542-419D-81FC-BFC0C00E23C1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45058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B38B11EF-DA79-48A4-929B-704E4E309B9E}" type="slidenum">
              <a:rPr lang="en-US" sz="2600" b="1">
                <a:solidFill>
                  <a:schemeClr val="bg1"/>
                </a:solidFill>
              </a:rPr>
              <a:pPr/>
              <a:t>26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4505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Stacks (continued) </a:t>
            </a:r>
          </a:p>
        </p:txBody>
      </p:sp>
      <p:sp>
        <p:nvSpPr>
          <p:cNvPr id="45060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848600" cy="3724275"/>
          </a:xfrm>
        </p:spPr>
        <p:txBody>
          <a:bodyPr/>
          <a:lstStyle/>
          <a:p>
            <a:pPr eaLnBrk="1" hangingPunct="1"/>
            <a:r>
              <a:rPr lang="en-US" b="1" smtClean="0"/>
              <a:t>Applications of Stacks (cont):</a:t>
            </a:r>
            <a:endParaRPr lang="en-US" smtClean="0"/>
          </a:p>
          <a:p>
            <a:pPr eaLnBrk="1" hangingPunct="1"/>
            <a:r>
              <a:rPr lang="en-US" smtClean="0"/>
              <a:t>Supporting the undo feature in text editors and other applications.</a:t>
            </a:r>
          </a:p>
          <a:p>
            <a:pPr eaLnBrk="1" hangingPunct="1"/>
            <a:r>
              <a:rPr lang="en-US" smtClean="0"/>
              <a:t>Maintaining a history of links visited by a Web browser.</a:t>
            </a:r>
          </a:p>
        </p:txBody>
      </p:sp>
      <p:sp>
        <p:nvSpPr>
          <p:cNvPr id="45061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0FD8A97D-6E1C-4CC5-9B3B-59B3E6D7347E}" type="slidenum">
              <a:rPr lang="en-US" sz="2600" b="1">
                <a:solidFill>
                  <a:schemeClr val="bg1"/>
                </a:solidFill>
              </a:rPr>
              <a:pPr/>
              <a:t>26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DC84F1D-B232-4D96-AF88-9512C4405155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46082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83AC74C5-C7DA-4644-BA35-0EA4D34C3993}" type="slidenum">
              <a:rPr lang="en-US" sz="2600" b="1">
                <a:solidFill>
                  <a:schemeClr val="bg1"/>
                </a:solidFill>
              </a:rPr>
              <a:pPr/>
              <a:t>27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4608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Stacks (continued) </a:t>
            </a:r>
          </a:p>
        </p:txBody>
      </p:sp>
      <p:sp>
        <p:nvSpPr>
          <p:cNvPr id="46084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848600" cy="3724275"/>
          </a:xfrm>
        </p:spPr>
        <p:txBody>
          <a:bodyPr/>
          <a:lstStyle/>
          <a:p>
            <a:pPr eaLnBrk="1" hangingPunct="1"/>
            <a:r>
              <a:rPr lang="en-US" sz="2200" b="1" smtClean="0"/>
              <a:t>Example: Evaluating Postfix Expressions:</a:t>
            </a:r>
            <a:endParaRPr lang="en-US" sz="2200" smtClean="0"/>
          </a:p>
          <a:p>
            <a:pPr eaLnBrk="1" hangingPunct="1"/>
            <a:r>
              <a:rPr lang="en-US" sz="2200" b="1" smtClean="0"/>
              <a:t>Infix</a:t>
            </a:r>
            <a:r>
              <a:rPr lang="en-US" sz="2200" smtClean="0"/>
              <a:t>: requires parentheses, involves rules of precedence.</a:t>
            </a:r>
          </a:p>
          <a:p>
            <a:pPr eaLnBrk="1" hangingPunct="1"/>
            <a:r>
              <a:rPr lang="en-US" sz="2200" b="1" smtClean="0"/>
              <a:t>Postfix</a:t>
            </a:r>
            <a:r>
              <a:rPr lang="en-US" sz="2200" smtClean="0"/>
              <a:t>: no parentheses, applies operators as encountered.</a:t>
            </a:r>
          </a:p>
          <a:p>
            <a:pPr eaLnBrk="1" hangingPunct="1"/>
            <a:r>
              <a:rPr lang="en-US" sz="2200" smtClean="0"/>
              <a:t>Scan expression from left to right.</a:t>
            </a:r>
          </a:p>
          <a:p>
            <a:pPr eaLnBrk="1" hangingPunct="1"/>
            <a:r>
              <a:rPr lang="en-US" sz="2200" smtClean="0"/>
              <a:t>On encountering an operator, apply it to the two preceding operands on and replace all three with the result.</a:t>
            </a:r>
          </a:p>
          <a:p>
            <a:pPr eaLnBrk="1" hangingPunct="1"/>
            <a:r>
              <a:rPr lang="en-US" sz="2200" smtClean="0"/>
              <a:t>Continue scanning until the end of expression, at which point only the expression’s value remains.</a:t>
            </a:r>
          </a:p>
        </p:txBody>
      </p:sp>
      <p:sp>
        <p:nvSpPr>
          <p:cNvPr id="46085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0FDC986A-3D2D-403F-9613-2EF9FA1E3202}" type="slidenum">
              <a:rPr lang="en-US" sz="2600" b="1">
                <a:solidFill>
                  <a:schemeClr val="bg1"/>
                </a:solidFill>
              </a:rPr>
              <a:pPr/>
              <a:t>27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CC62F35-5E8F-494F-A0A4-50A58EE40A85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47106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86DEC44F-25E9-406F-9089-8F297E596B64}" type="slidenum">
              <a:rPr lang="en-US" sz="2600" b="1">
                <a:solidFill>
                  <a:schemeClr val="bg1"/>
                </a:solidFill>
              </a:rPr>
              <a:pPr/>
              <a:t>28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4710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Stacks (continued) </a:t>
            </a:r>
          </a:p>
        </p:txBody>
      </p:sp>
      <p:sp>
        <p:nvSpPr>
          <p:cNvPr id="47108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848600" cy="3724275"/>
          </a:xfrm>
        </p:spPr>
        <p:txBody>
          <a:bodyPr/>
          <a:lstStyle/>
          <a:p>
            <a:pPr eaLnBrk="1" hangingPunct="1"/>
            <a:r>
              <a:rPr lang="en-US" sz="2600" b="1" smtClean="0"/>
              <a:t>Scanning Expressions:</a:t>
            </a:r>
          </a:p>
          <a:p>
            <a:pPr eaLnBrk="1" hangingPunct="1"/>
            <a:r>
              <a:rPr lang="en-US" sz="2600" smtClean="0"/>
              <a:t>Although scanning from left to right sounds simple, it is not.</a:t>
            </a:r>
          </a:p>
          <a:p>
            <a:pPr eaLnBrk="1" hangingPunct="1"/>
            <a:r>
              <a:rPr lang="en-US" sz="2600" smtClean="0"/>
              <a:t>Input datum is typically a line of text (string).</a:t>
            </a:r>
          </a:p>
          <a:p>
            <a:pPr eaLnBrk="1" hangingPunct="1"/>
            <a:r>
              <a:rPr lang="en-US" sz="2600" smtClean="0"/>
              <a:t>Algorithm must detect and extract operators and operands. Operands must be converted to </a:t>
            </a:r>
            <a:r>
              <a:rPr lang="en-US" sz="2600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600" smtClean="0"/>
              <a:t>.</a:t>
            </a:r>
          </a:p>
          <a:p>
            <a:pPr eaLnBrk="1" hangingPunct="1"/>
            <a:r>
              <a:rPr lang="en-US" sz="2600" smtClean="0"/>
              <a:t>The </a:t>
            </a:r>
            <a:r>
              <a:rPr lang="en-US" sz="2600" smtClean="0">
                <a:latin typeface="Courier New" pitchFamily="49" charset="0"/>
                <a:cs typeface="Courier New" pitchFamily="49" charset="0"/>
              </a:rPr>
              <a:t>Scanner</a:t>
            </a:r>
            <a:r>
              <a:rPr lang="en-US" sz="2600" smtClean="0"/>
              <a:t> class provides the capability of recognizing and extracting works or tokens.</a:t>
            </a:r>
          </a:p>
        </p:txBody>
      </p:sp>
      <p:sp>
        <p:nvSpPr>
          <p:cNvPr id="47109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74552C85-4C58-40BE-969C-F1BEA898427C}" type="slidenum">
              <a:rPr lang="en-US" sz="2600" b="1">
                <a:solidFill>
                  <a:schemeClr val="bg1"/>
                </a:solidFill>
              </a:rPr>
              <a:pPr/>
              <a:t>28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0F9E916-51DC-4232-823E-26CDD16CA60E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48130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628DDC77-D130-4A6D-AAD7-28F866027C03}" type="slidenum">
              <a:rPr lang="en-US" sz="2600" b="1">
                <a:solidFill>
                  <a:schemeClr val="bg1"/>
                </a:solidFill>
              </a:rPr>
              <a:pPr/>
              <a:t>29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481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Queues</a:t>
            </a:r>
          </a:p>
        </p:txBody>
      </p:sp>
      <p:sp>
        <p:nvSpPr>
          <p:cNvPr id="48132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924800" cy="3724275"/>
          </a:xfrm>
        </p:spPr>
        <p:txBody>
          <a:bodyPr/>
          <a:lstStyle/>
          <a:p>
            <a:pPr eaLnBrk="1" hangingPunct="1"/>
            <a:r>
              <a:rPr lang="en-US" b="1" smtClean="0"/>
              <a:t>Queue:</a:t>
            </a:r>
            <a:r>
              <a:rPr lang="en-US" smtClean="0"/>
              <a:t> A sequence of elements.</a:t>
            </a:r>
          </a:p>
          <a:p>
            <a:pPr lvl="1" eaLnBrk="1" hangingPunct="1"/>
            <a:r>
              <a:rPr lang="en-US" smtClean="0"/>
              <a:t>Insertions are restricted to the rear end.</a:t>
            </a:r>
          </a:p>
          <a:p>
            <a:pPr lvl="1" eaLnBrk="1" hangingPunct="1"/>
            <a:r>
              <a:rPr lang="en-US" smtClean="0"/>
              <a:t>Removals are restricted to the front end.</a:t>
            </a:r>
          </a:p>
          <a:p>
            <a:pPr lvl="1" eaLnBrk="1" hangingPunct="1"/>
            <a:r>
              <a:rPr lang="en-US" smtClean="0"/>
              <a:t>FIFO (First In First Out) protocol.</a:t>
            </a:r>
          </a:p>
          <a:p>
            <a:pPr eaLnBrk="1" hangingPunct="1"/>
            <a:r>
              <a:rPr lang="en-US" b="1" smtClean="0"/>
              <a:t>The </a:t>
            </a:r>
            <a:r>
              <a:rPr lang="en-US" b="1" smtClean="0">
                <a:latin typeface="Courier New" pitchFamily="49" charset="0"/>
                <a:cs typeface="Courier New" pitchFamily="49" charset="0"/>
              </a:rPr>
              <a:t>Queue</a:t>
            </a:r>
            <a:r>
              <a:rPr lang="en-US" b="1" smtClean="0"/>
              <a:t> Interface and Its </a:t>
            </a:r>
            <a:r>
              <a:rPr lang="en-US" b="1" smtClean="0">
                <a:latin typeface="Courier New" pitchFamily="49" charset="0"/>
                <a:cs typeface="Courier New" pitchFamily="49" charset="0"/>
              </a:rPr>
              <a:t>LinkedList</a:t>
            </a:r>
            <a:r>
              <a:rPr lang="en-US" b="1" smtClean="0"/>
              <a:t> Implementation:</a:t>
            </a:r>
          </a:p>
          <a:p>
            <a:pPr eaLnBrk="1" hangingPunct="1"/>
            <a:r>
              <a:rPr lang="en-US" smtClean="0"/>
              <a:t>Queues have two fundamental operations:</a:t>
            </a:r>
          </a:p>
          <a:p>
            <a:pPr lvl="1" eaLnBrk="1" hangingPunct="1"/>
            <a:r>
              <a:rPr lang="en-US" smtClean="0">
                <a:latin typeface="Courier New" pitchFamily="49" charset="0"/>
                <a:cs typeface="Courier New" pitchFamily="49" charset="0"/>
              </a:rPr>
              <a:t>add</a:t>
            </a:r>
            <a:r>
              <a:rPr lang="en-US" smtClean="0"/>
              <a:t> (inserts item into rear);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remove</a:t>
            </a:r>
            <a:r>
              <a:rPr lang="en-US" smtClean="0"/>
              <a:t> (removes and returns item from the front).</a:t>
            </a:r>
          </a:p>
        </p:txBody>
      </p:sp>
      <p:sp>
        <p:nvSpPr>
          <p:cNvPr id="48133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688745DE-CF85-4ECA-8F41-C9B7322C51EC}" type="slidenum">
              <a:rPr lang="en-US" sz="2600" b="1">
                <a:solidFill>
                  <a:schemeClr val="bg1"/>
                </a:solidFill>
              </a:rPr>
              <a:pPr/>
              <a:t>29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C8D0CA3F-2451-4520-BD1A-2ECFFACCEEA7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49154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36921E13-D5A4-4D29-A317-0A8AA89F86FB}" type="slidenum">
              <a:rPr lang="en-US" sz="2600" b="1">
                <a:solidFill>
                  <a:schemeClr val="bg1"/>
                </a:solidFill>
              </a:rPr>
              <a:pPr/>
              <a:t>30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4915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Queues (continued)</a:t>
            </a:r>
          </a:p>
        </p:txBody>
      </p:sp>
      <p:sp>
        <p:nvSpPr>
          <p:cNvPr id="49156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772400" cy="3724275"/>
          </a:xfrm>
        </p:spPr>
        <p:txBody>
          <a:bodyPr/>
          <a:lstStyle/>
          <a:p>
            <a:pPr eaLnBrk="1" hangingPunct="1"/>
            <a:r>
              <a:rPr lang="en-US" sz="2600" b="1" smtClean="0"/>
              <a:t>The </a:t>
            </a:r>
            <a:r>
              <a:rPr lang="en-US" sz="2600" b="1" smtClean="0">
                <a:latin typeface="Courier New" pitchFamily="49" charset="0"/>
                <a:cs typeface="Courier New" pitchFamily="49" charset="0"/>
              </a:rPr>
              <a:t>Queue</a:t>
            </a:r>
            <a:r>
              <a:rPr lang="en-US" sz="2600" b="1" smtClean="0"/>
              <a:t> Interface and Its </a:t>
            </a:r>
            <a:r>
              <a:rPr lang="en-US" sz="2600" b="1" smtClean="0">
                <a:latin typeface="Courier New" pitchFamily="49" charset="0"/>
                <a:cs typeface="Courier New" pitchFamily="49" charset="0"/>
              </a:rPr>
              <a:t>LinkedList</a:t>
            </a:r>
            <a:r>
              <a:rPr lang="en-US" sz="2600" b="1" smtClean="0"/>
              <a:t> Implementation (cont):</a:t>
            </a:r>
            <a:endParaRPr lang="en-US" sz="2600" smtClean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r>
              <a:rPr lang="en-US" sz="2600" smtClean="0">
                <a:latin typeface="Courier New" pitchFamily="49" charset="0"/>
                <a:cs typeface="Courier New" pitchFamily="49" charset="0"/>
              </a:rPr>
              <a:t>LinkedList</a:t>
            </a:r>
            <a:r>
              <a:rPr lang="en-US" sz="2600" smtClean="0"/>
              <a:t> class implements the </a:t>
            </a:r>
            <a:r>
              <a:rPr lang="en-US" sz="2600" smtClean="0">
                <a:latin typeface="Courier New" pitchFamily="49" charset="0"/>
                <a:cs typeface="Courier New" pitchFamily="49" charset="0"/>
              </a:rPr>
              <a:t>Queue</a:t>
            </a:r>
            <a:r>
              <a:rPr lang="en-US" sz="2600" smtClean="0"/>
              <a:t> interface, so the compiler can restrict the programmer’s use of methods to those in </a:t>
            </a:r>
            <a:r>
              <a:rPr lang="en-US" sz="2600" smtClean="0">
                <a:latin typeface="Courier New" pitchFamily="49" charset="0"/>
                <a:cs typeface="Courier New" pitchFamily="49" charset="0"/>
              </a:rPr>
              <a:t>Queue</a:t>
            </a:r>
            <a:r>
              <a:rPr lang="en-US" sz="2600" smtClean="0"/>
              <a:t> and </a:t>
            </a:r>
            <a:r>
              <a:rPr lang="en-US" sz="2600" smtClean="0">
                <a:latin typeface="Courier New" pitchFamily="49" charset="0"/>
                <a:cs typeface="Courier New" pitchFamily="49" charset="0"/>
              </a:rPr>
              <a:t>Collection</a:t>
            </a:r>
            <a:r>
              <a:rPr lang="en-US" sz="2600" smtClean="0"/>
              <a:t>.</a:t>
            </a:r>
          </a:p>
          <a:p>
            <a:pPr eaLnBrk="1" hangingPunct="1"/>
            <a:r>
              <a:rPr lang="en-US" sz="2600" smtClean="0"/>
              <a:t>Using interface names when declaring variables protects the programmer from doing things that should not be done with certain types of object.</a:t>
            </a:r>
          </a:p>
        </p:txBody>
      </p:sp>
      <p:sp>
        <p:nvSpPr>
          <p:cNvPr id="49157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B958A6E5-1565-4A09-BB5F-3DA62D8CE4F4}" type="slidenum">
              <a:rPr lang="en-US" sz="2600" b="1">
                <a:solidFill>
                  <a:schemeClr val="bg1"/>
                </a:solidFill>
              </a:rPr>
              <a:pPr/>
              <a:t>30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73202E14-CBBA-4BD0-8A7F-669B71D14FE5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50178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A1429B1A-6330-461D-B522-03A89506CD6D}" type="slidenum">
              <a:rPr lang="en-US" sz="2600" b="1">
                <a:solidFill>
                  <a:schemeClr val="bg1"/>
                </a:solidFill>
              </a:rPr>
              <a:pPr/>
              <a:t>31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5017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Queues (continued)</a:t>
            </a:r>
          </a:p>
        </p:txBody>
      </p:sp>
      <p:sp>
        <p:nvSpPr>
          <p:cNvPr id="50180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848600" cy="3724275"/>
          </a:xfrm>
        </p:spPr>
        <p:txBody>
          <a:bodyPr/>
          <a:lstStyle/>
          <a:p>
            <a:pPr eaLnBrk="1" hangingPunct="1"/>
            <a:r>
              <a:rPr lang="en-US" sz="2600" b="1" smtClean="0"/>
              <a:t>Applications of Queues:</a:t>
            </a:r>
          </a:p>
          <a:p>
            <a:pPr eaLnBrk="1" hangingPunct="1"/>
            <a:r>
              <a:rPr lang="en-US" sz="2600" smtClean="0"/>
              <a:t>Processes are queued for access to a shared CPU.</a:t>
            </a:r>
          </a:p>
          <a:p>
            <a:pPr eaLnBrk="1" hangingPunct="1"/>
            <a:r>
              <a:rPr lang="en-US" sz="2600" smtClean="0"/>
              <a:t>Processes are queued for access to a shared secondary storage device (disk).</a:t>
            </a:r>
          </a:p>
          <a:p>
            <a:pPr eaLnBrk="1" hangingPunct="1"/>
            <a:r>
              <a:rPr lang="en-US" sz="2600" smtClean="0"/>
              <a:t>Print jobs are queued for access to a shared printer.</a:t>
            </a:r>
          </a:p>
          <a:p>
            <a:pPr eaLnBrk="1" hangingPunct="1"/>
            <a:r>
              <a:rPr lang="en-US" sz="2600" smtClean="0"/>
              <a:t>Computer simulations are used to study behavior of real-world systems.</a:t>
            </a:r>
          </a:p>
        </p:txBody>
      </p:sp>
      <p:sp>
        <p:nvSpPr>
          <p:cNvPr id="50181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F402606A-2700-41C3-A96B-320618A666C3}" type="slidenum">
              <a:rPr lang="en-US" sz="2600" b="1">
                <a:solidFill>
                  <a:schemeClr val="bg1"/>
                </a:solidFill>
              </a:rPr>
              <a:pPr/>
              <a:t>31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075A54A-F4EA-439A-A5D6-8AD00DCE7D66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51202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E0F38887-C333-4F06-92D0-5AD1985B9B48}" type="slidenum">
              <a:rPr lang="en-US" sz="2600" b="1">
                <a:solidFill>
                  <a:schemeClr val="bg1"/>
                </a:solidFill>
              </a:rPr>
              <a:pPr/>
              <a:t>32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5120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Sets</a:t>
            </a:r>
          </a:p>
        </p:txBody>
      </p:sp>
      <p:sp>
        <p:nvSpPr>
          <p:cNvPr id="51204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696200" cy="3724275"/>
          </a:xfrm>
        </p:spPr>
        <p:txBody>
          <a:bodyPr/>
          <a:lstStyle/>
          <a:p>
            <a:pPr eaLnBrk="1" hangingPunct="1"/>
            <a:r>
              <a:rPr lang="en-US" b="1" smtClean="0"/>
              <a:t>Set</a:t>
            </a:r>
            <a:r>
              <a:rPr lang="en-US" smtClean="0"/>
              <a:t>: a collection of items that are unique.</a:t>
            </a:r>
          </a:p>
          <a:p>
            <a:pPr eaLnBrk="1" hangingPunct="1"/>
            <a:r>
              <a:rPr lang="en-US" smtClean="0"/>
              <a:t>Operations include:</a:t>
            </a:r>
          </a:p>
          <a:p>
            <a:pPr lvl="1" eaLnBrk="1" hangingPunct="1"/>
            <a:r>
              <a:rPr lang="en-US" smtClean="0"/>
              <a:t>Test for empty set.</a:t>
            </a:r>
          </a:p>
          <a:p>
            <a:pPr lvl="1" eaLnBrk="1" hangingPunct="1"/>
            <a:r>
              <a:rPr lang="en-US" smtClean="0"/>
              <a:t>Return number of items in a set.</a:t>
            </a:r>
          </a:p>
          <a:p>
            <a:pPr lvl="1" eaLnBrk="1" hangingPunct="1"/>
            <a:r>
              <a:rPr lang="en-US" smtClean="0"/>
              <a:t>Add or remove items.</a:t>
            </a:r>
          </a:p>
          <a:p>
            <a:pPr lvl="1" eaLnBrk="1" hangingPunct="1"/>
            <a:r>
              <a:rPr lang="en-US" smtClean="0"/>
              <a:t>Return the union (a set that contains all of the items of both sets) of two sets. </a:t>
            </a:r>
          </a:p>
          <a:p>
            <a:pPr lvl="1" eaLnBrk="1" hangingPunct="1">
              <a:buFontTx/>
              <a:buNone/>
            </a:pPr>
            <a:endParaRPr lang="en-US" smtClean="0"/>
          </a:p>
        </p:txBody>
      </p:sp>
      <p:sp>
        <p:nvSpPr>
          <p:cNvPr id="51205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D574292D-BA4F-4976-944E-6A755CDAFEE3}" type="slidenum">
              <a:rPr lang="en-US" sz="2600" b="1">
                <a:solidFill>
                  <a:schemeClr val="bg1"/>
                </a:solidFill>
              </a:rPr>
              <a:pPr/>
              <a:t>32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1603816-A096-4D99-A8AA-898FED62007C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52226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F2B73DD4-2F9A-4409-8624-C125A38027A5}" type="slidenum">
              <a:rPr lang="en-US" sz="2600" b="1">
                <a:solidFill>
                  <a:schemeClr val="bg1"/>
                </a:solidFill>
              </a:rPr>
              <a:pPr/>
              <a:t>33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522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Sets (continued)</a:t>
            </a:r>
          </a:p>
        </p:txBody>
      </p:sp>
      <p:sp>
        <p:nvSpPr>
          <p:cNvPr id="52228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924800" cy="3724275"/>
          </a:xfrm>
        </p:spPr>
        <p:txBody>
          <a:bodyPr/>
          <a:lstStyle/>
          <a:p>
            <a:pPr eaLnBrk="1" hangingPunct="1"/>
            <a:r>
              <a:rPr lang="en-US" smtClean="0"/>
              <a:t>Operations include (cont):</a:t>
            </a:r>
          </a:p>
          <a:p>
            <a:pPr lvl="1" eaLnBrk="1" hangingPunct="1"/>
            <a:r>
              <a:rPr lang="en-US" smtClean="0"/>
              <a:t>Return intersection (set of items that are in both sets) of two sets.</a:t>
            </a:r>
          </a:p>
          <a:p>
            <a:pPr lvl="1" eaLnBrk="1" hangingPunct="1"/>
            <a:r>
              <a:rPr lang="en-US" smtClean="0"/>
              <a:t>Return difference (set of items in one that are not in the other) of two sets.</a:t>
            </a:r>
          </a:p>
          <a:p>
            <a:pPr lvl="1" eaLnBrk="1" hangingPunct="1"/>
            <a:r>
              <a:rPr lang="en-US" smtClean="0"/>
              <a:t>Test a set to determine if another set is a subset (either empty or all subset items are in the other set).</a:t>
            </a:r>
          </a:p>
        </p:txBody>
      </p:sp>
      <p:sp>
        <p:nvSpPr>
          <p:cNvPr id="52229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7F397A73-030F-4ABB-9122-97E44905454B}" type="slidenum">
              <a:rPr lang="en-US" sz="2600" b="1">
                <a:solidFill>
                  <a:schemeClr val="bg1"/>
                </a:solidFill>
              </a:rPr>
              <a:pPr/>
              <a:t>33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Using Sets (continued)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Results of typical set operations</a:t>
            </a:r>
          </a:p>
        </p:txBody>
      </p:sp>
      <p:sp>
        <p:nvSpPr>
          <p:cNvPr id="71684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EFC2415E-535A-40CA-80A3-199F20C17B91}" type="slidenum">
              <a:rPr lang="en-US" sz="2600" b="1">
                <a:solidFill>
                  <a:schemeClr val="bg1"/>
                </a:solidFill>
              </a:rPr>
              <a:pPr/>
              <a:t>34</a:t>
            </a:fld>
            <a:endParaRPr lang="en-US" sz="2600" b="1">
              <a:solidFill>
                <a:schemeClr val="bg1"/>
              </a:solidFill>
            </a:endParaRPr>
          </a:p>
        </p:txBody>
      </p:sp>
      <p:pic>
        <p:nvPicPr>
          <p:cNvPr id="7168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3124200"/>
            <a:ext cx="7820025" cy="258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5D4B1D4-4A95-4434-9E35-6281042D9D7B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54274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4073C030-D4AE-4564-A3BA-2EDC3967BD0F}" type="slidenum">
              <a:rPr lang="en-US" sz="2600" b="1">
                <a:solidFill>
                  <a:schemeClr val="bg1"/>
                </a:solidFill>
              </a:rPr>
              <a:pPr/>
              <a:t>35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5427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Sets (continued)</a:t>
            </a:r>
          </a:p>
        </p:txBody>
      </p:sp>
      <p:sp>
        <p:nvSpPr>
          <p:cNvPr id="54276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924800" cy="3724275"/>
          </a:xfrm>
        </p:spPr>
        <p:txBody>
          <a:bodyPr/>
          <a:lstStyle/>
          <a:p>
            <a:pPr eaLnBrk="1" hangingPunct="1"/>
            <a:r>
              <a:rPr lang="en-US" b="1" smtClean="0"/>
              <a:t>The </a:t>
            </a:r>
            <a:r>
              <a:rPr lang="en-US" b="1" smtClean="0">
                <a:latin typeface="Courier New" pitchFamily="49" charset="0"/>
                <a:cs typeface="Courier New" pitchFamily="49" charset="0"/>
              </a:rPr>
              <a:t>java.util.Set </a:t>
            </a:r>
            <a:r>
              <a:rPr lang="en-US" b="1" smtClean="0"/>
              <a:t>Interface:</a:t>
            </a:r>
          </a:p>
          <a:p>
            <a:pPr eaLnBrk="1" hangingPunct="1"/>
            <a:r>
              <a:rPr lang="en-US" smtClean="0"/>
              <a:t>The set supports an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iterator</a:t>
            </a:r>
            <a:r>
              <a:rPr lang="en-US" smtClean="0"/>
              <a:t> method, used to examine all the items in a set after they have been added since sets are not index-based.</a:t>
            </a:r>
          </a:p>
          <a:p>
            <a:pPr eaLnBrk="1" hangingPunct="1"/>
            <a:r>
              <a:rPr lang="en-US" b="1" smtClean="0"/>
              <a:t>Implementing Classes:</a:t>
            </a:r>
          </a:p>
          <a:p>
            <a:pPr eaLnBrk="1" hangingPunct="1"/>
            <a:r>
              <a:rPr lang="en-US" smtClean="0">
                <a:latin typeface="Courier New" pitchFamily="49" charset="0"/>
                <a:cs typeface="Courier New" pitchFamily="49" charset="0"/>
              </a:rPr>
              <a:t>HashSet</a:t>
            </a:r>
            <a:r>
              <a:rPr lang="en-US" smtClean="0"/>
              <a:t> and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TreeSet</a:t>
            </a:r>
            <a:r>
              <a:rPr lang="en-US" smtClean="0"/>
              <a:t>.</a:t>
            </a:r>
          </a:p>
          <a:p>
            <a:pPr eaLnBrk="1" hangingPunct="1"/>
            <a:r>
              <a:rPr lang="en-US" b="1" smtClean="0"/>
              <a:t>Hashing</a:t>
            </a:r>
            <a:r>
              <a:rPr lang="en-US" smtClean="0"/>
              <a:t>: technique for accessing set items.</a:t>
            </a:r>
          </a:p>
        </p:txBody>
      </p:sp>
      <p:sp>
        <p:nvSpPr>
          <p:cNvPr id="54277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401DC02A-6738-42AD-9DEC-E3D8D47E8DC9}" type="slidenum">
              <a:rPr lang="en-US" sz="2600" b="1">
                <a:solidFill>
                  <a:schemeClr val="bg1"/>
                </a:solidFill>
              </a:rPr>
              <a:pPr/>
              <a:t>35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F449DD5-3047-4A88-A696-A6DFC3C76941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55298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9C7EA2A3-0CA8-4951-BD0D-514CA04E3936}" type="slidenum">
              <a:rPr lang="en-US" sz="2600" b="1">
                <a:solidFill>
                  <a:schemeClr val="bg1"/>
                </a:solidFill>
              </a:rPr>
              <a:pPr/>
              <a:t>36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5529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Maps</a:t>
            </a:r>
          </a:p>
        </p:txBody>
      </p:sp>
      <p:sp>
        <p:nvSpPr>
          <p:cNvPr id="55300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8001000" cy="3724275"/>
          </a:xfrm>
        </p:spPr>
        <p:txBody>
          <a:bodyPr/>
          <a:lstStyle/>
          <a:p>
            <a:pPr eaLnBrk="1" hangingPunct="1"/>
            <a:r>
              <a:rPr lang="en-US" b="1" smtClean="0"/>
              <a:t>Maps</a:t>
            </a:r>
            <a:r>
              <a:rPr lang="en-US" smtClean="0"/>
              <a:t>: collections in which each item or value is associated with a unique key. </a:t>
            </a:r>
          </a:p>
          <a:p>
            <a:pPr lvl="1" eaLnBrk="1" hangingPunct="1"/>
            <a:r>
              <a:rPr lang="en-US" smtClean="0"/>
              <a:t>Also called: tables, keyed list, dictionary, and association list. </a:t>
            </a:r>
          </a:p>
          <a:p>
            <a:pPr lvl="1" eaLnBrk="1" hangingPunct="1"/>
            <a:r>
              <a:rPr lang="en-US" smtClean="0">
                <a:latin typeface="Courier New" pitchFamily="49" charset="0"/>
                <a:cs typeface="Courier New" pitchFamily="49" charset="0"/>
              </a:rPr>
              <a:t>Dictionary</a:t>
            </a:r>
            <a:r>
              <a:rPr lang="en-US" smtClean="0"/>
              <a:t>,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HashTable</a:t>
            </a:r>
            <a:r>
              <a:rPr lang="en-US" smtClean="0"/>
              <a:t>,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HashMap</a:t>
            </a:r>
            <a:r>
              <a:rPr lang="en-US" smtClean="0"/>
              <a:t>, and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TreeMap</a:t>
            </a:r>
            <a:r>
              <a:rPr lang="en-US" smtClean="0"/>
              <a:t>.</a:t>
            </a:r>
          </a:p>
          <a:p>
            <a:pPr eaLnBrk="1" hangingPunct="1"/>
            <a:r>
              <a:rPr lang="en-US" smtClean="0"/>
              <a:t>Keys can be in any order, but must be unique. The same value can be associated with more than one key.</a:t>
            </a:r>
          </a:p>
        </p:txBody>
      </p:sp>
      <p:sp>
        <p:nvSpPr>
          <p:cNvPr id="55301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80CB8FD4-AF7E-4CF9-A03E-0DC71E736C57}" type="slidenum">
              <a:rPr lang="en-US" sz="2600" b="1">
                <a:solidFill>
                  <a:schemeClr val="bg1"/>
                </a:solidFill>
              </a:rPr>
              <a:pPr/>
              <a:t>36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Using Maps (continued)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 smtClean="0"/>
              <a:t>A map keyed by strings and a map keyed by integers</a:t>
            </a:r>
          </a:p>
        </p:txBody>
      </p:sp>
      <p:sp>
        <p:nvSpPr>
          <p:cNvPr id="72708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78642C5E-1012-4B81-989E-BB372887B966}" type="slidenum">
              <a:rPr lang="en-US" sz="2600" b="1">
                <a:solidFill>
                  <a:schemeClr val="bg1"/>
                </a:solidFill>
              </a:rPr>
              <a:pPr/>
              <a:t>37</a:t>
            </a:fld>
            <a:endParaRPr lang="en-US" sz="2600" b="1">
              <a:solidFill>
                <a:schemeClr val="bg1"/>
              </a:solidFill>
            </a:endParaRPr>
          </a:p>
        </p:txBody>
      </p:sp>
      <p:pic>
        <p:nvPicPr>
          <p:cNvPr id="7270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3276600"/>
            <a:ext cx="7829550" cy="244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D8BAD66-3C2C-4519-A587-06CD9182455D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57346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75B88459-5069-4B59-8871-C1727D60AC6A}" type="slidenum">
              <a:rPr lang="en-US" sz="2600" b="1">
                <a:solidFill>
                  <a:schemeClr val="bg1"/>
                </a:solidFill>
              </a:rPr>
              <a:pPr/>
              <a:t>38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573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Maps (continued)</a:t>
            </a:r>
          </a:p>
        </p:txBody>
      </p:sp>
      <p:sp>
        <p:nvSpPr>
          <p:cNvPr id="57348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8077200" cy="3724275"/>
          </a:xfrm>
        </p:spPr>
        <p:txBody>
          <a:bodyPr/>
          <a:lstStyle/>
          <a:p>
            <a:pPr eaLnBrk="1" hangingPunct="1"/>
            <a:r>
              <a:rPr lang="en-US" smtClean="0"/>
              <a:t>Clients should be able to do the following:</a:t>
            </a:r>
          </a:p>
          <a:p>
            <a:pPr lvl="1" eaLnBrk="1" hangingPunct="1"/>
            <a:r>
              <a:rPr lang="en-US" smtClean="0"/>
              <a:t>Test a map for emptiness.</a:t>
            </a:r>
          </a:p>
          <a:p>
            <a:pPr lvl="1" eaLnBrk="1" hangingPunct="1"/>
            <a:r>
              <a:rPr lang="en-US" smtClean="0"/>
              <a:t>Determine a map’s size.</a:t>
            </a:r>
          </a:p>
          <a:p>
            <a:pPr lvl="1" eaLnBrk="1" hangingPunct="1"/>
            <a:r>
              <a:rPr lang="en-US" smtClean="0"/>
              <a:t>Insert or retrieve a value at a given key.</a:t>
            </a:r>
          </a:p>
          <a:p>
            <a:pPr lvl="1" eaLnBrk="1" hangingPunct="1"/>
            <a:r>
              <a:rPr lang="en-US" smtClean="0"/>
              <a:t>Remove a given key and its associated values.</a:t>
            </a:r>
          </a:p>
          <a:p>
            <a:pPr lvl="1" eaLnBrk="1" hangingPunct="1"/>
            <a:r>
              <a:rPr lang="en-US" smtClean="0"/>
              <a:t>Determine whether a map contains a key or a value.</a:t>
            </a:r>
          </a:p>
          <a:p>
            <a:pPr lvl="1" eaLnBrk="1" hangingPunct="1"/>
            <a:r>
              <a:rPr lang="en-US" smtClean="0"/>
              <a:t>Examine all of the keys and values.</a:t>
            </a:r>
          </a:p>
        </p:txBody>
      </p:sp>
      <p:sp>
        <p:nvSpPr>
          <p:cNvPr id="57349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D2994525-EEEC-4408-BC6B-3C68A522B2A9}" type="slidenum">
              <a:rPr lang="en-US" sz="2600" b="1">
                <a:solidFill>
                  <a:schemeClr val="bg1"/>
                </a:solidFill>
              </a:rPr>
              <a:pPr/>
              <a:t>38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D09F74CC-8D8F-4A86-98C7-AB6EA03AFCA4}" type="slidenum">
              <a:rPr lang="en-US" smtClean="0"/>
              <a:pPr/>
              <a:t>39</a:t>
            </a:fld>
            <a:endParaRPr lang="en-US" smtClean="0"/>
          </a:p>
        </p:txBody>
      </p:sp>
      <p:sp>
        <p:nvSpPr>
          <p:cNvPr id="58370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4E5CC4C2-4BAF-41E4-83CC-5696682A8BBC}" type="slidenum">
              <a:rPr lang="en-US" sz="2600" b="1">
                <a:solidFill>
                  <a:schemeClr val="bg1"/>
                </a:solidFill>
              </a:rPr>
              <a:pPr/>
              <a:t>39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5837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Maps (continued)</a:t>
            </a:r>
          </a:p>
        </p:txBody>
      </p:sp>
      <p:sp>
        <p:nvSpPr>
          <p:cNvPr id="58372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772400" cy="3724275"/>
          </a:xfrm>
        </p:spPr>
        <p:txBody>
          <a:bodyPr/>
          <a:lstStyle/>
          <a:p>
            <a:pPr eaLnBrk="1" hangingPunct="1"/>
            <a:r>
              <a:rPr lang="en-US" smtClean="0"/>
              <a:t>An object associated with a key is its value.</a:t>
            </a:r>
          </a:p>
          <a:p>
            <a:pPr eaLnBrk="1" hangingPunct="1"/>
            <a:r>
              <a:rPr lang="en-US" smtClean="0"/>
              <a:t>A map uses two type variables (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en-US" smtClean="0"/>
              <a:t> and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smtClean="0"/>
              <a:t>) to refer to key and value types.</a:t>
            </a:r>
          </a:p>
          <a:p>
            <a:pPr eaLnBrk="1" hangingPunct="1"/>
            <a:r>
              <a:rPr lang="en-US" smtClean="0"/>
              <a:t>You can open an iterator on a collection to visit all the keys and values in the map.</a:t>
            </a:r>
          </a:p>
          <a:p>
            <a:pPr eaLnBrk="1" hangingPunct="1"/>
            <a:r>
              <a:rPr lang="en-US" smtClean="0"/>
              <a:t>A map needs two type parameters (key and value) when it is declared and instantiated.</a:t>
            </a:r>
          </a:p>
          <a:p>
            <a:pPr eaLnBrk="1" hangingPunct="1"/>
            <a:r>
              <a:rPr lang="en-US" smtClean="0"/>
              <a:t>An object’s key can be one of its attributes.</a:t>
            </a:r>
          </a:p>
        </p:txBody>
      </p:sp>
      <p:sp>
        <p:nvSpPr>
          <p:cNvPr id="58373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BDA8218B-A5D4-4530-BC43-B756B7D5AE4F}" type="slidenum">
              <a:rPr lang="en-US" sz="2600" b="1">
                <a:solidFill>
                  <a:schemeClr val="bg1"/>
                </a:solidFill>
              </a:rPr>
              <a:pPr/>
              <a:t>39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E19392C-85B3-4813-A77D-EB2CFDA3236E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59394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22B7B4D3-1A86-4750-90B7-A46A13756CB7}" type="slidenum">
              <a:rPr lang="en-US" sz="2600" b="1">
                <a:solidFill>
                  <a:schemeClr val="bg1"/>
                </a:solidFill>
              </a:rPr>
              <a:pPr/>
              <a:t>40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5939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Glue That Holds Collections Together</a:t>
            </a:r>
          </a:p>
        </p:txBody>
      </p:sp>
      <p:sp>
        <p:nvSpPr>
          <p:cNvPr id="59396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924800" cy="3724275"/>
          </a:xfrm>
        </p:spPr>
        <p:txBody>
          <a:bodyPr/>
          <a:lstStyle/>
          <a:p>
            <a:pPr eaLnBrk="1" hangingPunct="1"/>
            <a:r>
              <a:rPr lang="en-US" sz="2600" smtClean="0"/>
              <a:t>All collections contain objects, have a definite size at any given time, and can grow or shrink in time.</a:t>
            </a:r>
          </a:p>
          <a:p>
            <a:pPr eaLnBrk="1" hangingPunct="1"/>
            <a:r>
              <a:rPr lang="en-US" sz="2600" smtClean="0"/>
              <a:t>There are operations that they have in common.</a:t>
            </a:r>
          </a:p>
          <a:p>
            <a:pPr eaLnBrk="1" hangingPunct="1"/>
            <a:r>
              <a:rPr lang="en-US" sz="2600" b="1" smtClean="0"/>
              <a:t>Addition, Removal, and Membership:</a:t>
            </a:r>
            <a:endParaRPr lang="en-US" sz="2600" smtClean="0"/>
          </a:p>
          <a:p>
            <a:pPr eaLnBrk="1" hangingPunct="1"/>
            <a:r>
              <a:rPr lang="en-US" sz="2600" smtClean="0"/>
              <a:t>Collections have different methods for addition and removal</a:t>
            </a:r>
          </a:p>
          <a:p>
            <a:pPr lvl="1" eaLnBrk="1" hangingPunct="1"/>
            <a:r>
              <a:rPr lang="en-US" sz="2200" smtClean="0"/>
              <a:t>index- or object-based.</a:t>
            </a:r>
          </a:p>
          <a:p>
            <a:pPr lvl="1" eaLnBrk="1" hangingPunct="1"/>
            <a:r>
              <a:rPr lang="en-US" sz="2200" smtClean="0"/>
              <a:t>position-based via an iterator.</a:t>
            </a:r>
          </a:p>
        </p:txBody>
      </p:sp>
      <p:sp>
        <p:nvSpPr>
          <p:cNvPr id="59397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47499EA2-F09E-4972-BF77-F478B67D9C89}" type="slidenum">
              <a:rPr lang="en-US" sz="2600" b="1">
                <a:solidFill>
                  <a:schemeClr val="bg1"/>
                </a:solidFill>
              </a:rPr>
              <a:pPr/>
              <a:t>40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823CFF66-7096-4D83-A1AD-FE5C0BBA9049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60418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7AFC18A5-20D8-488B-A779-A4C1905B6FF9}" type="slidenum">
              <a:rPr lang="en-US" sz="2600" b="1">
                <a:solidFill>
                  <a:schemeClr val="bg1"/>
                </a:solidFill>
              </a:rPr>
              <a:pPr/>
              <a:t>41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6041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Glue That Holds Collections Together (continued)</a:t>
            </a:r>
          </a:p>
        </p:txBody>
      </p:sp>
      <p:sp>
        <p:nvSpPr>
          <p:cNvPr id="60420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848600" cy="3724275"/>
          </a:xfrm>
        </p:spPr>
        <p:txBody>
          <a:bodyPr/>
          <a:lstStyle/>
          <a:p>
            <a:pPr eaLnBrk="1" hangingPunct="1"/>
            <a:r>
              <a:rPr lang="en-US" sz="2600" b="1" smtClean="0"/>
              <a:t>Addition, Removal, and Membership (cont):</a:t>
            </a:r>
            <a:endParaRPr lang="en-US" sz="2600" smtClean="0"/>
          </a:p>
          <a:p>
            <a:pPr eaLnBrk="1" hangingPunct="1"/>
            <a:r>
              <a:rPr lang="en-US" sz="2600" smtClean="0"/>
              <a:t>Also include the </a:t>
            </a:r>
            <a:r>
              <a:rPr lang="en-US" sz="2600" smtClean="0">
                <a:latin typeface="Courier New" pitchFamily="49" charset="0"/>
                <a:cs typeface="Courier New" pitchFamily="49" charset="0"/>
              </a:rPr>
              <a:t>contains</a:t>
            </a:r>
            <a:r>
              <a:rPr lang="en-US" sz="2600" smtClean="0"/>
              <a:t> method to test an object for membership in the collection.</a:t>
            </a:r>
          </a:p>
          <a:p>
            <a:pPr eaLnBrk="1" hangingPunct="1"/>
            <a:r>
              <a:rPr lang="en-US" sz="2600" b="1" smtClean="0"/>
              <a:t>Iterators:</a:t>
            </a:r>
            <a:r>
              <a:rPr lang="en-US" sz="2600" smtClean="0"/>
              <a:t> work the same way with lists, sets, and maps.</a:t>
            </a:r>
          </a:p>
          <a:p>
            <a:pPr eaLnBrk="1" hangingPunct="1"/>
            <a:r>
              <a:rPr lang="en-US" sz="2600" b="1" smtClean="0"/>
              <a:t>Other Operations:</a:t>
            </a:r>
          </a:p>
          <a:p>
            <a:pPr eaLnBrk="1" hangingPunct="1"/>
            <a:r>
              <a:rPr lang="en-US" sz="2600" smtClean="0"/>
              <a:t>Remove all elements to empty a collection.</a:t>
            </a:r>
          </a:p>
          <a:p>
            <a:pPr eaLnBrk="1" hangingPunct="1"/>
            <a:r>
              <a:rPr lang="en-US" sz="2600" smtClean="0"/>
              <a:t>Add or remove elements of one collection to another.</a:t>
            </a:r>
          </a:p>
        </p:txBody>
      </p:sp>
      <p:sp>
        <p:nvSpPr>
          <p:cNvPr id="60421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2B362111-E690-4EBF-93B6-980742E696A3}" type="slidenum">
              <a:rPr lang="en-US" sz="2600" b="1">
                <a:solidFill>
                  <a:schemeClr val="bg1"/>
                </a:solidFill>
              </a:rPr>
              <a:pPr/>
              <a:t>41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E52B48B-90E0-4C4B-879A-E9CA832CC7DF}" type="slidenum">
              <a:rPr lang="en-US" smtClean="0"/>
              <a:pPr/>
              <a:t>42</a:t>
            </a:fld>
            <a:endParaRPr lang="en-US" smtClean="0"/>
          </a:p>
        </p:txBody>
      </p:sp>
      <p:sp>
        <p:nvSpPr>
          <p:cNvPr id="61442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9C2940EA-2DE6-4902-8F18-B18A8B4BA1DD}" type="slidenum">
              <a:rPr lang="en-US" sz="2600" b="1">
                <a:solidFill>
                  <a:schemeClr val="bg1"/>
                </a:solidFill>
              </a:rPr>
              <a:pPr/>
              <a:t>42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6144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Glue That Holds Collections Together (continued)</a:t>
            </a:r>
          </a:p>
        </p:txBody>
      </p:sp>
      <p:sp>
        <p:nvSpPr>
          <p:cNvPr id="61444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848600" cy="3724275"/>
          </a:xfrm>
        </p:spPr>
        <p:txBody>
          <a:bodyPr/>
          <a:lstStyle/>
          <a:p>
            <a:pPr eaLnBrk="1" hangingPunct="1"/>
            <a:r>
              <a:rPr lang="en-US" sz="2600" b="1" smtClean="0"/>
              <a:t>Other Operations (cont):</a:t>
            </a:r>
            <a:endParaRPr lang="en-US" sz="2600" smtClean="0"/>
          </a:p>
          <a:p>
            <a:pPr eaLnBrk="1" hangingPunct="1"/>
            <a:r>
              <a:rPr lang="en-US" sz="2600" smtClean="0"/>
              <a:t>Retain only the elements of one collection that are present in another.</a:t>
            </a:r>
          </a:p>
          <a:p>
            <a:pPr eaLnBrk="1" hangingPunct="1"/>
            <a:r>
              <a:rPr lang="en-US" sz="2600" smtClean="0"/>
              <a:t>Determine whether one collection contains all the elements in another collection.</a:t>
            </a:r>
          </a:p>
          <a:p>
            <a:pPr eaLnBrk="1" hangingPunct="1"/>
            <a:r>
              <a:rPr lang="en-US" sz="2600" b="1" smtClean="0"/>
              <a:t>The</a:t>
            </a:r>
            <a:r>
              <a:rPr lang="en-US" sz="2600" b="1" smtClean="0">
                <a:latin typeface="Courier New" pitchFamily="49" charset="0"/>
                <a:cs typeface="Courier New" pitchFamily="49" charset="0"/>
              </a:rPr>
              <a:t> java.util.Collection </a:t>
            </a:r>
            <a:r>
              <a:rPr lang="en-US" sz="2600" b="1" smtClean="0"/>
              <a:t>Interface:</a:t>
            </a:r>
          </a:p>
          <a:p>
            <a:pPr eaLnBrk="1" hangingPunct="1"/>
            <a:r>
              <a:rPr lang="en-US" sz="2600" smtClean="0"/>
              <a:t>Some operations are optional (include methods, but don’t have to support them).</a:t>
            </a:r>
          </a:p>
          <a:p>
            <a:pPr eaLnBrk="1" hangingPunct="1"/>
            <a:r>
              <a:rPr lang="en-US" sz="2600" smtClean="0"/>
              <a:t>Several expect a parameter of type </a:t>
            </a:r>
            <a:r>
              <a:rPr lang="en-US" sz="2600" smtClean="0">
                <a:latin typeface="Courier New" pitchFamily="49" charset="0"/>
                <a:cs typeface="Courier New" pitchFamily="49" charset="0"/>
              </a:rPr>
              <a:t>Collection</a:t>
            </a:r>
            <a:r>
              <a:rPr lang="en-US" sz="2600" smtClean="0"/>
              <a:t>.</a:t>
            </a:r>
          </a:p>
        </p:txBody>
      </p:sp>
      <p:sp>
        <p:nvSpPr>
          <p:cNvPr id="61445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1B83103D-3AB7-417D-ADFE-C4358D1C73BF}" type="slidenum">
              <a:rPr lang="en-US" sz="2600" b="1">
                <a:solidFill>
                  <a:schemeClr val="bg1"/>
                </a:solidFill>
              </a:rPr>
              <a:pPr/>
              <a:t>42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CB9EF15-0EED-48CC-B97F-8E210CF0C555}" type="slidenum">
              <a:rPr lang="en-US" smtClean="0"/>
              <a:pPr/>
              <a:t>43</a:t>
            </a:fld>
            <a:endParaRPr lang="en-US" smtClean="0"/>
          </a:p>
        </p:txBody>
      </p:sp>
      <p:sp>
        <p:nvSpPr>
          <p:cNvPr id="62466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FB858E47-7133-4E57-A65F-4F7296EE4F43}" type="slidenum">
              <a:rPr lang="en-US" sz="2600" b="1">
                <a:solidFill>
                  <a:schemeClr val="bg1"/>
                </a:solidFill>
              </a:rPr>
              <a:pPr/>
              <a:t>43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6246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Glue That Holds Collections Together (continued)</a:t>
            </a:r>
          </a:p>
        </p:txBody>
      </p:sp>
      <p:sp>
        <p:nvSpPr>
          <p:cNvPr id="62468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924800" cy="3724275"/>
          </a:xfrm>
        </p:spPr>
        <p:txBody>
          <a:bodyPr/>
          <a:lstStyle/>
          <a:p>
            <a:pPr eaLnBrk="1" hangingPunct="1"/>
            <a:r>
              <a:rPr lang="en-US" b="1" smtClean="0"/>
              <a:t>The </a:t>
            </a:r>
            <a:r>
              <a:rPr lang="en-US" b="1" smtClean="0">
                <a:latin typeface="Courier New" pitchFamily="49" charset="0"/>
              </a:rPr>
              <a:t>Collections</a:t>
            </a:r>
            <a:r>
              <a:rPr lang="en-US" b="1" smtClean="0"/>
              <a:t> Class:</a:t>
            </a:r>
          </a:p>
          <a:p>
            <a:pPr eaLnBrk="1" hangingPunct="1"/>
            <a:r>
              <a:rPr lang="en-US" smtClean="0"/>
              <a:t>The programmer can write new methods for almost any occasion because of the variety of operations in collections.</a:t>
            </a:r>
          </a:p>
          <a:p>
            <a:pPr lvl="1" eaLnBrk="1" hangingPunct="1"/>
            <a:r>
              <a:rPr lang="en-US" smtClean="0"/>
              <a:t>Searching, maximum value, sorting, etc.</a:t>
            </a:r>
          </a:p>
          <a:p>
            <a:pPr eaLnBrk="1" hangingPunct="1"/>
            <a:r>
              <a:rPr lang="en-US" smtClean="0"/>
              <a:t>Each of the method signatures starts with the static modifier, which sends the message to the Collections class, not to any instance.	</a:t>
            </a:r>
          </a:p>
        </p:txBody>
      </p:sp>
      <p:sp>
        <p:nvSpPr>
          <p:cNvPr id="62469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57209207-22BE-4786-B509-D06C0B92C04F}" type="slidenum">
              <a:rPr lang="en-US" sz="2600" b="1">
                <a:solidFill>
                  <a:schemeClr val="bg1"/>
                </a:solidFill>
              </a:rPr>
              <a:pPr/>
              <a:t>43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08EA4B9-7271-4723-80F3-BB68AC53E094}" type="slidenum">
              <a:rPr lang="en-US" smtClean="0"/>
              <a:pPr/>
              <a:t>44</a:t>
            </a:fld>
            <a:endParaRPr lang="en-US" smtClean="0"/>
          </a:p>
        </p:txBody>
      </p:sp>
      <p:sp>
        <p:nvSpPr>
          <p:cNvPr id="63490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72B312C5-305C-419E-B139-9348E89859C7}" type="slidenum">
              <a:rPr lang="en-US" sz="2600" b="1">
                <a:solidFill>
                  <a:schemeClr val="bg1"/>
                </a:solidFill>
              </a:rPr>
              <a:pPr/>
              <a:t>44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6349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Summary</a:t>
            </a:r>
          </a:p>
        </p:txBody>
      </p:sp>
      <p:sp>
        <p:nvSpPr>
          <p:cNvPr id="63492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8001000" cy="37242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In this chapter, you learned:</a:t>
            </a:r>
          </a:p>
          <a:p>
            <a:r>
              <a:rPr lang="en-US" smtClean="0"/>
              <a:t>Collections are container objects that organize a number of data elements in a program.</a:t>
            </a:r>
          </a:p>
          <a:p>
            <a:r>
              <a:rPr lang="en-US" smtClean="0"/>
              <a:t>Collections typically grow or shrink in size with the needs of a program.</a:t>
            </a:r>
          </a:p>
          <a:p>
            <a:r>
              <a:rPr lang="en-US" smtClean="0"/>
              <a:t>Lists, stack, queues, sets, and maps are types of collections that support special-purpose access to their elements.</a:t>
            </a:r>
          </a:p>
        </p:txBody>
      </p:sp>
      <p:sp>
        <p:nvSpPr>
          <p:cNvPr id="63493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82E60CF0-2FC0-4B2C-9AF3-B282E8642BC6}" type="slidenum">
              <a:rPr lang="en-US" sz="2600" b="1">
                <a:solidFill>
                  <a:schemeClr val="bg1"/>
                </a:solidFill>
              </a:rPr>
              <a:pPr/>
              <a:t>44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F08D990F-D84F-4FC1-9249-6E9A525CE68D}" type="slidenum">
              <a:rPr lang="en-US" smtClean="0"/>
              <a:pPr/>
              <a:t>45</a:t>
            </a:fld>
            <a:endParaRPr lang="en-US" smtClean="0"/>
          </a:p>
        </p:txBody>
      </p:sp>
      <p:sp>
        <p:nvSpPr>
          <p:cNvPr id="64514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CDD46B96-535B-49DB-8EFE-471D99490ACE}" type="slidenum">
              <a:rPr lang="en-US" sz="2600" b="1">
                <a:solidFill>
                  <a:schemeClr val="bg1"/>
                </a:solidFill>
              </a:rPr>
              <a:pPr/>
              <a:t>45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645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Summary (continued)</a:t>
            </a:r>
          </a:p>
        </p:txBody>
      </p:sp>
      <p:sp>
        <p:nvSpPr>
          <p:cNvPr id="64516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AD094C46-C5C6-4937-A879-5A91FC99581A}" type="slidenum">
              <a:rPr lang="en-US" sz="2600" b="1">
                <a:solidFill>
                  <a:schemeClr val="bg1"/>
                </a:solidFill>
              </a:rPr>
              <a:pPr/>
              <a:t>45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64517" name="Content Placeholder 6"/>
          <p:cNvSpPr>
            <a:spLocks noGrp="1"/>
          </p:cNvSpPr>
          <p:nvPr>
            <p:ph idx="1"/>
          </p:nvPr>
        </p:nvSpPr>
        <p:spPr>
          <a:xfrm>
            <a:off x="838200" y="2362200"/>
            <a:ext cx="7924800" cy="3724275"/>
          </a:xfrm>
        </p:spPr>
        <p:txBody>
          <a:bodyPr/>
          <a:lstStyle/>
          <a:p>
            <a:r>
              <a:rPr lang="en-US" sz="2400" smtClean="0"/>
              <a:t>A list is a linear sequence of elements that are accessed by position.</a:t>
            </a:r>
          </a:p>
          <a:p>
            <a:r>
              <a:rPr lang="en-US" sz="2400" smtClean="0"/>
              <a:t>A stack is a linear sequence of elements that are accessed at one end, called the top.</a:t>
            </a:r>
          </a:p>
          <a:p>
            <a:r>
              <a:rPr lang="en-US" sz="2400" smtClean="0"/>
              <a:t>A queue is a linear sequence of elements that are added at one end and removed at the other end.</a:t>
            </a:r>
          </a:p>
          <a:p>
            <a:r>
              <a:rPr lang="en-US" sz="2400" smtClean="0"/>
              <a:t>A set is an unordered collection of unique elements.</a:t>
            </a:r>
          </a:p>
          <a:p>
            <a:r>
              <a:rPr lang="en-US" sz="2400" smtClean="0"/>
              <a:t>Sorted sets and maps allow programmers to visit their elements in sorted order.</a:t>
            </a:r>
          </a:p>
          <a:p>
            <a:endParaRPr lang="en-US" sz="24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1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E2CA199-8388-428D-89DD-4AB230F0ABA8}" type="slidenum">
              <a:rPr lang="en-US" smtClean="0"/>
              <a:pPr/>
              <a:t>46</a:t>
            </a:fld>
            <a:endParaRPr lang="en-US" smtClean="0"/>
          </a:p>
        </p:txBody>
      </p:sp>
      <p:sp>
        <p:nvSpPr>
          <p:cNvPr id="65538" name="Rectangle 13"/>
          <p:cNvSpPr txBox="1">
            <a:spLocks noGrp="1" noChangeArrowheads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0667C0F0-F938-4915-8C27-11F172BB2C30}" type="slidenum">
              <a:rPr lang="en-US" sz="2600" b="1">
                <a:solidFill>
                  <a:schemeClr val="bg1"/>
                </a:solidFill>
              </a:rPr>
              <a:pPr/>
              <a:t>46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6553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Summary (continued)</a:t>
            </a:r>
          </a:p>
        </p:txBody>
      </p:sp>
      <p:sp>
        <p:nvSpPr>
          <p:cNvPr id="65540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fld id="{CCD10EE3-575F-4248-86C9-99F410ECDFE7}" type="slidenum">
              <a:rPr lang="en-US" sz="2600" b="1">
                <a:solidFill>
                  <a:schemeClr val="bg1"/>
                </a:solidFill>
              </a:rPr>
              <a:pPr/>
              <a:t>46</a:t>
            </a:fld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65541" name="Content Placeholder 6"/>
          <p:cNvSpPr>
            <a:spLocks noGrp="1"/>
          </p:cNvSpPr>
          <p:nvPr>
            <p:ph idx="1"/>
          </p:nvPr>
        </p:nvSpPr>
        <p:spPr>
          <a:xfrm>
            <a:off x="838200" y="2362200"/>
            <a:ext cx="7848600" cy="3724275"/>
          </a:xfrm>
        </p:spPr>
        <p:txBody>
          <a:bodyPr/>
          <a:lstStyle/>
          <a:p>
            <a:r>
              <a:rPr lang="en-US" sz="2600" smtClean="0"/>
              <a:t>An iterator is an object that allows the programmer to traverse the elements in a collection.</a:t>
            </a:r>
          </a:p>
          <a:p>
            <a:r>
              <a:rPr lang="en-US" sz="2600" smtClean="0"/>
              <a:t>The logical behavior of a collection is specified in its interface.</a:t>
            </a:r>
          </a:p>
          <a:p>
            <a:r>
              <a:rPr lang="en-US" sz="2600" smtClean="0"/>
              <a:t>Programmers can choose among different classes that implement the same collection interface. This choice depends on the run-time performance of the implementing class.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psules">
  <a:themeElements>
    <a:clrScheme name="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0099CC"/>
      </a:accent2>
      <a:accent3>
        <a:srgbClr val="FFFFFF"/>
      </a:accent3>
      <a:accent4>
        <a:srgbClr val="002A56"/>
      </a:accent4>
      <a:accent5>
        <a:srgbClr val="ADE2E2"/>
      </a:accent5>
      <a:accent6>
        <a:srgbClr val="008AB9"/>
      </a:accent6>
      <a:hlink>
        <a:srgbClr val="003366"/>
      </a:hlink>
      <a:folHlink>
        <a:srgbClr val="CC99FF"/>
      </a:folHlink>
    </a:clrScheme>
    <a:fontScheme name="Capsul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9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6600FF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5C00E7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10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6600FF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5C00E7"/>
        </a:accent6>
        <a:hlink>
          <a:srgbClr val="99CC00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apsules 1">
    <a:dk1>
      <a:srgbClr val="003366"/>
    </a:dk1>
    <a:lt1>
      <a:srgbClr val="FFFFFF"/>
    </a:lt1>
    <a:dk2>
      <a:srgbClr val="006666"/>
    </a:dk2>
    <a:lt2>
      <a:srgbClr val="666699"/>
    </a:lt2>
    <a:accent1>
      <a:srgbClr val="33CCCC"/>
    </a:accent1>
    <a:accent2>
      <a:srgbClr val="99CC99"/>
    </a:accent2>
    <a:accent3>
      <a:srgbClr val="FFFFFF"/>
    </a:accent3>
    <a:accent4>
      <a:srgbClr val="002A56"/>
    </a:accent4>
    <a:accent5>
      <a:srgbClr val="ADE2E2"/>
    </a:accent5>
    <a:accent6>
      <a:srgbClr val="8AB98A"/>
    </a:accent6>
    <a:hlink>
      <a:srgbClr val="003366"/>
    </a:hlink>
    <a:folHlink>
      <a:srgbClr val="CC99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Capsules</Template>
  <TotalTime>14922</TotalTime>
  <Words>2238</Words>
  <Application>Microsoft Office PowerPoint</Application>
  <PresentationFormat>On-screen Show (4:3)</PresentationFormat>
  <Paragraphs>396</Paragraphs>
  <Slides>46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Design Template</vt:lpstr>
      </vt:variant>
      <vt:variant>
        <vt:i4>3</vt:i4>
      </vt:variant>
      <vt:variant>
        <vt:lpstr>Slide Titles</vt:lpstr>
      </vt:variant>
      <vt:variant>
        <vt:i4>46</vt:i4>
      </vt:variant>
    </vt:vector>
  </HeadingPairs>
  <TitlesOfParts>
    <vt:vector size="53" baseType="lpstr">
      <vt:lpstr>Arial</vt:lpstr>
      <vt:lpstr>Wingdings</vt:lpstr>
      <vt:lpstr>Times New Roman</vt:lpstr>
      <vt:lpstr>Courier New</vt:lpstr>
      <vt:lpstr>Capsules</vt:lpstr>
      <vt:lpstr>Capsules</vt:lpstr>
      <vt:lpstr>Capsules</vt:lpstr>
      <vt:lpstr>Chapter 14 Introduction to Collections</vt:lpstr>
      <vt:lpstr>Objectives</vt:lpstr>
      <vt:lpstr>Vocabulary</vt:lpstr>
      <vt:lpstr>Overview of Collections</vt:lpstr>
      <vt:lpstr>Overview of Collections (continued)</vt:lpstr>
      <vt:lpstr>Overview of Collections (continued)</vt:lpstr>
      <vt:lpstr>Overview of Collections (continued)</vt:lpstr>
      <vt:lpstr>Java Collection Resources</vt:lpstr>
      <vt:lpstr>Java Collection Resources (continued)</vt:lpstr>
      <vt:lpstr>Java Collection Resources (continued)</vt:lpstr>
      <vt:lpstr>Java Collection Resources (continued)</vt:lpstr>
      <vt:lpstr>Using Lists</vt:lpstr>
      <vt:lpstr>Using Lists (continued)</vt:lpstr>
      <vt:lpstr>Using Lists (continued)</vt:lpstr>
      <vt:lpstr>Using Lists (continued)</vt:lpstr>
      <vt:lpstr>Using Lists (continued)</vt:lpstr>
      <vt:lpstr>Using Lists (continued)</vt:lpstr>
      <vt:lpstr>Using Lists (continued)</vt:lpstr>
      <vt:lpstr>Using Lists (continued)</vt:lpstr>
      <vt:lpstr>Using Lists (continued)</vt:lpstr>
      <vt:lpstr>Using Lists (continued)</vt:lpstr>
      <vt:lpstr>Using Lists (continued)</vt:lpstr>
      <vt:lpstr>Using Lists (continued)</vt:lpstr>
      <vt:lpstr>Using Stacks </vt:lpstr>
      <vt:lpstr>Using Stacks (continued) </vt:lpstr>
      <vt:lpstr>Using Stacks (continued) </vt:lpstr>
      <vt:lpstr>Using Stacks (continued) </vt:lpstr>
      <vt:lpstr>Using Stacks (continued) </vt:lpstr>
      <vt:lpstr>Using Queues</vt:lpstr>
      <vt:lpstr>Using Queues (continued)</vt:lpstr>
      <vt:lpstr>Using Queues (continued)</vt:lpstr>
      <vt:lpstr>Using Sets</vt:lpstr>
      <vt:lpstr>Using Sets (continued)</vt:lpstr>
      <vt:lpstr>Using Sets (continued)</vt:lpstr>
      <vt:lpstr>Using Sets (continued)</vt:lpstr>
      <vt:lpstr>Using Maps</vt:lpstr>
      <vt:lpstr>Using Maps (continued)</vt:lpstr>
      <vt:lpstr>Using Maps (continued)</vt:lpstr>
      <vt:lpstr>Using Maps (continued)</vt:lpstr>
      <vt:lpstr>The Glue That Holds Collections Together</vt:lpstr>
      <vt:lpstr>The Glue That Holds Collections Together (continued)</vt:lpstr>
      <vt:lpstr>The Glue That Holds Collections Together (continued)</vt:lpstr>
      <vt:lpstr>The Glue That Holds Collections Together (continued)</vt:lpstr>
      <vt:lpstr>Summary</vt:lpstr>
      <vt:lpstr>Summary (continued)</vt:lpstr>
      <vt:lpstr>Summary (continued)</vt:lpstr>
    </vt:vector>
  </TitlesOfParts>
  <Company>Course Technology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14 Introduction to Collections</dc:title>
  <dc:creator/>
  <cp:lastModifiedBy>Amanda Lyons</cp:lastModifiedBy>
  <cp:revision>1019</cp:revision>
  <dcterms:created xsi:type="dcterms:W3CDTF">2001-06-11T01:47:29Z</dcterms:created>
  <dcterms:modified xsi:type="dcterms:W3CDTF">2009-11-19T18:29:08Z</dcterms:modified>
</cp:coreProperties>
</file>