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5" r:id="rId1"/>
  </p:sldMasterIdLst>
  <p:notesMasterIdLst>
    <p:notesMasterId r:id="rId39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98" r:id="rId18"/>
    <p:sldId id="273" r:id="rId19"/>
    <p:sldId id="274" r:id="rId20"/>
    <p:sldId id="275" r:id="rId21"/>
    <p:sldId id="319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7" r:id="rId35"/>
    <p:sldId id="293" r:id="rId36"/>
    <p:sldId id="294" r:id="rId37"/>
    <p:sldId id="295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a Padgett" initials="LP" lastIdx="1" clrIdx="0">
    <p:extLst>
      <p:ext uri="{19B8F6BF-5375-455C-9EA6-DF929625EA0E}">
        <p15:presenceInfo xmlns:p15="http://schemas.microsoft.com/office/powerpoint/2012/main" userId="S-1-5-21-3655917979-1243709510-1576850356-28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DB5"/>
    <a:srgbClr val="D7E696"/>
    <a:srgbClr val="DCE8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E717C-FE73-4AF7-98FD-38F5EFC560A6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75BDD8-C8FD-41E2-A341-160FFD90B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693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3628CFB3-F47E-4775-9229-E9B1019EFA01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121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CFB3-F47E-4775-9229-E9B1019EFA01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363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3628CFB3-F47E-4775-9229-E9B1019EFA01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09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3628CFB3-F47E-4775-9229-E9B1019EFA01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15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3628CFB3-F47E-4775-9229-E9B1019EFA01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395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CFB3-F47E-4775-9229-E9B1019EFA01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218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3628CFB3-F47E-4775-9229-E9B1019EFA01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027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CFB3-F47E-4775-9229-E9B1019EFA01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66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3628CFB3-F47E-4775-9229-E9B1019EFA01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78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CFB3-F47E-4775-9229-E9B1019EFA01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67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3628CFB3-F47E-4775-9229-E9B1019EFA01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967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8CFB3-F47E-4775-9229-E9B1019EFA01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782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transfercredit.ohio.gov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ohiohighered.org/cc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759236" y="2114549"/>
            <a:ext cx="8679915" cy="2371725"/>
          </a:xfrm>
        </p:spPr>
        <p:txBody>
          <a:bodyPr>
            <a:noAutofit/>
          </a:bodyPr>
          <a:lstStyle/>
          <a:p>
            <a:r>
              <a:rPr lang="en-US" sz="6000" b="1" dirty="0"/>
              <a:t>Annual Information Session </a:t>
            </a:r>
            <a:br>
              <a:rPr lang="en-US" sz="6000" b="1" dirty="0"/>
            </a:br>
            <a:r>
              <a:rPr lang="en-US" sz="4800" b="1" dirty="0"/>
              <a:t>for Public School Families </a:t>
            </a:r>
            <a:br>
              <a:rPr lang="en-US" sz="4800" b="1" dirty="0"/>
            </a:br>
            <a:r>
              <a:rPr lang="en-US" sz="4800" b="1" dirty="0"/>
              <a:t>&amp; Students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59237" y="4630167"/>
            <a:ext cx="8673427" cy="66573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061" y="5815940"/>
            <a:ext cx="4059778" cy="71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733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What is College Credit Plus?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College Credit Plus is Ohio’s dual credit program </a:t>
            </a:r>
          </a:p>
          <a:p>
            <a:pPr marL="461963" indent="-461963">
              <a:lnSpc>
                <a:spcPct val="100000"/>
              </a:lnSpc>
              <a:spcBef>
                <a:spcPts val="1200"/>
              </a:spcBef>
            </a:pP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Students can earn high school and college credit at the same time</a:t>
            </a:r>
          </a:p>
          <a:p>
            <a:pPr marL="461963" indent="-461963">
              <a:lnSpc>
                <a:spcPct val="100000"/>
              </a:lnSpc>
              <a:spcBef>
                <a:spcPts val="1200"/>
              </a:spcBef>
            </a:pP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Students enroll in college courses and adhere to the requirements of the college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89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Students in Grades 7 -12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61963" indent="-461963"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Must complete an assessment exam and be determined “eligible” for College Credit Plus</a:t>
            </a:r>
          </a:p>
          <a:p>
            <a:pPr marL="461963" indent="-461963"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May apply to any public college or participating private college</a:t>
            </a:r>
          </a:p>
          <a:p>
            <a:pPr marL="461963" indent="-461963"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May apply to multiple institutions</a:t>
            </a:r>
          </a:p>
          <a:p>
            <a:pPr marL="461963" indent="-461963"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Must be Ohio residents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893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Students in Grades 7 -12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1963" indent="-461963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May choose from a variety of college-level courses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(as determined by placement testing &amp; course eligibility rules)</a:t>
            </a:r>
          </a:p>
          <a:p>
            <a:pPr marL="461963" indent="-461963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Can earn credit to satisfy both high school and college requirements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(One 3+ Credit Hour Course = One High School Unit)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12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Students in Grades 7 -12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600"/>
              </a:spcBef>
            </a:pP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May take classes during the summer, fall, &amp; spring semesters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</a:pP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May take courses at the high school</a:t>
            </a:r>
            <a:r>
              <a:rPr lang="en-US" sz="3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, college campus, online or any combination of the above.</a:t>
            </a:r>
          </a:p>
          <a:p>
            <a:pPr marL="346075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i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The option to take courses at the high school is only available if the high school has partnered with a college or university to offer college courses at the high school 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14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How can students participate?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Step 1: Eligibility</a:t>
            </a:r>
          </a:p>
          <a:p>
            <a:pPr marL="914400" lvl="2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Students must be “eligible” for College Credit Plus participation based on assessment exam scores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252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/>
              <a:t>Student Eligibility Assessment Exams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Students’ scores must show that they are ready for “college-level” courses in at least one subject area on an exam such as ACT, SAT, Accuplacer, ALEKS,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PlaceU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, or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MapleSoft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Each college/university may have different exam requirements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914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/>
              <a:t>Student Eligibility Assessment Exams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61963" indent="-461963">
              <a:lnSpc>
                <a:spcPct val="100000"/>
              </a:lnSpc>
              <a:spcBef>
                <a:spcPts val="0"/>
              </a:spcBef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Colleges and universities will review students’ scores using statewide standards </a:t>
            </a:r>
          </a:p>
          <a:p>
            <a:pPr marL="461963" indent="-461963">
              <a:lnSpc>
                <a:spcPct val="100000"/>
              </a:lnSpc>
              <a:spcBef>
                <a:spcPts val="0"/>
              </a:spcBef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If a student’s scores are not “college-level,” other conditions may be considered depending on the exam scores and if the student has:</a:t>
            </a:r>
          </a:p>
          <a:p>
            <a:pPr marL="914400" lvl="1" indent="-395288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Overall high school GPA of at least 3.0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or </a:t>
            </a:r>
          </a:p>
          <a:p>
            <a:pPr marL="914400" lvl="1" indent="-395288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Recommendation form/letter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(from school counselor, principal, or career-technical advisor)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6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How can students participate?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Step 2: College Admission</a:t>
            </a:r>
          </a:p>
          <a:p>
            <a:pPr marL="9144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Students must apply for admission</a:t>
            </a:r>
          </a:p>
          <a:p>
            <a:pPr marL="9144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Contact the college to learn about their requirements, processes, paperwork, and deadlines</a:t>
            </a:r>
          </a:p>
          <a:p>
            <a:pPr marL="9144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3200" u="sng" dirty="0">
                <a:latin typeface="Calibri" panose="020F0502020204030204" pitchFamily="34" charset="0"/>
                <a:cs typeface="Calibri" panose="020F0502020204030204" pitchFamily="34" charset="0"/>
              </a:rPr>
              <a:t>Colleges have the final decision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on student admission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363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How can students participate?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4300" b="1" dirty="0">
                <a:latin typeface="Calibri" panose="020F0502020204030204" pitchFamily="34" charset="0"/>
                <a:cs typeface="Calibri" panose="020F0502020204030204" pitchFamily="34" charset="0"/>
              </a:rPr>
              <a:t>Step 3: Course Registration</a:t>
            </a:r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If the student is considered eligible and has been admitted to the college, then the college will discuss course options with the student based on assessment scores, prerequisites, and other requirements.</a:t>
            </a:r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Eligibility does not guarantee Admission. </a:t>
            </a:r>
          </a:p>
          <a:p>
            <a:pPr marL="457200" lvl="1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Admission does not guarantee course placement. </a:t>
            </a:r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605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What courses can a student take?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4200" b="1" dirty="0">
                <a:latin typeface="Calibri" panose="020F0502020204030204" pitchFamily="34" charset="0"/>
                <a:cs typeface="Calibri" panose="020F0502020204030204" pitchFamily="34" charset="0"/>
              </a:rPr>
              <a:t>CCP courses can satisfy high school graduation requirements</a:t>
            </a:r>
          </a:p>
          <a:p>
            <a:pPr marL="9144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3900" dirty="0">
                <a:latin typeface="Calibri" panose="020F0502020204030204" pitchFamily="34" charset="0"/>
                <a:cs typeface="Calibri" panose="020F0502020204030204" pitchFamily="34" charset="0"/>
              </a:rPr>
              <a:t>School counselors can help students understand graduation requirements and CCP course substitutions</a:t>
            </a:r>
          </a:p>
          <a:p>
            <a:pPr marL="9144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3900" dirty="0">
                <a:latin typeface="Calibri" panose="020F0502020204030204" pitchFamily="34" charset="0"/>
                <a:cs typeface="Calibri" panose="020F0502020204030204" pitchFamily="34" charset="0"/>
              </a:rPr>
              <a:t>Some high schools have more requirements for graduation than the state minimum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092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What courses can a student take?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College advisors will help students know which courses they can take based on: </a:t>
            </a: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Assessment scores</a:t>
            </a: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Course prerequisites</a:t>
            </a: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Course eligibility rules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964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Course Eligibility Rules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5100" b="1" dirty="0">
                <a:latin typeface="Calibri" panose="020F0502020204030204" pitchFamily="34" charset="0"/>
                <a:cs typeface="Calibri" panose="020F0502020204030204" pitchFamily="34" charset="0"/>
              </a:rPr>
              <a:t>Students must complete their first 15 credits in Level I courses, which include:</a:t>
            </a:r>
          </a:p>
          <a:p>
            <a:pPr marL="9144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4100" dirty="0">
                <a:latin typeface="Calibri" panose="020F0502020204030204" pitchFamily="34" charset="0"/>
                <a:cs typeface="Calibri" panose="020F0502020204030204" pitchFamily="34" charset="0"/>
              </a:rPr>
              <a:t>Transferable courses</a:t>
            </a:r>
          </a:p>
          <a:p>
            <a:pPr marL="9144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4100" dirty="0">
                <a:latin typeface="Calibri" panose="020F0502020204030204" pitchFamily="34" charset="0"/>
                <a:cs typeface="Calibri" panose="020F0502020204030204" pitchFamily="34" charset="0"/>
              </a:rPr>
              <a:t>Courses in IT, Computer Science, Anatomy &amp; Physiology, foreign language</a:t>
            </a:r>
          </a:p>
          <a:p>
            <a:pPr marL="9144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4100" dirty="0">
                <a:latin typeface="Calibri" panose="020F0502020204030204" pitchFamily="34" charset="0"/>
                <a:cs typeface="Calibri" panose="020F0502020204030204" pitchFamily="34" charset="0"/>
              </a:rPr>
              <a:t>Courses that are part of a technical certificate</a:t>
            </a:r>
          </a:p>
          <a:p>
            <a:pPr marL="9144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4100" dirty="0">
                <a:latin typeface="Calibri" panose="020F0502020204030204" pitchFamily="34" charset="0"/>
                <a:cs typeface="Calibri" panose="020F0502020204030204" pitchFamily="34" charset="0"/>
              </a:rPr>
              <a:t>Courses that are part of a 15- or 30-credit pathway</a:t>
            </a:r>
          </a:p>
          <a:p>
            <a:pPr marL="9144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4100" dirty="0">
                <a:latin typeface="Calibri" panose="020F0502020204030204" pitchFamily="34" charset="0"/>
                <a:cs typeface="Calibri" panose="020F0502020204030204" pitchFamily="34" charset="0"/>
              </a:rPr>
              <a:t>Courses in study skills, academic or career success</a:t>
            </a:r>
            <a:endParaRPr lang="en-US" sz="3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908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Course Eligibility Rules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Colleges must post their Level I courses – see website for details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Once a student completes the First 15 credit hours in Level I, he or she can move to Level II courses which are any other allowable college courses for which a student meets the prerequisites. 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451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Course Eligibility Rules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Non-allowable courses include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:	</a:t>
            </a: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Private applied courses with one-on-one instruction (such as music lessons)</a:t>
            </a: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Courses with high fees</a:t>
            </a: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Study abroad courses</a:t>
            </a: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Physical education courses</a:t>
            </a: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Pass/Fail graded courses</a:t>
            </a: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Remedial or religious courses.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24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/>
              <a:t>What are other requirements?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Grades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College Credit Plus grades earned in the college course is the same grade that will be on the high school transcript</a:t>
            </a: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CCP course grades will be factored into the high school and college GPAs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498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/>
              <a:t>What are other requirements?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Grade Weighting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If a high school uses a weighted grading scale for Advanced Placement, International Baccalaureate, or Honors courses in a subject area, then College Credit Plus courses in the subject area will be weighted using the same scale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525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/>
              <a:t>What are other requirements?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Graduation Requirements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Students may take College Credit Plus courses in subject areas that will satisfy graduation requirements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Students must work with school counselors to ensure they are meeting any mandatory testing or other high school graduation requirements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032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/>
              <a:t>How many classes can students take?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118447" y="803186"/>
            <a:ext cx="6475455" cy="5248622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Students may be enrolled in up to 30 semester credit hours per year, including high school courses:</a:t>
            </a:r>
          </a:p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30 – (secondary school units x 3) = max CCP credits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The maximum number of credits allowable over the life of the program is 120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45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/>
              <a:t>How many classes can students take?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If a student enrolls in more than 30 credit hours for the year, the school will discuss with the student whether to: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Drop the course or 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Pay for the entire course (including tuition, fees, books) at the college’s standard rates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7271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27EDB53-F53A-844C-BCDA-306DFBEA38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073516"/>
              </p:ext>
            </p:extLst>
          </p:nvPr>
        </p:nvGraphicFramePr>
        <p:xfrm>
          <a:off x="468313" y="564203"/>
          <a:ext cx="11170914" cy="5883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5215">
                  <a:extLst>
                    <a:ext uri="{9D8B030D-6E8A-4147-A177-3AD203B41FA5}">
                      <a16:colId xmlns:a16="http://schemas.microsoft.com/office/drawing/2014/main" val="1496379949"/>
                    </a:ext>
                  </a:extLst>
                </a:gridCol>
                <a:gridCol w="4247390">
                  <a:extLst>
                    <a:ext uri="{9D8B030D-6E8A-4147-A177-3AD203B41FA5}">
                      <a16:colId xmlns:a16="http://schemas.microsoft.com/office/drawing/2014/main" val="3497984765"/>
                    </a:ext>
                  </a:extLst>
                </a:gridCol>
                <a:gridCol w="4558309">
                  <a:extLst>
                    <a:ext uri="{9D8B030D-6E8A-4147-A177-3AD203B41FA5}">
                      <a16:colId xmlns:a16="http://schemas.microsoft.com/office/drawing/2014/main" val="2735587788"/>
                    </a:ext>
                  </a:extLst>
                </a:gridCol>
              </a:tblGrid>
              <a:tr h="537913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High School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College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257231"/>
                  </a:ext>
                </a:extLst>
              </a:tr>
              <a:tr h="76070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Study Time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 to 3 hours per day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Standard rule of 2 hours for every hour spent in class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915568"/>
                  </a:ext>
                </a:extLst>
              </a:tr>
              <a:tr h="142218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Knowledge Acquisition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Information provided mostly in-class; out-of-class research can be minimal</a:t>
                      </a:r>
                    </a:p>
                    <a:p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Coursework generally requires more independent thinking, longer writing assignments and out-of-class research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936236"/>
                  </a:ext>
                </a:extLst>
              </a:tr>
              <a:tr h="76070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Tests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Sometimes weekly or at the end of a chapter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Fewer in number, covering more material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75754"/>
                  </a:ext>
                </a:extLst>
              </a:tr>
              <a:tr h="97939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Grades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/>
                        <a:t>N</a:t>
                      </a:r>
                      <a:r>
                        <a:rPr lang="en-US" sz="2000" dirty="0"/>
                        <a:t>umerous quizzes, tests, homework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Fewer tests and homework (if any) will be used to determine final grade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501515"/>
                  </a:ext>
                </a:extLst>
              </a:tr>
              <a:tr h="142218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Parent Role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Strong advocates working closely with teachers and counselors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Mentor and support; college views student as independent decision maker; FERPA protects the student record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45361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72B85AD-69EF-0D48-A963-621B04B57F42}"/>
              </a:ext>
            </a:extLst>
          </p:cNvPr>
          <p:cNvSpPr txBox="1"/>
          <p:nvPr/>
        </p:nvSpPr>
        <p:spPr>
          <a:xfrm>
            <a:off x="632298" y="136187"/>
            <a:ext cx="11006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What are the differences between high school and college?</a:t>
            </a:r>
          </a:p>
        </p:txBody>
      </p:sp>
    </p:spTree>
    <p:extLst>
      <p:ext uri="{BB962C8B-B14F-4D97-AF65-F5344CB8AC3E}">
        <p14:creationId xmlns:p14="http://schemas.microsoft.com/office/powerpoint/2010/main" val="4102792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What are the benefits of participating in College Credit Plus?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Students can: 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Earn high school and college credits at the same time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Get a “head start” on college degrees or certificates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Experience college early to understand the expectations of college life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Save tuition and textbook costs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7373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533829" cy="2456442"/>
          </a:xfrm>
        </p:spPr>
        <p:txBody>
          <a:bodyPr>
            <a:noAutofit/>
          </a:bodyPr>
          <a:lstStyle/>
          <a:p>
            <a:r>
              <a:rPr lang="en-US" sz="3600" b="1" dirty="0"/>
              <a:t>What are the consequences of underperforming?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If students fail or withdraw too late from college courses, the district may require students/ families to repay the cost of tuition that the district had paid 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The grades that students earn will be on the students’ college transcripts permanently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442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615275" cy="2456442"/>
          </a:xfrm>
        </p:spPr>
        <p:txBody>
          <a:bodyPr>
            <a:noAutofit/>
          </a:bodyPr>
          <a:lstStyle/>
          <a:p>
            <a:r>
              <a:rPr lang="en-US" sz="3600" b="1" dirty="0"/>
              <a:t>What are the consequences of underperforming?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If students fail or withdraw often, future financial aid also may be impacted negatively 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2600" i="1" dirty="0">
                <a:latin typeface="Calibri" panose="020F0502020204030204" pitchFamily="34" charset="0"/>
                <a:cs typeface="Calibri" panose="020F0502020204030204" pitchFamily="34" charset="0"/>
              </a:rPr>
              <a:t>Contact the college’s financial aid office for more information about Satisfactory Academic Progress (SAP)</a:t>
            </a: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If students perform poorly, they may be placed on CCP Probation, CCP Dismissal, or on academic probation or dismissal by the college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0367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Underperforming Student Rules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College Credit Plus Probation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 student will be placed on CCP </a:t>
            </a:r>
            <a:b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Probation if he or she earns less than a cumulative 2.0 GPA in CCP courses or withdraws from 2 or more courses in one academic term.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2935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Underperforming Student Rules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While on CCP Probation, the student: 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May enroll in only one College Credit Plus course for one college term (semester or quarter).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May not enroll in the college course in the same subject in which student previously earned D, F, NC grade (or equivalent).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5521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Underperforming Student Rules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118447" y="803186"/>
            <a:ext cx="6447740" cy="524862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CCP Dismissal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If students on CCP probation do not increase their CCP GPA to a 2.0 or above during the probation term, they will be placed on CCP Dismissal.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While on CCP Dismissal, students may not enroll in any College Credit Plus courses.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At the end of the dismissal term, the student can appeal to be reinstated in the program.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5733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Underperforming Student Rules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CCP Probation &amp; Dismissal Appeals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CCP Probation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: a student may appeal in order to take a course in the same subject in which he or she previously earned a D, F, or received no credit.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CCP Dismissal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: Within 5 days of being dismissed, the student may submit an appeal to the secondary school to appeal CCP Dismissal. 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b="1" i="1" dirty="0">
                <a:latin typeface="Calibri" panose="020F0502020204030204" pitchFamily="34" charset="0"/>
                <a:cs typeface="Calibri" panose="020F0502020204030204" pitchFamily="34" charset="0"/>
              </a:rPr>
              <a:t>Each school must have a policy describing the process for appeals.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719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What are the expenses for College Credit Plus?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At public colleges or universities, there will be no cost to the students/families for tuition, required fees, and books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At private colleges or universities, students may be charged a small cost per credit hour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Some optional expenses are the responsibility of the student/ family 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(Example: Parking and transportation)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9509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What support services are available for students?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High school counselors continue to provide assistance to all College Credit Plus students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College advisors provide course selection assistance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Colleges must provide the same academic supports to College Credit Plus students as they do other students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763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What about athletic eligibility?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Student athletes should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514350" indent="-51435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Confirm their school is an Ohio High School Athletic Association (OHSAA) member</a:t>
            </a:r>
          </a:p>
          <a:p>
            <a:pPr marL="514350" indent="-51435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Learn the OHSAA requirements</a:t>
            </a:r>
          </a:p>
          <a:p>
            <a:pPr marL="514350" indent="-51435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Know that summer term CCP courses </a:t>
            </a:r>
            <a:r>
              <a:rPr lang="en-US" sz="3200" b="1" u="sng" dirty="0">
                <a:latin typeface="Calibri" panose="020F0502020204030204" pitchFamily="34" charset="0"/>
                <a:cs typeface="Calibri" panose="020F0502020204030204" pitchFamily="34" charset="0"/>
              </a:rPr>
              <a:t>cannot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be used to bring a student into compliance with the OHSAA requirements for interscholastic athletic participation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77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Will the course credits transfer?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Certain general education and technical courses will transfer, especially from one Ohio public college to another Ohio public college</a:t>
            </a: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Students must check with colleges to confirm transferability</a:t>
            </a: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Students should also visit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https://transfercredit.ohio.gov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 for transfer information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858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What does being “college-ready” mean?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Being “college-ready” is more than just being academically ready</a:t>
            </a: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Consider emotional and social transition and college expectations</a:t>
            </a: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Consider time management &amp; organizational skills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5879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What does being “college-ready” mean?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Being “college-ready” is more than just being academically ready</a:t>
            </a: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Grades earned in a CCP course are for high school AND college credits and will be calculated into the student’s GPA at both places</a:t>
            </a: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College Credit Plus credits will be utilized in the calculation of financial aid (after high school)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7221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What are the deadlines?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April 1, 2020</a:t>
            </a: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Students must complete and return the Intent to Participate form to their high school office 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endParaRPr 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Check ACT and SAT testing dates</a:t>
            </a: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Test early to meet college/university admission deadlines (if required)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8220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What are the deadlines?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College/Universities</a:t>
            </a: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Check each college’s deadline for admission</a:t>
            </a: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Find out about assessment testing requirements</a:t>
            </a: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Summer semester deadline will be early as classes usually start in May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7220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Do you have other questions?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Visit the CCP website for additional resources: 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www.ohiohighered.org/ccp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082398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78C30D"/>
      </a:accent1>
      <a:accent2>
        <a:srgbClr val="099B62"/>
      </a:accent2>
      <a:accent3>
        <a:srgbClr val="21CFDF"/>
      </a:accent3>
      <a:accent4>
        <a:srgbClr val="179FDF"/>
      </a:accent4>
      <a:accent5>
        <a:srgbClr val="E75710"/>
      </a:accent5>
      <a:accent6>
        <a:srgbClr val="F89C19"/>
      </a:accent6>
      <a:hlink>
        <a:srgbClr val="7CDE25"/>
      </a:hlink>
      <a:folHlink>
        <a:srgbClr val="BCE8A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EF0781-FB17-4F1F-B3B1-699933968CE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5447</TotalTime>
  <Words>1663</Words>
  <Application>Microsoft Office PowerPoint</Application>
  <PresentationFormat>Widescreen</PresentationFormat>
  <Paragraphs>171</Paragraphs>
  <Slides>37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Calibri</vt:lpstr>
      <vt:lpstr>Calibri Light</vt:lpstr>
      <vt:lpstr>Rockwell</vt:lpstr>
      <vt:lpstr>Wingdings</vt:lpstr>
      <vt:lpstr>Atlas</vt:lpstr>
      <vt:lpstr>Annual Information Session  for Public School Families  &amp; Students</vt:lpstr>
      <vt:lpstr>What is College Credit Plus?</vt:lpstr>
      <vt:lpstr>Students in Grades 7 -12</vt:lpstr>
      <vt:lpstr>Students in Grades 7 -12</vt:lpstr>
      <vt:lpstr>Students in Grades 7 -12</vt:lpstr>
      <vt:lpstr>How can students participate?</vt:lpstr>
      <vt:lpstr>Student Eligibility Assessment Exams</vt:lpstr>
      <vt:lpstr>Student Eligibility Assessment Exams</vt:lpstr>
      <vt:lpstr>How can students participate?</vt:lpstr>
      <vt:lpstr>How can students participate?</vt:lpstr>
      <vt:lpstr>What courses can a student take?</vt:lpstr>
      <vt:lpstr>What courses can a student take?</vt:lpstr>
      <vt:lpstr>Course Eligibility Rules</vt:lpstr>
      <vt:lpstr>Course Eligibility Rules</vt:lpstr>
      <vt:lpstr>Course Eligibility Rules</vt:lpstr>
      <vt:lpstr>What are other requirements?</vt:lpstr>
      <vt:lpstr>What are other requirements?</vt:lpstr>
      <vt:lpstr>What are other requirements?</vt:lpstr>
      <vt:lpstr>How many classes can students take?</vt:lpstr>
      <vt:lpstr>How many classes can students take?</vt:lpstr>
      <vt:lpstr>PowerPoint Presentation</vt:lpstr>
      <vt:lpstr>What are the benefits of participating in College Credit Plus?</vt:lpstr>
      <vt:lpstr>What are the consequences of underperforming?</vt:lpstr>
      <vt:lpstr>What are the consequences of underperforming?</vt:lpstr>
      <vt:lpstr>Underperforming Student Rules</vt:lpstr>
      <vt:lpstr>Underperforming Student Rules</vt:lpstr>
      <vt:lpstr>Underperforming Student Rules</vt:lpstr>
      <vt:lpstr>Underperforming Student Rules</vt:lpstr>
      <vt:lpstr>What are the expenses for College Credit Plus?</vt:lpstr>
      <vt:lpstr>What support services are available for students?</vt:lpstr>
      <vt:lpstr>What about athletic eligibility?</vt:lpstr>
      <vt:lpstr>Will the course credits transfer?</vt:lpstr>
      <vt:lpstr>What does being “college-ready” mean?</vt:lpstr>
      <vt:lpstr>What does being “college-ready” mean?</vt:lpstr>
      <vt:lpstr>What are the deadlines?</vt:lpstr>
      <vt:lpstr>What are the deadlines?</vt:lpstr>
      <vt:lpstr>Do you have other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Information Session</dc:title>
  <dc:creator>Laura Padgett</dc:creator>
  <cp:lastModifiedBy>MIchael D'Amico</cp:lastModifiedBy>
  <cp:revision>44</cp:revision>
  <dcterms:created xsi:type="dcterms:W3CDTF">2019-07-31T17:39:52Z</dcterms:created>
  <dcterms:modified xsi:type="dcterms:W3CDTF">2019-10-31T17:10:58Z</dcterms:modified>
</cp:coreProperties>
</file>