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2" r:id="rId2"/>
    <p:sldId id="256" r:id="rId3"/>
    <p:sldId id="261" r:id="rId4"/>
    <p:sldId id="257" r:id="rId5"/>
    <p:sldId id="258" r:id="rId6"/>
    <p:sldId id="259" r:id="rId7"/>
    <p:sldId id="260" r:id="rId8"/>
    <p:sldId id="271" r:id="rId9"/>
    <p:sldId id="269" r:id="rId10"/>
    <p:sldId id="264" r:id="rId11"/>
    <p:sldId id="270" r:id="rId12"/>
    <p:sldId id="265" r:id="rId13"/>
    <p:sldId id="266" r:id="rId14"/>
    <p:sldId id="267" r:id="rId15"/>
    <p:sldId id="263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3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FC2C7-F4A8-441D-8212-E50FA7449570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88723-C4DB-4C10-BD2E-B94F1E7A3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75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630B12-870C-4174-AD13-809FB8FF32C5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82F434F-F1BF-424C-9319-1327BDE8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5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Solubility, senses, melting</a:t>
            </a:r>
            <a:r>
              <a:rPr lang="en-US" baseline="0" dirty="0" smtClean="0"/>
              <a:t> point,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F434F-F1BF-424C-9319-1327BDE820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28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1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5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2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3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3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23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0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8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63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99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74734-1605-4734-84AD-ADB762F73799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8B930-B103-4333-AFDC-747018DA2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In your group, travel from station to station and write down </a:t>
            </a:r>
            <a:r>
              <a:rPr lang="en-US" sz="3600" b="1" dirty="0" smtClean="0"/>
              <a:t>observations</a:t>
            </a:r>
            <a:r>
              <a:rPr lang="en-US" sz="3600" dirty="0" smtClean="0"/>
              <a:t> about the mystery material.</a:t>
            </a:r>
          </a:p>
          <a:p>
            <a:pPr lvl="1"/>
            <a:r>
              <a:rPr lang="en-US" dirty="0" smtClean="0"/>
              <a:t>Think about whether these observations could be physical or chemical properties</a:t>
            </a:r>
            <a:endParaRPr lang="en-US" dirty="0"/>
          </a:p>
          <a:p>
            <a:r>
              <a:rPr lang="en-US" sz="3600" dirty="0" smtClean="0"/>
              <a:t>You will be given a detective’s kit, consisting of:</a:t>
            </a:r>
          </a:p>
          <a:p>
            <a:pPr lvl="1"/>
            <a:r>
              <a:rPr lang="en-US" dirty="0" smtClean="0"/>
              <a:t>Vinegar (an acid)</a:t>
            </a:r>
          </a:p>
          <a:p>
            <a:pPr lvl="1"/>
            <a:r>
              <a:rPr lang="en-US" dirty="0" smtClean="0"/>
              <a:t>pH strips</a:t>
            </a:r>
          </a:p>
          <a:p>
            <a:pPr lvl="1"/>
            <a:r>
              <a:rPr lang="en-US" dirty="0" smtClean="0"/>
              <a:t>Water (in the faucet)</a:t>
            </a:r>
          </a:p>
          <a:p>
            <a:pPr lvl="1"/>
            <a:r>
              <a:rPr lang="en-US" dirty="0" smtClean="0"/>
              <a:t>…and your most valuable resource – your keen intellect!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624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b="1" dirty="0" smtClean="0"/>
              <a:t>Physical and Chemical Properties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80672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933"/>
            <a:ext cx="9144000" cy="554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4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PHYSICAL PROPERTY</a:t>
            </a:r>
            <a:r>
              <a:rPr lang="en-US" dirty="0" smtClean="0"/>
              <a:t> is a property of matter that </a:t>
            </a:r>
            <a:r>
              <a:rPr lang="en-US" dirty="0" smtClean="0"/>
              <a:t>can be observed or measured without changing </a:t>
            </a:r>
            <a:r>
              <a:rPr lang="en-US" dirty="0" smtClean="0"/>
              <a:t>the</a:t>
            </a:r>
            <a:r>
              <a:rPr lang="en-US" dirty="0" smtClean="0"/>
              <a:t> composition.</a:t>
            </a:r>
            <a:endParaRPr lang="en-US" dirty="0" smtClean="0"/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Copper conducts electricity.  Conductivity is a physical property.</a:t>
            </a:r>
          </a:p>
          <a:p>
            <a:pPr lvl="1"/>
            <a:r>
              <a:rPr lang="en-US" dirty="0" smtClean="0"/>
              <a:t>Water is a liquid.  States of matter are physical properties.</a:t>
            </a:r>
          </a:p>
          <a:p>
            <a:pPr lvl="1"/>
            <a:r>
              <a:rPr lang="en-US" dirty="0" smtClean="0"/>
              <a:t>Gold has a density of 19.3 g/</a:t>
            </a:r>
            <a:r>
              <a:rPr lang="en-US" dirty="0" err="1" smtClean="0"/>
              <a:t>mL.</a:t>
            </a:r>
            <a:r>
              <a:rPr lang="en-US" dirty="0" smtClean="0"/>
              <a:t>  Density is a physical property.</a:t>
            </a:r>
          </a:p>
          <a:p>
            <a:pPr lvl="1"/>
            <a:r>
              <a:rPr lang="en-US" dirty="0" smtClean="0"/>
              <a:t>What other physical properties can you name?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4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0387"/>
            <a:ext cx="8229600" cy="4525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Take a look at a Twix bar.  What are some of the physical properties of the wrapper?</a:t>
            </a:r>
          </a:p>
          <a:p>
            <a:r>
              <a:rPr lang="en-US" sz="3600" dirty="0" smtClean="0"/>
              <a:t>What are some of the physical properties of the candy?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3505200"/>
            <a:ext cx="47625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4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CHEMICAL PROPERTY</a:t>
            </a:r>
            <a:r>
              <a:rPr lang="en-US" dirty="0" smtClean="0"/>
              <a:t> is a property of matter that </a:t>
            </a:r>
            <a:r>
              <a:rPr lang="en-US" dirty="0" smtClean="0"/>
              <a:t>can be measured or observed </a:t>
            </a:r>
            <a:r>
              <a:rPr lang="en-US" b="1" dirty="0" smtClean="0"/>
              <a:t>ONLY</a:t>
            </a:r>
            <a:r>
              <a:rPr lang="en-US" dirty="0" smtClean="0"/>
              <a:t> by changing the composition of the material.</a:t>
            </a:r>
            <a:endParaRPr lang="en-US" dirty="0" smtClean="0"/>
          </a:p>
          <a:p>
            <a:r>
              <a:rPr lang="en-US" dirty="0" smtClean="0"/>
              <a:t>Examples</a:t>
            </a:r>
            <a:r>
              <a:rPr lang="en-US" dirty="0" smtClean="0"/>
              <a:t>:  reactivity, pH, radioactivity</a:t>
            </a:r>
          </a:p>
          <a:p>
            <a:pPr lvl="1"/>
            <a:r>
              <a:rPr lang="en-US" dirty="0" smtClean="0"/>
              <a:t>Hydrochloric acid has a low </a:t>
            </a:r>
            <a:r>
              <a:rPr lang="en-US" dirty="0" err="1" smtClean="0"/>
              <a:t>pH.</a:t>
            </a:r>
            <a:r>
              <a:rPr lang="en-US" dirty="0" smtClean="0"/>
              <a:t>  Hydrochloric acid is…an acid.  Go figure.</a:t>
            </a:r>
          </a:p>
          <a:p>
            <a:pPr lvl="1"/>
            <a:r>
              <a:rPr lang="en-US" dirty="0" smtClean="0"/>
              <a:t>Vinegar reacts with baking soda to form CO</a:t>
            </a:r>
            <a:r>
              <a:rPr lang="en-US" baseline="-25000" dirty="0" smtClean="0"/>
              <a:t>2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Hydrogen gas is highly flammable.</a:t>
            </a:r>
          </a:p>
        </p:txBody>
      </p:sp>
    </p:spTree>
    <p:extLst>
      <p:ext uri="{BB962C8B-B14F-4D97-AF65-F5344CB8AC3E}">
        <p14:creationId xmlns:p14="http://schemas.microsoft.com/office/powerpoint/2010/main" val="283482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218"/>
            <a:ext cx="8229600" cy="6400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can we tell what the chemical properties of materials are? </a:t>
            </a:r>
            <a:endParaRPr lang="en-US" sz="3600" dirty="0" smtClean="0"/>
          </a:p>
          <a:p>
            <a:pPr lvl="1"/>
            <a:r>
              <a:rPr lang="en-US" b="1" dirty="0" smtClean="0"/>
              <a:t>BRAINSTORM!</a:t>
            </a:r>
            <a:r>
              <a:rPr lang="en-US" dirty="0" smtClean="0"/>
              <a:t>  </a:t>
            </a:r>
            <a:r>
              <a:rPr lang="en-US" i="1" dirty="0" smtClean="0"/>
              <a:t>What tests could you do to find chemical properties of a substance?</a:t>
            </a:r>
            <a:endParaRPr lang="en-US" i="1" dirty="0" smtClean="0"/>
          </a:p>
          <a:p>
            <a:r>
              <a:rPr lang="en-US" sz="3600" dirty="0" smtClean="0"/>
              <a:t>We </a:t>
            </a:r>
            <a:r>
              <a:rPr lang="en-US" sz="3600" dirty="0" smtClean="0"/>
              <a:t>can examine chemical properties of materials by seeing how they react with other materials.</a:t>
            </a:r>
          </a:p>
          <a:p>
            <a:pPr lvl="1"/>
            <a:r>
              <a:rPr lang="en-US" sz="3200" dirty="0" smtClean="0"/>
              <a:t>In this way, we can actually use chemical properties to determine what something is, even if it is initially unlabeled.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062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25963"/>
          </a:xfrm>
        </p:spPr>
        <p:txBody>
          <a:bodyPr>
            <a:noAutofit/>
          </a:bodyPr>
          <a:lstStyle/>
          <a:p>
            <a:r>
              <a:rPr lang="en-US" sz="4000" dirty="0" smtClean="0"/>
              <a:t>Revisit your observations.  With your group, split these observations into physical or chemical properties.</a:t>
            </a:r>
          </a:p>
          <a:p>
            <a:pPr lvl="1"/>
            <a:r>
              <a:rPr lang="en-US" sz="3600" dirty="0" smtClean="0"/>
              <a:t>If an observation was “sinks in water,” what could you determine about its </a:t>
            </a:r>
            <a:r>
              <a:rPr lang="en-US" sz="3600" b="1" i="1" dirty="0" smtClean="0"/>
              <a:t>density</a:t>
            </a:r>
            <a:r>
              <a:rPr lang="en-US" sz="3600" dirty="0" smtClean="0"/>
              <a:t>?</a:t>
            </a:r>
          </a:p>
          <a:p>
            <a:r>
              <a:rPr lang="en-US" sz="4000" dirty="0" smtClean="0"/>
              <a:t>Take a guess at what each mystery solid is!</a:t>
            </a:r>
            <a:endParaRPr lang="en-US" sz="4000" dirty="0"/>
          </a:p>
        </p:txBody>
      </p:sp>
      <p:pic>
        <p:nvPicPr>
          <p:cNvPr id="5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1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29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29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429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29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229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629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029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429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medcitynews.com/wp-content/uploads/question-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943" y="5410200"/>
            <a:ext cx="9144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medcitynews.com/wp-content/uploads/question-ar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67"/>
          <a:stretch/>
        </p:blipFill>
        <p:spPr bwMode="auto">
          <a:xfrm>
            <a:off x="9067800" y="5410200"/>
            <a:ext cx="76200" cy="13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772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JARS: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3581400" cy="4525963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dirty="0" smtClean="0"/>
              <a:t>Chalk</a:t>
            </a:r>
            <a:endParaRPr lang="en-US" sz="4000" dirty="0" smtClean="0"/>
          </a:p>
          <a:p>
            <a:pPr marL="742950" indent="-742950">
              <a:buFont typeface="+mj-lt"/>
              <a:buAutoNum type="arabicPeriod"/>
            </a:pPr>
            <a:r>
              <a:rPr lang="en-US" sz="4000" dirty="0" smtClean="0"/>
              <a:t>Baking soda</a:t>
            </a:r>
            <a:endParaRPr lang="en-US" sz="4000" dirty="0" smtClean="0"/>
          </a:p>
          <a:p>
            <a:pPr marL="742950" indent="-742950">
              <a:buFont typeface="+mj-lt"/>
              <a:buAutoNum type="arabicPeriod"/>
            </a:pPr>
            <a:r>
              <a:rPr lang="en-US" sz="4000" dirty="0" smtClean="0"/>
              <a:t>Salt</a:t>
            </a:r>
            <a:endParaRPr lang="en-US" sz="4000" dirty="0" smtClean="0"/>
          </a:p>
          <a:p>
            <a:pPr marL="742950" indent="-742950">
              <a:buFont typeface="+mj-lt"/>
              <a:buAutoNum type="arabicPeriod"/>
            </a:pPr>
            <a:r>
              <a:rPr lang="en-US" sz="4000" dirty="0" smtClean="0"/>
              <a:t>Sugar</a:t>
            </a:r>
            <a:endParaRPr lang="en-US" sz="4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8200" y="1676400"/>
            <a:ext cx="3429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spcBef>
                <a:spcPct val="20000"/>
              </a:spcBef>
              <a:buFont typeface="+mj-lt"/>
              <a:buAutoNum type="arabicPeriod" startAt="5"/>
            </a:pPr>
            <a:r>
              <a:rPr lang="en-US" sz="4000" dirty="0" smtClean="0">
                <a:solidFill>
                  <a:prstClr val="black"/>
                </a:solidFill>
              </a:rPr>
              <a:t>Yeast</a:t>
            </a:r>
            <a:endParaRPr lang="en-US" sz="4000" dirty="0">
              <a:solidFill>
                <a:prstClr val="black"/>
              </a:solidFill>
            </a:endParaRPr>
          </a:p>
          <a:p>
            <a:pPr marL="742950" lvl="0" indent="-742950">
              <a:spcBef>
                <a:spcPct val="20000"/>
              </a:spcBef>
              <a:buFont typeface="+mj-lt"/>
              <a:buAutoNum type="arabicPeriod" startAt="6"/>
            </a:pPr>
            <a:r>
              <a:rPr lang="en-US" sz="4000" dirty="0" smtClean="0">
                <a:solidFill>
                  <a:prstClr val="black"/>
                </a:solidFill>
              </a:rPr>
              <a:t>Citric acid</a:t>
            </a:r>
            <a:endParaRPr lang="en-US" sz="4000" dirty="0">
              <a:solidFill>
                <a:prstClr val="black"/>
              </a:solidFill>
            </a:endParaRPr>
          </a:p>
          <a:p>
            <a:pPr marL="742950" lvl="0" indent="-742950">
              <a:spcBef>
                <a:spcPct val="20000"/>
              </a:spcBef>
              <a:buFont typeface="+mj-lt"/>
              <a:buAutoNum type="arabicPeriod" startAt="7"/>
            </a:pPr>
            <a:r>
              <a:rPr lang="en-US" sz="4000" dirty="0" smtClean="0">
                <a:solidFill>
                  <a:prstClr val="black"/>
                </a:solidFill>
              </a:rPr>
              <a:t>Corn starch</a:t>
            </a:r>
            <a:endParaRPr lang="en-US" sz="4000" dirty="0">
              <a:solidFill>
                <a:prstClr val="black"/>
              </a:solidFill>
            </a:endParaRPr>
          </a:p>
          <a:p>
            <a:pPr marL="742950" lvl="0" indent="-742950">
              <a:spcBef>
                <a:spcPct val="20000"/>
              </a:spcBef>
              <a:buFont typeface="+mj-lt"/>
              <a:buAutoNum type="arabicPeriod" startAt="8"/>
            </a:pPr>
            <a:r>
              <a:rPr lang="en-US" sz="4000" dirty="0" smtClean="0">
                <a:solidFill>
                  <a:prstClr val="black"/>
                </a:solidFill>
              </a:rPr>
              <a:t>Wax</a:t>
            </a:r>
            <a:endParaRPr lang="en-US" sz="4000" dirty="0" smtClean="0">
              <a:solidFill>
                <a:prstClr val="black"/>
              </a:solidFill>
            </a:endParaRPr>
          </a:p>
          <a:p>
            <a:pPr marL="742950" lvl="0" indent="-742950">
              <a:spcBef>
                <a:spcPct val="20000"/>
              </a:spcBef>
              <a:buFont typeface="+mj-lt"/>
              <a:buAutoNum type="arabicPeriod" startAt="8"/>
            </a:pPr>
            <a:r>
              <a:rPr lang="en-US" sz="4000" dirty="0" smtClean="0">
                <a:solidFill>
                  <a:prstClr val="black"/>
                </a:solidFill>
              </a:rPr>
              <a:t>Pepper</a:t>
            </a:r>
            <a:endParaRPr lang="en-US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02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CHEMICAL CHANGE </a:t>
            </a:r>
            <a:r>
              <a:rPr lang="en-US" dirty="0" smtClean="0"/>
              <a:t>is a change that alters the composition of the material.</a:t>
            </a:r>
          </a:p>
          <a:p>
            <a:r>
              <a:rPr lang="en-US" dirty="0" smtClean="0"/>
              <a:t>This change means that we no longer have the material we started with – it’s a new chemical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Remember:  like salt (sodium chloride), the new material may not have any of the properties of the starting materials</a:t>
            </a:r>
            <a:endParaRPr lang="en-US" dirty="0"/>
          </a:p>
          <a:p>
            <a:r>
              <a:rPr lang="en-US" dirty="0" smtClean="0"/>
              <a:t>Burning paper is an example of a chemical change.  The paper combines with oxygen to form ash.</a:t>
            </a:r>
          </a:p>
          <a:p>
            <a:r>
              <a:rPr lang="en-US" dirty="0" smtClean="0"/>
              <a:t>The reaction of baking soda and vinegar changes both ingredients (reactants) into new products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233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3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What are some of the signs that you see that tell you a chemical change is taking place?</a:t>
            </a:r>
          </a:p>
          <a:p>
            <a:pPr lvl="1"/>
            <a:r>
              <a:rPr lang="en-US" sz="3200" dirty="0" smtClean="0"/>
              <a:t>Gas formed (bubbles)</a:t>
            </a:r>
          </a:p>
          <a:p>
            <a:pPr lvl="1"/>
            <a:r>
              <a:rPr lang="en-US" sz="3200" dirty="0" smtClean="0"/>
              <a:t>Solid formed (cloudy)</a:t>
            </a:r>
          </a:p>
          <a:p>
            <a:pPr lvl="1"/>
            <a:r>
              <a:rPr lang="en-US" sz="3200" dirty="0" smtClean="0"/>
              <a:t>Temperature change</a:t>
            </a:r>
          </a:p>
          <a:p>
            <a:pPr lvl="1"/>
            <a:r>
              <a:rPr lang="en-US" sz="3200" dirty="0" smtClean="0"/>
              <a:t>Odor change</a:t>
            </a:r>
          </a:p>
          <a:p>
            <a:pPr lvl="1"/>
            <a:r>
              <a:rPr lang="en-US" sz="3200" dirty="0" smtClean="0"/>
              <a:t>Color change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9177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One important idea to keep in mind with chemical changes is that not all reactions happen </a:t>
            </a:r>
            <a:r>
              <a:rPr lang="en-US" b="1" i="1" dirty="0" smtClean="0">
                <a:solidFill>
                  <a:srgbClr val="FF0000"/>
                </a:solidFill>
              </a:rPr>
              <a:t>spontaneously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“Spontaneously” means “without motivation.”</a:t>
            </a:r>
            <a:endParaRPr lang="en-US" dirty="0" smtClean="0"/>
          </a:p>
          <a:p>
            <a:r>
              <a:rPr lang="en-US" dirty="0" smtClean="0"/>
              <a:t>Sometimes, energy is required to get a reaction going.</a:t>
            </a:r>
          </a:p>
          <a:p>
            <a:r>
              <a:rPr lang="en-US" dirty="0" smtClean="0"/>
              <a:t>There are two different kinds of reactions, thermodynamically speaking – ENDOTHERMIC and EXOTHERMIC.</a:t>
            </a:r>
          </a:p>
          <a:p>
            <a:r>
              <a:rPr lang="en-US" dirty="0" smtClean="0"/>
              <a:t>What do you think these terms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33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b="1" dirty="0" smtClean="0">
                <a:solidFill>
                  <a:srgbClr val="FF0000"/>
                </a:solidFill>
              </a:rPr>
              <a:t>ENDOTHERMIC</a:t>
            </a:r>
            <a:r>
              <a:rPr lang="en-US" dirty="0" smtClean="0"/>
              <a:t> reaction is one that </a:t>
            </a:r>
            <a:r>
              <a:rPr lang="en-US" dirty="0" smtClean="0"/>
              <a:t>takes </a:t>
            </a:r>
            <a:r>
              <a:rPr lang="en-US" b="1" i="1" dirty="0" smtClean="0"/>
              <a:t>IN</a:t>
            </a:r>
            <a:r>
              <a:rPr lang="en-US" dirty="0" smtClean="0"/>
              <a:t> </a:t>
            </a:r>
            <a:r>
              <a:rPr lang="en-US" dirty="0" smtClean="0"/>
              <a:t>energy during the process.</a:t>
            </a:r>
          </a:p>
          <a:p>
            <a:pPr lvl="1"/>
            <a:r>
              <a:rPr lang="en-US" dirty="0" smtClean="0"/>
              <a:t>From the Greek “</a:t>
            </a:r>
            <a:r>
              <a:rPr lang="en-US" dirty="0" err="1" smtClean="0"/>
              <a:t>endo</a:t>
            </a:r>
            <a:r>
              <a:rPr lang="en-US" dirty="0" smtClean="0"/>
              <a:t>-” for “within”</a:t>
            </a:r>
          </a:p>
          <a:p>
            <a:pPr lvl="1"/>
            <a:r>
              <a:rPr lang="en-US" dirty="0" smtClean="0"/>
              <a:t>Energy is provided as heat.</a:t>
            </a:r>
          </a:p>
          <a:p>
            <a:pPr lvl="1"/>
            <a:r>
              <a:rPr lang="en-US" dirty="0" smtClean="0"/>
              <a:t>Citric acid and baking soda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12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b="1" dirty="0" smtClean="0">
                <a:solidFill>
                  <a:srgbClr val="FF0000"/>
                </a:solidFill>
              </a:rPr>
              <a:t>EXOTHERMIC</a:t>
            </a:r>
            <a:r>
              <a:rPr lang="en-US" dirty="0" smtClean="0"/>
              <a:t> reaction is one that </a:t>
            </a:r>
            <a:r>
              <a:rPr lang="en-US" dirty="0" smtClean="0"/>
              <a:t>lets </a:t>
            </a:r>
            <a:r>
              <a:rPr lang="en-US" dirty="0" smtClean="0"/>
              <a:t>energy </a:t>
            </a:r>
            <a:r>
              <a:rPr lang="en-US" b="1" i="1" dirty="0" smtClean="0"/>
              <a:t>OUT</a:t>
            </a:r>
            <a:r>
              <a:rPr lang="en-US" dirty="0" smtClean="0"/>
              <a:t> during </a:t>
            </a:r>
            <a:r>
              <a:rPr lang="en-US" dirty="0" smtClean="0"/>
              <a:t>the process.</a:t>
            </a:r>
          </a:p>
          <a:p>
            <a:pPr lvl="1"/>
            <a:r>
              <a:rPr lang="en-US" dirty="0" smtClean="0"/>
              <a:t>From the Greek “</a:t>
            </a:r>
            <a:r>
              <a:rPr lang="en-US" dirty="0" err="1" smtClean="0"/>
              <a:t>exo</a:t>
            </a:r>
            <a:r>
              <a:rPr lang="en-US" dirty="0" smtClean="0"/>
              <a:t>-” for “outside”</a:t>
            </a:r>
          </a:p>
          <a:p>
            <a:pPr lvl="1"/>
            <a:r>
              <a:rPr lang="en-US" dirty="0" smtClean="0"/>
              <a:t>Energy is released during the reaction, observed as warmth or flame.</a:t>
            </a:r>
          </a:p>
          <a:p>
            <a:pPr lvl="1"/>
            <a:r>
              <a:rPr lang="en-US" dirty="0" smtClean="0"/>
              <a:t>Sodium acetate heating pad demo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12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663" y="1447800"/>
            <a:ext cx="8229600" cy="4525963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PHYSICAL CHANGE </a:t>
            </a:r>
            <a:r>
              <a:rPr lang="en-US" dirty="0" smtClean="0"/>
              <a:t>is one that changes the form of the material, but not its composition.</a:t>
            </a:r>
            <a:endParaRPr lang="en-US" dirty="0"/>
          </a:p>
          <a:p>
            <a:r>
              <a:rPr lang="en-US" dirty="0" smtClean="0"/>
              <a:t>Melting, boiling, tearing, smashing, etc.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62" y="3276600"/>
            <a:ext cx="45624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2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6007</TotalTime>
  <Words>657</Words>
  <Application>Microsoft Office PowerPoint</Application>
  <PresentationFormat>On-screen Show (4:3)</PresentationFormat>
  <Paragraphs>70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Physical and Chemical Properties</vt:lpstr>
      <vt:lpstr>PowerPoint Presentation</vt:lpstr>
      <vt:lpstr>Physical Properties</vt:lpstr>
      <vt:lpstr>PowerPoint Presentation</vt:lpstr>
      <vt:lpstr>Chemical Properties</vt:lpstr>
      <vt:lpstr>PowerPoint Presentation</vt:lpstr>
      <vt:lpstr>PowerPoint Presentation</vt:lpstr>
      <vt:lpstr>IN THE JARS:</vt:lpstr>
      <vt:lpstr>Chemical Change</vt:lpstr>
      <vt:lpstr>PowerPoint Presentation</vt:lpstr>
      <vt:lpstr>PowerPoint Presentation</vt:lpstr>
      <vt:lpstr>PowerPoint Presentation</vt:lpstr>
      <vt:lpstr>PowerPoint Presentation</vt:lpstr>
      <vt:lpstr>Physical Change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and Chemical Properties</dc:title>
  <dc:creator>John Hibner</dc:creator>
  <cp:lastModifiedBy>John Hibner</cp:lastModifiedBy>
  <cp:revision>30</cp:revision>
  <cp:lastPrinted>2015-01-15T14:41:55Z</cp:lastPrinted>
  <dcterms:created xsi:type="dcterms:W3CDTF">2015-01-12T21:18:15Z</dcterms:created>
  <dcterms:modified xsi:type="dcterms:W3CDTF">2015-11-29T22:32:45Z</dcterms:modified>
</cp:coreProperties>
</file>