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77" r:id="rId1"/>
  </p:sldMasterIdLst>
  <p:notesMasterIdLst>
    <p:notesMasterId r:id="rId17"/>
  </p:notesMasterIdLst>
  <p:sldIdLst>
    <p:sldId id="256" r:id="rId2"/>
    <p:sldId id="314" r:id="rId3"/>
    <p:sldId id="315" r:id="rId4"/>
    <p:sldId id="316" r:id="rId5"/>
    <p:sldId id="318" r:id="rId6"/>
    <p:sldId id="321" r:id="rId7"/>
    <p:sldId id="324" r:id="rId8"/>
    <p:sldId id="325" r:id="rId9"/>
    <p:sldId id="326" r:id="rId10"/>
    <p:sldId id="323" r:id="rId11"/>
    <p:sldId id="322" r:id="rId12"/>
    <p:sldId id="327" r:id="rId13"/>
    <p:sldId id="328" r:id="rId14"/>
    <p:sldId id="329" r:id="rId15"/>
    <p:sldId id="330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787"/>
    <p:restoredTop sz="90929"/>
  </p:normalViewPr>
  <p:slideViewPr>
    <p:cSldViewPr>
      <p:cViewPr varScale="1">
        <p:scale>
          <a:sx n="73" d="100"/>
          <a:sy n="73" d="100"/>
        </p:scale>
        <p:origin x="42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431E7D-5088-4C15-B035-74FBA7D940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126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D9E111F-6764-40BA-AAAC-6E531B8A77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311D88-313B-4E82-BBAB-BC1A5530F5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pPr>
              <a:defRPr/>
            </a:pPr>
            <a:fld id="{2414CC26-2F65-4820-BD4F-DB1FBA669D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8B5071-EDB3-4227-8C4F-BEEC56DDED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48C7CF-03E9-419B-B576-D71B2DF4C7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63E846-07D6-4E9E-8823-B7096DF7E8E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B3F6EB-8E9E-4624-9831-9EF96DA9BF8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4BFFC6-E0B3-4190-A878-B38DB726AA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AF068-FC27-4475-9D21-7A32207F24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D91D29-EBE9-4194-B7B2-B5D84DB8C6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43B5D62-D27E-41B2-B41D-70D9084C39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ADD4B07-9074-488C-BC8F-13F2FE50279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3.dbu.edu/mitchell/comedydi.htm#Comedy%20of%20Humour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onion.com/video/cias-facebook-program-dramatically-cut-agencys-cos,19753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Elements of Satire!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English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Satire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You’ll need the information on the following slides to do well on the first quiz.</a:t>
            </a:r>
          </a:p>
          <a:p>
            <a:r>
              <a:rPr lang="en-US" dirty="0" smtClean="0"/>
              <a:t>You’ll need this information to help you understand our unit text </a:t>
            </a:r>
            <a:r>
              <a:rPr lang="en-US" i="1" dirty="0" smtClean="0"/>
              <a:t>1984</a:t>
            </a:r>
            <a:r>
              <a:rPr lang="en-US" dirty="0" smtClean="0"/>
              <a:t> by George Orwell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You will be asked to analyze our text and </a:t>
            </a:r>
            <a:r>
              <a:rPr lang="en-US" dirty="0" smtClean="0"/>
              <a:t>any supplemental reading </a:t>
            </a:r>
            <a:r>
              <a:rPr lang="en-US" dirty="0" smtClean="0"/>
              <a:t>as satire.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Satire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we get started, what do you think?</a:t>
            </a:r>
          </a:p>
          <a:p>
            <a:pPr lvl="1"/>
            <a:r>
              <a:rPr lang="en-US" dirty="0" smtClean="0"/>
              <a:t>Your definition of satire?</a:t>
            </a:r>
          </a:p>
          <a:p>
            <a:pPr lvl="1"/>
            <a:r>
              <a:rPr lang="en-US" dirty="0" smtClean="0"/>
              <a:t>An example of satire?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Satire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Formal definitions:</a:t>
            </a:r>
          </a:p>
          <a:p>
            <a:pPr lvl="1"/>
            <a:r>
              <a:rPr lang="en-US" dirty="0" smtClean="0"/>
              <a:t>A self-conscious medium, implying standards of civilized and moral rightness in the mind of the (author) and hence a desire on his or her part to instruct readers so as to reform their moral failings and absurdities.</a:t>
            </a:r>
          </a:p>
          <a:p>
            <a:pPr marL="704088" lvl="1" indent="-457200"/>
            <a:r>
              <a:rPr lang="en-US" dirty="0" smtClean="0"/>
              <a:t>Use of irony, sarcasm, ridicule, or the like, in exposing, denouncing, or deriding vice, folly, etc.</a:t>
            </a:r>
          </a:p>
          <a:p>
            <a:pPr marL="704088" lvl="1" indent="-457200"/>
            <a:r>
              <a:rPr lang="en-US" dirty="0" smtClean="0"/>
              <a:t>A literary composition, in verse or prose, in which human folly and vice are held up to scorn, derision, or ridicule</a:t>
            </a:r>
          </a:p>
          <a:p>
            <a:pPr marL="704088" lvl="1" indent="-457200"/>
            <a:r>
              <a:rPr lang="en-US" dirty="0" smtClean="0"/>
              <a:t>A literary genre comprising of such composition s</a:t>
            </a:r>
          </a:p>
          <a:p>
            <a:pPr marL="914400" lvl="1" indent="-457200">
              <a:buFont typeface="Arial" charset="0"/>
              <a:buNone/>
            </a:pPr>
            <a:endParaRPr lang="en-US" dirty="0" smtClean="0"/>
          </a:p>
          <a:p>
            <a:pPr marL="914400" lvl="1" indent="-457200">
              <a:buFont typeface="Arial" charset="0"/>
              <a:buNone/>
            </a:pPr>
            <a:r>
              <a:rPr lang="en-US" dirty="0" smtClean="0"/>
              <a:t>Purpose is for social criticism using wit</a:t>
            </a:r>
          </a:p>
          <a:p>
            <a:pPr marL="914400" lvl="1" indent="-457200">
              <a:buFont typeface="Arial" charset="0"/>
              <a:buNone/>
            </a:pPr>
            <a:r>
              <a:rPr lang="en-US" dirty="0" smtClean="0"/>
              <a:t>Emphasizes weakness more than the weak person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Satire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Strict satire 1590-1625</a:t>
            </a:r>
          </a:p>
          <a:p>
            <a:pPr lvl="1"/>
            <a:r>
              <a:rPr lang="en-US" dirty="0" smtClean="0"/>
              <a:t>In the Roman style - attack on social forms and corruptions of the time</a:t>
            </a:r>
          </a:p>
          <a:p>
            <a:pPr lvl="2"/>
            <a:r>
              <a:rPr lang="en-US" dirty="0" smtClean="0"/>
              <a:t>John Donne, Ben Johnson, Alexander Pope, Samuel Johnson</a:t>
            </a:r>
          </a:p>
          <a:p>
            <a:r>
              <a:rPr lang="en-US" dirty="0" smtClean="0"/>
              <a:t>Comedy of Humors / Comedy of Manners 1600-1800:</a:t>
            </a:r>
          </a:p>
          <a:p>
            <a:pPr lvl="1"/>
            <a:r>
              <a:rPr lang="en-US" dirty="0" smtClean="0"/>
              <a:t>Mocks on particular aspect of a person; </a:t>
            </a:r>
            <a:r>
              <a:rPr lang="en-US" dirty="0" smtClean="0"/>
              <a:t>caricature</a:t>
            </a:r>
          </a:p>
          <a:p>
            <a:pPr lvl="1"/>
            <a:r>
              <a:rPr lang="en-US" dirty="0">
                <a:hlinkClick r:id="rId2"/>
              </a:rPr>
              <a:t>http://www3.dbu.edu/mitchell/comedydi.htm#Comedy%20of%20Humours</a:t>
            </a:r>
            <a:r>
              <a:rPr lang="en-US" dirty="0" smtClean="0"/>
              <a:t>:</a:t>
            </a:r>
            <a:endParaRPr lang="en-US" dirty="0" smtClean="0"/>
          </a:p>
          <a:p>
            <a:pPr lvl="2"/>
            <a:r>
              <a:rPr lang="en-US" dirty="0" smtClean="0"/>
              <a:t>Ben Johnson, Congreve, Sheridan</a:t>
            </a:r>
          </a:p>
          <a:p>
            <a:r>
              <a:rPr lang="en-US" dirty="0" smtClean="0"/>
              <a:t>Parody and Irony 1600-1750</a:t>
            </a:r>
          </a:p>
          <a:p>
            <a:pPr lvl="1"/>
            <a:r>
              <a:rPr lang="en-US" dirty="0" smtClean="0"/>
              <a:t>Exaggeration, imitation of style, sarcasm, cynicism</a:t>
            </a:r>
          </a:p>
          <a:p>
            <a:pPr lvl="2"/>
            <a:r>
              <a:rPr lang="en-US" dirty="0" smtClean="0"/>
              <a:t>Alexander Pope (The Rape of Lock), Ben Johnson, Congreve, Sheridan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Satire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Novelistic satire 18</a:t>
            </a:r>
            <a:r>
              <a:rPr lang="en-US" baseline="30000" dirty="0" smtClean="0"/>
              <a:t>th</a:t>
            </a:r>
            <a:r>
              <a:rPr lang="en-US" dirty="0" smtClean="0"/>
              <a:t>-21</a:t>
            </a:r>
            <a:r>
              <a:rPr lang="en-US" baseline="30000" dirty="0" smtClean="0"/>
              <a:t>st</a:t>
            </a:r>
            <a:r>
              <a:rPr lang="en-US" dirty="0" smtClean="0"/>
              <a:t> Century</a:t>
            </a:r>
          </a:p>
          <a:p>
            <a:pPr lvl="1"/>
            <a:r>
              <a:rPr lang="en-US" dirty="0" smtClean="0"/>
              <a:t>Peacock, Meredith, Huxley, Orwell, Vonnegut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70C0"/>
                </a:solidFill>
              </a:rPr>
              <a:t>Techniques of Satire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Exaggeration</a:t>
            </a:r>
          </a:p>
          <a:p>
            <a:pPr lvl="1" eaLnBrk="1" hangingPunct="1">
              <a:defRPr/>
            </a:pPr>
            <a:r>
              <a:rPr lang="en-US" dirty="0" smtClean="0"/>
              <a:t>To enlarge, increase, or represent something beyond normal bounds so that it becomes ridiculous and its faults can be seen. (like caricature)</a:t>
            </a: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/>
              <a:t>Incongruity</a:t>
            </a:r>
          </a:p>
          <a:p>
            <a:pPr lvl="1" eaLnBrk="1" hangingPunct="1">
              <a:defRPr/>
            </a:pPr>
            <a:r>
              <a:rPr lang="en-US" dirty="0" smtClean="0"/>
              <a:t>present things that are out of place or are absurd in relation to its surroundings.</a:t>
            </a:r>
            <a:endParaRPr lang="en-US" dirty="0" smtClean="0">
              <a:cs typeface="+mn-cs"/>
            </a:endParaRPr>
          </a:p>
          <a:p>
            <a:pPr lvl="1" eaLnBrk="1" hangingPunct="1">
              <a:buFontTx/>
              <a:buNone/>
              <a:defRPr/>
            </a:pPr>
            <a:endParaRPr lang="en-US" dirty="0" smtClean="0"/>
          </a:p>
          <a:p>
            <a:pPr lvl="1" eaLnBrk="1" hangingPunct="1"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70C0"/>
                </a:solidFill>
              </a:rPr>
              <a:t>Techniques of Satire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Reversal</a:t>
            </a:r>
          </a:p>
          <a:p>
            <a:pPr lvl="1" eaLnBrk="1" hangingPunct="1">
              <a:defRPr/>
            </a:pPr>
            <a:r>
              <a:rPr lang="en-US" dirty="0" smtClean="0"/>
              <a:t>To present the opposite of the normal order (e.g., the order of events, hierarchical order).</a:t>
            </a: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/>
              <a:t>Parody</a:t>
            </a:r>
          </a:p>
          <a:p>
            <a:pPr lvl="1">
              <a:defRPr/>
            </a:pPr>
            <a:r>
              <a:rPr lang="en-US" dirty="0"/>
              <a:t>To imitate the techniques and/or style of some person, place, or </a:t>
            </a:r>
            <a:r>
              <a:rPr lang="en-US" dirty="0" smtClean="0"/>
              <a:t>thing</a:t>
            </a:r>
          </a:p>
          <a:p>
            <a:pPr eaLnBrk="1" hangingPunct="1">
              <a:defRPr/>
            </a:pPr>
            <a:r>
              <a:rPr lang="en-US" dirty="0" smtClean="0"/>
              <a:t>Humor</a:t>
            </a:r>
          </a:p>
          <a:p>
            <a:pPr lvl="1">
              <a:defRPr/>
            </a:pPr>
            <a:r>
              <a:rPr lang="en-US" dirty="0" smtClean="0"/>
              <a:t>Exaggeration, burlesque, double entendre, irony</a:t>
            </a:r>
          </a:p>
          <a:p>
            <a:pPr lvl="1" eaLnBrk="1" hangingPunct="1"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381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Irony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4953000"/>
          </a:xfrm>
        </p:spPr>
        <p:txBody>
          <a:bodyPr/>
          <a:lstStyle/>
          <a:p>
            <a:r>
              <a:rPr lang="en-US" smtClean="0"/>
              <a:t>Verbal</a:t>
            </a:r>
          </a:p>
          <a:p>
            <a:pPr lvl="1"/>
            <a:r>
              <a:rPr lang="en-US" smtClean="0"/>
              <a:t>The actual stated meaning of the statement differs from the intended meaning.</a:t>
            </a:r>
          </a:p>
          <a:p>
            <a:r>
              <a:rPr lang="en-US" smtClean="0"/>
              <a:t>Dramatic</a:t>
            </a:r>
          </a:p>
          <a:p>
            <a:pPr lvl="1"/>
            <a:r>
              <a:rPr lang="en-US" smtClean="0"/>
              <a:t>When the true or intended meaning of the statement or situation is known to the audience but not the character(s) in the play.</a:t>
            </a:r>
          </a:p>
          <a:p>
            <a:r>
              <a:rPr lang="en-US" smtClean="0"/>
              <a:t>Situational: </a:t>
            </a:r>
          </a:p>
          <a:p>
            <a:pPr lvl="1"/>
            <a:r>
              <a:rPr lang="en-US" smtClean="0"/>
              <a:t>The difference between what is expected to happen and what actually happens.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Satire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pPr lvl="1"/>
            <a:r>
              <a:rPr lang="en-US" dirty="0" smtClean="0"/>
              <a:t>Self-conscious</a:t>
            </a:r>
          </a:p>
          <a:p>
            <a:pPr lvl="1"/>
            <a:r>
              <a:rPr lang="en-US" dirty="0" smtClean="0"/>
              <a:t>Implied standards of rightness</a:t>
            </a:r>
          </a:p>
          <a:p>
            <a:pPr lvl="1"/>
            <a:r>
              <a:rPr lang="en-US" dirty="0" smtClean="0"/>
              <a:t>Instructional , seeks to reform readers</a:t>
            </a:r>
          </a:p>
          <a:p>
            <a:pPr lvl="1"/>
            <a:r>
              <a:rPr lang="en-US" dirty="0" smtClean="0"/>
              <a:t>May include</a:t>
            </a:r>
          </a:p>
          <a:p>
            <a:pPr lvl="2"/>
            <a:r>
              <a:rPr lang="en-US" dirty="0" smtClean="0"/>
              <a:t>Irony</a:t>
            </a:r>
          </a:p>
          <a:p>
            <a:pPr lvl="2"/>
            <a:r>
              <a:rPr lang="en-US" dirty="0" smtClean="0"/>
              <a:t>Humor</a:t>
            </a:r>
          </a:p>
          <a:p>
            <a:pPr lvl="2"/>
            <a:r>
              <a:rPr lang="en-US" dirty="0" smtClean="0"/>
              <a:t>Parody</a:t>
            </a:r>
          </a:p>
          <a:p>
            <a:pPr lvl="2"/>
            <a:r>
              <a:rPr lang="en-US" smtClean="0"/>
              <a:t>Burlesque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Satire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Contemporary examples</a:t>
            </a:r>
          </a:p>
          <a:p>
            <a:pPr lvl="1"/>
            <a:r>
              <a:rPr lang="en-US" dirty="0" smtClean="0"/>
              <a:t>The Daily Show</a:t>
            </a:r>
          </a:p>
          <a:p>
            <a:pPr lvl="1"/>
            <a:r>
              <a:rPr lang="en-US" dirty="0" smtClean="0"/>
              <a:t>The Colbert Report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Onion</a:t>
            </a:r>
            <a:endParaRPr lang="en-US" dirty="0" smtClean="0"/>
          </a:p>
          <a:p>
            <a:pPr lvl="1"/>
            <a:r>
              <a:rPr lang="en-US" dirty="0" smtClean="0"/>
              <a:t>The Simpsons</a:t>
            </a:r>
          </a:p>
          <a:p>
            <a:pPr lvl="1"/>
            <a:r>
              <a:rPr lang="en-US" dirty="0" smtClean="0"/>
              <a:t>Weird Al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Read Write Speak Listen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pPr eaLnBrk="1" hangingPunct="1"/>
            <a:r>
              <a:rPr lang="en-US" smtClean="0"/>
              <a:t>Examples of Sarcasm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685800" y="1143000"/>
            <a:ext cx="77724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/>
              <a:t>The Onion: </a:t>
            </a:r>
            <a:r>
              <a:rPr lang="en-US" i="1" dirty="0">
                <a:hlinkClick r:id="rId2"/>
              </a:rPr>
              <a:t>http://www.theonion.com/video/cias-facebook-program-dramatically-cut-agencys-cos,19753/</a:t>
            </a:r>
            <a:endParaRPr lang="en-US" i="1" dirty="0"/>
          </a:p>
          <a:p>
            <a:r>
              <a:rPr lang="en-US" i="1" dirty="0"/>
              <a:t>The </a:t>
            </a:r>
            <a:r>
              <a:rPr lang="en-US" i="1" dirty="0" smtClean="0"/>
              <a:t>Simpsons</a:t>
            </a:r>
            <a:endParaRPr lang="en-US" i="1" dirty="0"/>
          </a:p>
          <a:p>
            <a:r>
              <a:rPr lang="en-US" i="1" dirty="0"/>
              <a:t>Family Guy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Grouch Marx</a:t>
            </a:r>
          </a:p>
          <a:p>
            <a:pPr>
              <a:buFontTx/>
              <a:buChar char="•"/>
            </a:pPr>
            <a:r>
              <a:rPr lang="en-US" dirty="0"/>
              <a:t>“Marriage is the chief cause of divorce.”</a:t>
            </a:r>
          </a:p>
          <a:p>
            <a:pPr>
              <a:buFontTx/>
              <a:buChar char="•"/>
            </a:pPr>
            <a:r>
              <a:rPr lang="en-US" dirty="0"/>
              <a:t> “I didn't like the play, but then I saw it under adverse conditions - the curtain was up.”</a:t>
            </a:r>
          </a:p>
          <a:p>
            <a:pPr>
              <a:buFontTx/>
              <a:buChar char="•"/>
            </a:pPr>
            <a:r>
              <a:rPr lang="en-US" dirty="0"/>
              <a:t>“I never forget a face, but in your case I'll be glad to make an exception.” </a:t>
            </a:r>
            <a:r>
              <a:rPr lang="en-US" sz="1100" dirty="0"/>
              <a:t>http://www.yourdictionary.com/grammar/examples/satire-examples.html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Examples of Irony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039813" y="19113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76400"/>
            <a:ext cx="714375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clockwatcher23.files.wordpress.com/2010/01/iro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895600"/>
            <a:ext cx="47625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 descr="http://www.signpictures.net/pictures/lawless_for_jud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28600"/>
            <a:ext cx="350520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static.flickr.com/37/76468122_b4f810a0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4762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685800" y="4267200"/>
            <a:ext cx="78486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From </a:t>
            </a:r>
            <a:r>
              <a:rPr lang="en-US" i="1"/>
              <a:t>The Great Debaters</a:t>
            </a:r>
            <a:r>
              <a:rPr lang="en-US"/>
              <a:t>: “Tell me the irony in the name Bethlehem Steel Corporation.”</a:t>
            </a:r>
          </a:p>
          <a:p>
            <a:r>
              <a:rPr lang="en-US"/>
              <a:t>“Bethlehem is the birthplace of Christ, the Prince of Peace and Bethlehem Steel makes weapons of war.”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2232</TotalTime>
  <Words>626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Times</vt:lpstr>
      <vt:lpstr>Trebuchet MS</vt:lpstr>
      <vt:lpstr>Wingdings</vt:lpstr>
      <vt:lpstr>Wingdings 2</vt:lpstr>
      <vt:lpstr>Opulent</vt:lpstr>
      <vt:lpstr>Elements of Satire! </vt:lpstr>
      <vt:lpstr>Elements of Satire</vt:lpstr>
      <vt:lpstr>Elements of Satire</vt:lpstr>
      <vt:lpstr>Elements of Satire</vt:lpstr>
      <vt:lpstr>Elements of Satire</vt:lpstr>
      <vt:lpstr>Elements of Satire</vt:lpstr>
      <vt:lpstr>Techniques of Satire</vt:lpstr>
      <vt:lpstr>Techniques of Satire</vt:lpstr>
      <vt:lpstr>Irony</vt:lpstr>
      <vt:lpstr>Elements of Satire</vt:lpstr>
      <vt:lpstr>Elements of Satire</vt:lpstr>
      <vt:lpstr>Examples of Sarcasm</vt:lpstr>
      <vt:lpstr>Examples of Irony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Summer School</dc:title>
  <dc:creator>Kirsikka Van Doren</dc:creator>
  <cp:lastModifiedBy>Teacher</cp:lastModifiedBy>
  <cp:revision>149</cp:revision>
  <dcterms:created xsi:type="dcterms:W3CDTF">2010-06-28T03:20:38Z</dcterms:created>
  <dcterms:modified xsi:type="dcterms:W3CDTF">2017-03-06T16:45:58Z</dcterms:modified>
</cp:coreProperties>
</file>