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7" r:id="rId3"/>
    <p:sldId id="270" r:id="rId4"/>
    <p:sldId id="258" r:id="rId5"/>
    <p:sldId id="265" r:id="rId6"/>
    <p:sldId id="268" r:id="rId7"/>
    <p:sldId id="271" r:id="rId8"/>
    <p:sldId id="269" r:id="rId9"/>
  </p:sldIdLst>
  <p:sldSz cx="9144000" cy="6858000" type="overhead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FFFF"/>
    <a:srgbClr val="0099FF"/>
    <a:srgbClr val="33CC33"/>
    <a:srgbClr val="CCFF33"/>
    <a:srgbClr val="3399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15620"/>
    <p:restoredTop sz="94660"/>
  </p:normalViewPr>
  <p:slideViewPr>
    <p:cSldViewPr>
      <p:cViewPr>
        <p:scale>
          <a:sx n="125" d="100"/>
          <a:sy n="125" d="100"/>
        </p:scale>
        <p:origin x="-72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271" y="2130426"/>
            <a:ext cx="7773458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65" y="3886200"/>
            <a:ext cx="6400271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61C038-F21F-4DD7-B41B-7C45038EA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0CB150-08D6-431A-B516-E921DC303B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136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136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A6AED-5C28-4FC6-A7A6-985A7E4B14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730" y="1600201"/>
            <a:ext cx="405077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1600201"/>
            <a:ext cx="405077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C46C9-3E6A-4487-8332-F8501BD30F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729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729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761" y="1535113"/>
            <a:ext cx="404151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761" y="2174875"/>
            <a:ext cx="404151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85528-3EEB-4184-88B5-827129048E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A45AD-1E4E-4DF3-AB12-92116BBE1D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A58FE-95DD-470B-BCFC-2B4AF02561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729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452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729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E31995-73B6-40D0-B469-22C5E15B77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553" y="4800600"/>
            <a:ext cx="548613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553" y="612775"/>
            <a:ext cx="548613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553" y="5367338"/>
            <a:ext cx="548613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1C13A-16F3-42C5-AFA6-702B13C826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8AA7D-22BC-4D45-A0E6-09275A8BAE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36" y="274639"/>
            <a:ext cx="2057135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729" y="274639"/>
            <a:ext cx="604440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93E98-AD3F-40DB-8CDD-A0789EE891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729" y="274638"/>
            <a:ext cx="822854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729" y="1600201"/>
            <a:ext cx="8228542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48532-5BF6-40A0-B0F6-40FB03D55C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08A7299E-C81A-4D2C-B507-D85142F368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5257800"/>
            <a:ext cx="3200400" cy="990600"/>
          </a:xfrm>
        </p:spPr>
        <p:txBody>
          <a:bodyPr/>
          <a:lstStyle/>
          <a:p>
            <a:pPr eaLnBrk="1" hangingPunct="1"/>
            <a:r>
              <a:rPr lang="en-US" altLang="en-US" sz="24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Applications in Forensic Science</a:t>
            </a:r>
          </a:p>
        </p:txBody>
      </p:sp>
      <p:sp>
        <p:nvSpPr>
          <p:cNvPr id="2051" name="WordArt 6"/>
          <p:cNvSpPr>
            <a:spLocks noChangeArrowheads="1" noChangeShapeType="1" noTextEdit="1"/>
          </p:cNvSpPr>
          <p:nvPr/>
        </p:nvSpPr>
        <p:spPr bwMode="auto">
          <a:xfrm>
            <a:off x="381000" y="228600"/>
            <a:ext cx="8305800" cy="54864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0"/>
                <a:gd name="adj2" fmla="val 0"/>
              </a:avLst>
            </a:prstTxWarp>
          </a:bodyPr>
          <a:lstStyle/>
          <a:p>
            <a:pPr algn="ctr"/>
            <a:r>
              <a:rPr lang="en-US" sz="3600" kern="10"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1"/>
                </a:gradFill>
                <a:latin typeface="Cooper Black"/>
              </a:rPr>
              <a:t>Chromatography</a:t>
            </a:r>
          </a:p>
        </p:txBody>
      </p:sp>
      <p:sp>
        <p:nvSpPr>
          <p:cNvPr id="2052" name="Text Box 7"/>
          <p:cNvSpPr txBox="1">
            <a:spLocks noChangeArrowheads="1"/>
          </p:cNvSpPr>
          <p:nvPr/>
        </p:nvSpPr>
        <p:spPr bwMode="auto">
          <a:xfrm>
            <a:off x="152400" y="6477000"/>
            <a:ext cx="40005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solidFill>
                  <a:srgbClr val="FFFF00"/>
                </a:solidFill>
                <a:latin typeface="Times New Roman" pitchFamily="18" charset="0"/>
              </a:rPr>
              <a:t>T. Trimpe 2006   http://sciencespot.net/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gradFill rotWithShape="0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/>
          </a:gradFill>
        </p:spPr>
        <p:txBody>
          <a:bodyPr/>
          <a:lstStyle/>
          <a:p>
            <a:pPr eaLnBrk="1" hangingPunct="1"/>
            <a:r>
              <a:rPr lang="en-US" altLang="en-US" sz="4000" b="1" smtClean="0">
                <a:latin typeface="Times New Roman" pitchFamily="18" charset="0"/>
                <a:cs typeface="Times New Roman" pitchFamily="18" charset="0"/>
              </a:rPr>
              <a:t>What is chromatography?</a:t>
            </a: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304800" y="1066800"/>
            <a:ext cx="861060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en-US" sz="2000" b="1">
                <a:latin typeface="Times New Roman" pitchFamily="18" charset="0"/>
                <a:cs typeface="Times New Roman" pitchFamily="18" charset="0"/>
              </a:rPr>
              <a:t>From Wikipedia ...</a:t>
            </a:r>
          </a:p>
          <a:p>
            <a:pPr algn="just">
              <a:spcBef>
                <a:spcPct val="50000"/>
              </a:spcBef>
            </a:pPr>
            <a:r>
              <a:rPr lang="en-US" altLang="en-US" sz="2000" b="1">
                <a:latin typeface="Times New Roman" pitchFamily="18" charset="0"/>
                <a:cs typeface="Times New Roman" pitchFamily="18" charset="0"/>
              </a:rPr>
              <a:t>Chromatography</a:t>
            </a: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 (from Greek word for </a:t>
            </a:r>
            <a:r>
              <a:rPr lang="en-US" altLang="en-US" sz="2000" b="1" i="1">
                <a:latin typeface="Times New Roman" pitchFamily="18" charset="0"/>
                <a:cs typeface="Times New Roman" pitchFamily="18" charset="0"/>
              </a:rPr>
              <a:t>chromos</a:t>
            </a: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for colour) is the collective term for a family of laboratory techniques for the separation of mixtures. It involves passing a mixture which contains the analyte through a stationary phase, which separates it from other molecules in the mixture and allows it to be isolated. 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304800" y="3048000"/>
            <a:ext cx="861060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latin typeface="Times New Roman" pitchFamily="18" charset="0"/>
                <a:cs typeface="Times New Roman" pitchFamily="18" charset="0"/>
              </a:rPr>
              <a:t>Which means ...</a:t>
            </a:r>
          </a:p>
          <a:p>
            <a:pPr algn="just">
              <a:spcBef>
                <a:spcPct val="50000"/>
              </a:spcBef>
            </a:pP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Chromatography is the </a:t>
            </a:r>
            <a:r>
              <a:rPr lang="en-US" altLang="en-US" sz="2000" b="1">
                <a:latin typeface="Times New Roman" pitchFamily="18" charset="0"/>
                <a:cs typeface="Times New Roman" pitchFamily="18" charset="0"/>
              </a:rPr>
              <a:t>physical separation </a:t>
            </a: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of a mixture into its </a:t>
            </a:r>
            <a:r>
              <a:rPr lang="en-US" altLang="en-US" sz="2000" b="1">
                <a:latin typeface="Times New Roman" pitchFamily="18" charset="0"/>
                <a:cs typeface="Times New Roman" pitchFamily="18" charset="0"/>
              </a:rPr>
              <a:t>individual components</a:t>
            </a: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304800" y="4572000"/>
            <a:ext cx="8851900" cy="1978025"/>
            <a:chOff x="192" y="3050"/>
            <a:chExt cx="5576" cy="1246"/>
          </a:xfrm>
        </p:grpSpPr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192" y="3050"/>
              <a:ext cx="5472" cy="1221"/>
              <a:chOff x="192" y="3050"/>
              <a:chExt cx="5472" cy="1221"/>
            </a:xfrm>
          </p:grpSpPr>
          <p:sp>
            <p:nvSpPr>
              <p:cNvPr id="3080" name="Text Box 7"/>
              <p:cNvSpPr txBox="1">
                <a:spLocks noChangeArrowheads="1"/>
              </p:cNvSpPr>
              <p:nvPr/>
            </p:nvSpPr>
            <p:spPr bwMode="auto">
              <a:xfrm>
                <a:off x="192" y="3050"/>
                <a:ext cx="3504" cy="1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n-US" altLang="en-US" sz="2000">
                    <a:latin typeface="Times New Roman" pitchFamily="18" charset="0"/>
                    <a:cs typeface="Times New Roman" pitchFamily="18" charset="0"/>
                  </a:rPr>
                  <a:t>We can use chromatography to separate the components of </a:t>
                </a:r>
                <a:r>
                  <a:rPr lang="en-US" altLang="en-US" sz="2000" b="1">
                    <a:latin typeface="Times New Roman" pitchFamily="18" charset="0"/>
                    <a:cs typeface="Times New Roman" pitchFamily="18" charset="0"/>
                  </a:rPr>
                  <a:t>inks</a:t>
                </a:r>
                <a:r>
                  <a:rPr lang="en-US" altLang="en-US" sz="2000">
                    <a:latin typeface="Times New Roman" pitchFamily="18" charset="0"/>
                    <a:cs typeface="Times New Roman" pitchFamily="18" charset="0"/>
                  </a:rPr>
                  <a:t> and </a:t>
                </a:r>
                <a:r>
                  <a:rPr lang="en-US" altLang="en-US" sz="2000" b="1">
                    <a:latin typeface="Times New Roman" pitchFamily="18" charset="0"/>
                    <a:cs typeface="Times New Roman" pitchFamily="18" charset="0"/>
                  </a:rPr>
                  <a:t>dyes</a:t>
                </a:r>
                <a:r>
                  <a:rPr lang="en-US" altLang="en-US" sz="2000">
                    <a:latin typeface="Times New Roman" pitchFamily="18" charset="0"/>
                    <a:cs typeface="Times New Roman" pitchFamily="18" charset="0"/>
                  </a:rPr>
                  <a:t>, such as those found in pens, markers, clothing, and even candy shells. Chromatography can also be used to separate the colored </a:t>
                </a:r>
                <a:r>
                  <a:rPr lang="en-US" altLang="en-US" sz="2000" b="1">
                    <a:latin typeface="Times New Roman" pitchFamily="18" charset="0"/>
                    <a:cs typeface="Times New Roman" pitchFamily="18" charset="0"/>
                  </a:rPr>
                  <a:t>pigments in plants </a:t>
                </a:r>
                <a:r>
                  <a:rPr lang="en-US" altLang="en-US" sz="2000">
                    <a:latin typeface="Times New Roman" pitchFamily="18" charset="0"/>
                    <a:cs typeface="Times New Roman" pitchFamily="18" charset="0"/>
                  </a:rPr>
                  <a:t>or used to determine the </a:t>
                </a:r>
                <a:r>
                  <a:rPr lang="en-US" altLang="en-US" sz="2000" b="1">
                    <a:latin typeface="Times New Roman" pitchFamily="18" charset="0"/>
                    <a:cs typeface="Times New Roman" pitchFamily="18" charset="0"/>
                  </a:rPr>
                  <a:t>chemical</a:t>
                </a:r>
                <a:r>
                  <a:rPr lang="en-US" altLang="en-US" sz="200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altLang="en-US" sz="2000" b="1">
                    <a:latin typeface="Times New Roman" pitchFamily="18" charset="0"/>
                    <a:cs typeface="Times New Roman" pitchFamily="18" charset="0"/>
                  </a:rPr>
                  <a:t>composition</a:t>
                </a:r>
                <a:r>
                  <a:rPr lang="en-US" altLang="en-US" sz="2000">
                    <a:latin typeface="Times New Roman" pitchFamily="18" charset="0"/>
                    <a:cs typeface="Times New Roman" pitchFamily="18" charset="0"/>
                  </a:rPr>
                  <a:t> of many substances. </a:t>
                </a:r>
              </a:p>
            </p:txBody>
          </p:sp>
          <p:pic>
            <p:nvPicPr>
              <p:cNvPr id="3081" name="Picture 8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984" y="3050"/>
                <a:ext cx="1680" cy="1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3079" name="Text Box 10"/>
            <p:cNvSpPr txBox="1">
              <a:spLocks noChangeArrowheads="1"/>
            </p:cNvSpPr>
            <p:nvPr/>
          </p:nvSpPr>
          <p:spPr bwMode="auto">
            <a:xfrm>
              <a:off x="3848" y="4142"/>
              <a:ext cx="192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000"/>
                <a:t>http://members.shaw.ca/vict/chemistry_test3.htm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28600" y="4789488"/>
            <a:ext cx="5640388" cy="2068512"/>
            <a:chOff x="280" y="809"/>
            <a:chExt cx="3857" cy="1303"/>
          </a:xfrm>
        </p:grpSpPr>
        <p:pic>
          <p:nvPicPr>
            <p:cNvPr id="4109" name="Picture 4"/>
            <p:cNvPicPr>
              <a:picLocks noChangeAspect="1" noChangeArrowheads="1"/>
            </p:cNvPicPr>
            <p:nvPr/>
          </p:nvPicPr>
          <p:blipFill>
            <a:blip r:embed="rId2"/>
            <a:srcRect b="4482"/>
            <a:stretch>
              <a:fillRect/>
            </a:stretch>
          </p:blipFill>
          <p:spPr bwMode="auto">
            <a:xfrm>
              <a:off x="280" y="817"/>
              <a:ext cx="3648" cy="1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10" name="Text Box 5"/>
            <p:cNvSpPr txBox="1">
              <a:spLocks noChangeArrowheads="1"/>
            </p:cNvSpPr>
            <p:nvPr/>
          </p:nvSpPr>
          <p:spPr bwMode="auto">
            <a:xfrm>
              <a:off x="1583" y="809"/>
              <a:ext cx="2554" cy="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/>
              <a:r>
                <a:rPr lang="en-US" altLang="en-US" b="1">
                  <a:latin typeface="Times New Roman" pitchFamily="18" charset="0"/>
                </a:rPr>
                <a:t>Gas Chromatography</a:t>
              </a:r>
              <a:endParaRPr lang="en-US" altLang="en-US">
                <a:latin typeface="Times New Roman" pitchFamily="18" charset="0"/>
              </a:endParaRPr>
            </a:p>
            <a:p>
              <a:pPr algn="just"/>
              <a:r>
                <a:rPr lang="en-US" altLang="en-US" sz="1400">
                  <a:latin typeface="Times New Roman" pitchFamily="18" charset="0"/>
                </a:rPr>
                <a:t>Used to determine the chemical composition of unknown substances, such as the different compounds in gasoline shown by each separate peak in the graph below.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6134100" y="1054100"/>
            <a:ext cx="2781300" cy="5118100"/>
            <a:chOff x="4560" y="240"/>
            <a:chExt cx="2289" cy="3666"/>
          </a:xfrm>
        </p:grpSpPr>
        <p:pic>
          <p:nvPicPr>
            <p:cNvPr id="4107" name="Picture 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56" y="240"/>
              <a:ext cx="2160" cy="27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08" name="Text Box 8"/>
            <p:cNvSpPr txBox="1">
              <a:spLocks noChangeArrowheads="1"/>
            </p:cNvSpPr>
            <p:nvPr/>
          </p:nvSpPr>
          <p:spPr bwMode="auto">
            <a:xfrm>
              <a:off x="4560" y="3024"/>
              <a:ext cx="2289" cy="8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/>
              <a:r>
                <a:rPr lang="en-US" altLang="en-US" b="1">
                  <a:latin typeface="Times New Roman" pitchFamily="18" charset="0"/>
                </a:rPr>
                <a:t>Paper Chromatography</a:t>
              </a:r>
            </a:p>
            <a:p>
              <a:pPr algn="just"/>
              <a:r>
                <a:rPr lang="en-US" altLang="en-US" sz="1400">
                  <a:latin typeface="Times New Roman" pitchFamily="18" charset="0"/>
                </a:rPr>
                <a:t>Can be used to separate the components of inks, dyes, plant compounds (chlorophyll), make-up, and many other substances</a:t>
              </a:r>
            </a:p>
          </p:txBody>
        </p:sp>
      </p:grpSp>
      <p:grpSp>
        <p:nvGrpSpPr>
          <p:cNvPr id="4100" name="Group 17"/>
          <p:cNvGrpSpPr>
            <a:grpSpLocks/>
          </p:cNvGrpSpPr>
          <p:nvPr/>
        </p:nvGrpSpPr>
        <p:grpSpPr bwMode="auto">
          <a:xfrm>
            <a:off x="76200" y="952500"/>
            <a:ext cx="3924300" cy="3314700"/>
            <a:chOff x="77" y="180"/>
            <a:chExt cx="2966" cy="2088"/>
          </a:xfrm>
        </p:grpSpPr>
        <p:pic>
          <p:nvPicPr>
            <p:cNvPr id="4105" name="Picture 1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7" y="192"/>
              <a:ext cx="1350" cy="20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06" name="Text Box 12"/>
            <p:cNvSpPr txBox="1">
              <a:spLocks noChangeArrowheads="1"/>
            </p:cNvSpPr>
            <p:nvPr/>
          </p:nvSpPr>
          <p:spPr bwMode="auto">
            <a:xfrm>
              <a:off x="941" y="180"/>
              <a:ext cx="2102" cy="50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/>
              <a:r>
                <a:rPr lang="en-US" altLang="en-US" b="1">
                  <a:latin typeface="Times New Roman" pitchFamily="18" charset="0"/>
                </a:rPr>
                <a:t>Liquid Chromatography</a:t>
              </a:r>
              <a:endParaRPr lang="en-US" altLang="en-US">
                <a:latin typeface="Times New Roman" pitchFamily="18" charset="0"/>
              </a:endParaRPr>
            </a:p>
            <a:p>
              <a:pPr algn="just"/>
              <a:r>
                <a:rPr lang="en-US" altLang="en-US" sz="1400">
                  <a:latin typeface="Times New Roman" pitchFamily="18" charset="0"/>
                </a:rPr>
                <a:t>Used to identify unknown plant pigments &amp; other compounds.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1870075" y="2133600"/>
            <a:ext cx="4149725" cy="2209800"/>
            <a:chOff x="1233" y="1504"/>
            <a:chExt cx="3271" cy="1587"/>
          </a:xfrm>
        </p:grpSpPr>
        <p:pic>
          <p:nvPicPr>
            <p:cNvPr id="4103" name="Picture 15"/>
            <p:cNvPicPr>
              <a:picLocks noChangeAspect="1" noChangeArrowheads="1"/>
            </p:cNvPicPr>
            <p:nvPr/>
          </p:nvPicPr>
          <p:blipFill>
            <a:blip r:embed="rId5"/>
            <a:srcRect l="16667" t="8333" r="22223" b="13268"/>
            <a:stretch>
              <a:fillRect/>
            </a:stretch>
          </p:blipFill>
          <p:spPr bwMode="auto">
            <a:xfrm>
              <a:off x="1233" y="1504"/>
              <a:ext cx="928" cy="1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04" name="Text Box 14"/>
            <p:cNvSpPr txBox="1">
              <a:spLocks noChangeArrowheads="1"/>
            </p:cNvSpPr>
            <p:nvPr/>
          </p:nvSpPr>
          <p:spPr bwMode="auto">
            <a:xfrm>
              <a:off x="2041" y="1886"/>
              <a:ext cx="2463" cy="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altLang="en-US" b="1">
                  <a:latin typeface="Times New Roman" pitchFamily="18" charset="0"/>
                </a:rPr>
                <a:t>Thin-Layer Chromatography</a:t>
              </a:r>
              <a:endParaRPr lang="en-US" altLang="en-US">
                <a:latin typeface="Times New Roman" pitchFamily="18" charset="0"/>
              </a:endParaRPr>
            </a:p>
            <a:p>
              <a:pPr algn="just"/>
              <a:r>
                <a:rPr lang="en-US" altLang="en-US" sz="1400">
                  <a:latin typeface="Times New Roman" pitchFamily="18" charset="0"/>
                </a:rPr>
                <a:t>Uses thin plastic or glass trays to identify the composition of pigments, chemicals, and other unknown substances.</a:t>
              </a:r>
              <a:endParaRPr lang="en-US" altLang="en-US">
                <a:latin typeface="Times New Roman" pitchFamily="18" charset="0"/>
              </a:endParaRPr>
            </a:p>
          </p:txBody>
        </p:sp>
      </p:grpSp>
      <p:sp>
        <p:nvSpPr>
          <p:cNvPr id="4102" name="Text Box 18"/>
          <p:cNvSpPr txBox="1">
            <a:spLocks noChangeArrowheads="1"/>
          </p:cNvSpPr>
          <p:nvPr/>
        </p:nvSpPr>
        <p:spPr bwMode="auto">
          <a:xfrm>
            <a:off x="0" y="0"/>
            <a:ext cx="9144000" cy="769938"/>
          </a:xfrm>
          <a:prstGeom prst="rect">
            <a:avLst/>
          </a:prstGeom>
          <a:gradFill rotWithShape="0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/>
          </a:gradFill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400" b="1">
                <a:latin typeface="Times New Roman" pitchFamily="18" charset="0"/>
              </a:rPr>
              <a:t>Examples of Chromatography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gradFill rotWithShape="0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/>
          </a:gradFill>
        </p:spPr>
        <p:txBody>
          <a:bodyPr/>
          <a:lstStyle/>
          <a:p>
            <a:pPr eaLnBrk="1" hangingPunct="1"/>
            <a:r>
              <a:rPr lang="en-US" altLang="en-US" b="1" smtClean="0">
                <a:latin typeface="Times New Roman" pitchFamily="18" charset="0"/>
                <a:cs typeface="Times New Roman" pitchFamily="18" charset="0"/>
              </a:rPr>
              <a:t>Mixtures &amp; Compounds</a:t>
            </a:r>
          </a:p>
        </p:txBody>
      </p:sp>
      <p:sp>
        <p:nvSpPr>
          <p:cNvPr id="5123" name="Text Box 9"/>
          <p:cNvSpPr txBox="1">
            <a:spLocks noChangeArrowheads="1"/>
          </p:cNvSpPr>
          <p:nvPr/>
        </p:nvSpPr>
        <p:spPr bwMode="auto">
          <a:xfrm>
            <a:off x="457200" y="1371600"/>
            <a:ext cx="8242300" cy="701675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latin typeface="Times New Roman" pitchFamily="18" charset="0"/>
                <a:cs typeface="Times New Roman" pitchFamily="18" charset="0"/>
              </a:rPr>
              <a:t>Mixture</a:t>
            </a: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 – Two or more substances that are mixed together, but </a:t>
            </a:r>
            <a:r>
              <a:rPr lang="en-US" altLang="en-US" sz="2000" u="sng">
                <a:latin typeface="Times New Roman" pitchFamily="18" charset="0"/>
                <a:cs typeface="Times New Roman" pitchFamily="18" charset="0"/>
              </a:rPr>
              <a:t>not chemically combined</a:t>
            </a: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5124" name="Text Box 10"/>
          <p:cNvSpPr txBox="1">
            <a:spLocks noChangeArrowheads="1"/>
          </p:cNvSpPr>
          <p:nvPr/>
        </p:nvSpPr>
        <p:spPr bwMode="auto">
          <a:xfrm>
            <a:off x="850900" y="2057400"/>
            <a:ext cx="64516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latin typeface="Times New Roman" pitchFamily="18" charset="0"/>
                <a:cs typeface="Times New Roman" pitchFamily="18" charset="0"/>
              </a:rPr>
              <a:t>Examples of mixtures ...</a:t>
            </a: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en-US" sz="2000"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Air – mixture of gases</a:t>
            </a:r>
            <a:br>
              <a:rPr lang="en-US" altLang="en-US" sz="2000"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Bowl of cereal – mixture of cereal and milk</a:t>
            </a:r>
            <a:br>
              <a:rPr lang="en-US" altLang="en-US" sz="2000"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Soda pop – mixture of soda syrup, water, and CO</a:t>
            </a:r>
            <a:r>
              <a:rPr lang="en-US" altLang="en-US" sz="1600" b="1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gas</a:t>
            </a:r>
            <a:br>
              <a:rPr lang="en-US" altLang="en-US" sz="2000"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Fog –water suspended in air</a:t>
            </a:r>
            <a:br>
              <a:rPr lang="en-US" altLang="en-US" sz="2000"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Kool-Aid – mixture of water, sugar, and flavor crystals</a:t>
            </a:r>
          </a:p>
        </p:txBody>
      </p:sp>
      <p:grpSp>
        <p:nvGrpSpPr>
          <p:cNvPr id="5125" name="Group 7"/>
          <p:cNvGrpSpPr>
            <a:grpSpLocks/>
          </p:cNvGrpSpPr>
          <p:nvPr/>
        </p:nvGrpSpPr>
        <p:grpSpPr bwMode="auto">
          <a:xfrm>
            <a:off x="444500" y="4251325"/>
            <a:ext cx="8242300" cy="1781175"/>
            <a:chOff x="444500" y="4251325"/>
            <a:chExt cx="8242300" cy="1780639"/>
          </a:xfrm>
        </p:grpSpPr>
        <p:sp>
          <p:nvSpPr>
            <p:cNvPr id="5127" name="Text Box 11"/>
            <p:cNvSpPr txBox="1">
              <a:spLocks noChangeArrowheads="1"/>
            </p:cNvSpPr>
            <p:nvPr/>
          </p:nvSpPr>
          <p:spPr bwMode="auto">
            <a:xfrm>
              <a:off x="850636" y="4708525"/>
              <a:ext cx="6515364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000" b="1">
                  <a:latin typeface="Times New Roman" pitchFamily="18" charset="0"/>
                  <a:cs typeface="Times New Roman" pitchFamily="18" charset="0"/>
                </a:rPr>
                <a:t>Examples of compounds ...</a:t>
              </a:r>
              <a:r>
                <a:rPr lang="en-US" altLang="en-US" sz="2000">
                  <a:latin typeface="Times New Roman" pitchFamily="18" charset="0"/>
                  <a:cs typeface="Times New Roman" pitchFamily="18" charset="0"/>
                </a:rPr>
                <a:t/>
              </a:r>
              <a:br>
                <a:rPr lang="en-US" altLang="en-US" sz="2000">
                  <a:latin typeface="Times New Roman" pitchFamily="18" charset="0"/>
                  <a:cs typeface="Times New Roman" pitchFamily="18" charset="0"/>
                </a:rPr>
              </a:br>
              <a:r>
                <a:rPr lang="en-US" altLang="en-US" sz="2000">
                  <a:latin typeface="Times New Roman" pitchFamily="18" charset="0"/>
                  <a:cs typeface="Times New Roman" pitchFamily="18" charset="0"/>
                </a:rPr>
                <a:t>Salt –Sodium and chlorine combined chemically</a:t>
              </a:r>
              <a:br>
                <a:rPr lang="en-US" altLang="en-US" sz="2000">
                  <a:latin typeface="Times New Roman" pitchFamily="18" charset="0"/>
                  <a:cs typeface="Times New Roman" pitchFamily="18" charset="0"/>
                </a:rPr>
              </a:br>
              <a:r>
                <a:rPr lang="en-US" altLang="en-US" sz="2000">
                  <a:latin typeface="Times New Roman" pitchFamily="18" charset="0"/>
                  <a:cs typeface="Times New Roman" pitchFamily="18" charset="0"/>
                </a:rPr>
                <a:t>Water –Hydrogen and oxygen combined chemically </a:t>
              </a:r>
              <a:br>
                <a:rPr lang="en-US" altLang="en-US" sz="2000">
                  <a:latin typeface="Times New Roman" pitchFamily="18" charset="0"/>
                  <a:cs typeface="Times New Roman" pitchFamily="18" charset="0"/>
                </a:rPr>
              </a:br>
              <a:r>
                <a:rPr lang="en-US" altLang="en-US" sz="2000">
                  <a:latin typeface="Times New Roman" pitchFamily="18" charset="0"/>
                  <a:cs typeface="Times New Roman" pitchFamily="18" charset="0"/>
                </a:rPr>
                <a:t>Carbon Dioxide – Carbon and oxygen combined chemically</a:t>
              </a:r>
            </a:p>
          </p:txBody>
        </p:sp>
        <p:sp>
          <p:nvSpPr>
            <p:cNvPr id="5128" name="Text Box 12"/>
            <p:cNvSpPr txBox="1">
              <a:spLocks noChangeArrowheads="1"/>
            </p:cNvSpPr>
            <p:nvPr/>
          </p:nvSpPr>
          <p:spPr bwMode="auto">
            <a:xfrm>
              <a:off x="444500" y="4251325"/>
              <a:ext cx="8242300" cy="400110"/>
            </a:xfrm>
            <a:prstGeom prst="rect">
              <a:avLst/>
            </a:prstGeom>
            <a:solidFill>
              <a:srgbClr val="CCFF33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000" b="1">
                  <a:latin typeface="Times New Roman" pitchFamily="18" charset="0"/>
                  <a:cs typeface="Times New Roman" pitchFamily="18" charset="0"/>
                </a:rPr>
                <a:t>Compounds</a:t>
              </a:r>
              <a:r>
                <a:rPr lang="en-US" altLang="en-US" sz="2000">
                  <a:latin typeface="Times New Roman" pitchFamily="18" charset="0"/>
                  <a:cs typeface="Times New Roman" pitchFamily="18" charset="0"/>
                </a:rPr>
                <a:t> – Two or more elements that are </a:t>
              </a:r>
              <a:r>
                <a:rPr lang="en-US" altLang="en-US" sz="2000" u="sng">
                  <a:latin typeface="Times New Roman" pitchFamily="18" charset="0"/>
                  <a:cs typeface="Times New Roman" pitchFamily="18" charset="0"/>
                </a:rPr>
                <a:t>chemically combined</a:t>
              </a:r>
              <a:r>
                <a:rPr lang="en-US" altLang="en-US" sz="2000"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</p:grpSp>
      <p:pic>
        <p:nvPicPr>
          <p:cNvPr id="5126" name="Picture 13" descr="j031088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181600"/>
            <a:ext cx="1295400" cy="123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30163"/>
            <a:ext cx="9144000" cy="868363"/>
          </a:xfrm>
          <a:gradFill rotWithShape="0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/>
          </a:gradFill>
        </p:spPr>
        <p:txBody>
          <a:bodyPr/>
          <a:lstStyle/>
          <a:p>
            <a:pPr eaLnBrk="1" hangingPunct="1"/>
            <a:r>
              <a:rPr lang="en-US" altLang="en-US" b="1" smtClean="0">
                <a:latin typeface="Times New Roman" pitchFamily="18" charset="0"/>
                <a:cs typeface="Times New Roman" pitchFamily="18" charset="0"/>
              </a:rPr>
              <a:t>Solutions</a:t>
            </a: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304800" y="1203325"/>
            <a:ext cx="8534400" cy="1463675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latin typeface="Times New Roman" pitchFamily="18" charset="0"/>
                <a:cs typeface="Times New Roman" pitchFamily="18" charset="0"/>
              </a:rPr>
              <a:t>Solutions</a:t>
            </a: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 are mixtures in which one substance is dissolved in another.</a:t>
            </a:r>
          </a:p>
          <a:p>
            <a:pPr>
              <a:spcBef>
                <a:spcPct val="50000"/>
              </a:spcBef>
            </a:pPr>
            <a:r>
              <a:rPr lang="en-US" altLang="en-US" sz="2000" b="1">
                <a:latin typeface="Times New Roman" pitchFamily="18" charset="0"/>
                <a:cs typeface="Times New Roman" pitchFamily="18" charset="0"/>
              </a:rPr>
              <a:t>Solutions</a:t>
            </a: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 have two parts:  solute and solvent</a:t>
            </a:r>
            <a:br>
              <a:rPr lang="en-US" altLang="en-US" sz="2000"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	The solute is the substance that is dissolved.</a:t>
            </a:r>
            <a:br>
              <a:rPr lang="en-US" altLang="en-US" sz="2000"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	The solvent is the substance that does the dissolving</a:t>
            </a:r>
          </a:p>
        </p:txBody>
      </p:sp>
      <p:sp>
        <p:nvSpPr>
          <p:cNvPr id="6148" name="Text Box 6"/>
          <p:cNvSpPr txBox="1">
            <a:spLocks noChangeArrowheads="1"/>
          </p:cNvSpPr>
          <p:nvPr/>
        </p:nvSpPr>
        <p:spPr bwMode="auto">
          <a:xfrm>
            <a:off x="381000" y="2746375"/>
            <a:ext cx="845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latin typeface="Times New Roman" pitchFamily="18" charset="0"/>
                <a:cs typeface="Times New Roman" pitchFamily="18" charset="0"/>
              </a:rPr>
              <a:t>Identify the solute and solvent in each solution ...</a:t>
            </a:r>
            <a:endParaRPr lang="en-US" altLang="en-US" sz="20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308" name="Group 44"/>
          <p:cNvGraphicFramePr>
            <a:graphicFrameLocks noGrp="1"/>
          </p:cNvGraphicFramePr>
          <p:nvPr>
            <p:ph idx="1"/>
          </p:nvPr>
        </p:nvGraphicFramePr>
        <p:xfrm>
          <a:off x="1447800" y="3200400"/>
          <a:ext cx="5761038" cy="2041525"/>
        </p:xfrm>
        <a:graphic>
          <a:graphicData uri="http://schemas.openxmlformats.org/drawingml/2006/table">
            <a:tbl>
              <a:tblPr/>
              <a:tblGrid>
                <a:gridCol w="1920346"/>
                <a:gridCol w="1920346"/>
                <a:gridCol w="1920346"/>
              </a:tblGrid>
              <a:tr h="3961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Solution</a:t>
                      </a:r>
                    </a:p>
                  </a:txBody>
                  <a:tcPr marL="76204" marR="76204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Solute</a:t>
                      </a:r>
                    </a:p>
                  </a:txBody>
                  <a:tcPr marL="76204" marR="76204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Solvent</a:t>
                      </a:r>
                    </a:p>
                  </a:txBody>
                  <a:tcPr marL="76204" marR="76204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84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Lemonade</a:t>
                      </a:r>
                    </a:p>
                  </a:txBody>
                  <a:tcPr marL="76204" marR="76204" marT="45706" marB="4570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4" marR="76204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4" marR="76204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84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Soda pop</a:t>
                      </a:r>
                    </a:p>
                  </a:txBody>
                  <a:tcPr marL="76204" marR="76204" marT="45706" marB="4570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4" marR="76204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4" marR="76204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84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Ocean water</a:t>
                      </a:r>
                    </a:p>
                  </a:txBody>
                  <a:tcPr marL="76204" marR="76204" marT="45706" marB="4570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4" marR="76204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4" marR="76204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306" name="Text Box 42"/>
          <p:cNvSpPr txBox="1">
            <a:spLocks noChangeArrowheads="1"/>
          </p:cNvSpPr>
          <p:nvPr/>
        </p:nvSpPr>
        <p:spPr bwMode="auto">
          <a:xfrm>
            <a:off x="304800" y="5638800"/>
            <a:ext cx="8610600" cy="1016000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latin typeface="Times New Roman" pitchFamily="18" charset="0"/>
                <a:cs typeface="Times New Roman" pitchFamily="18" charset="0"/>
              </a:rPr>
              <a:t>Solubility - </a:t>
            </a: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A measure of how much of a given substance will dissolve in a liquid. </a:t>
            </a:r>
            <a:br>
              <a:rPr lang="en-US" altLang="en-US" sz="2000"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	A substance that does not dissolve in water is called </a:t>
            </a:r>
            <a:r>
              <a:rPr lang="en-US" altLang="en-US" sz="2000" b="1">
                <a:latin typeface="Times New Roman" pitchFamily="18" charset="0"/>
                <a:cs typeface="Times New Roman" pitchFamily="18" charset="0"/>
              </a:rPr>
              <a:t>insoluble</a:t>
            </a: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en-US" altLang="en-US" sz="2000"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	A substance that does dissolve in water is called </a:t>
            </a:r>
            <a:r>
              <a:rPr lang="en-US" altLang="en-US" sz="2000" b="1">
                <a:latin typeface="Times New Roman" pitchFamily="18" charset="0"/>
                <a:cs typeface="Times New Roman" pitchFamily="18" charset="0"/>
              </a:rPr>
              <a:t>soluble</a:t>
            </a: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0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15963"/>
          </a:xfrm>
          <a:gradFill rotWithShape="0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/>
          </a:gradFill>
        </p:spPr>
        <p:txBody>
          <a:bodyPr/>
          <a:lstStyle/>
          <a:p>
            <a:pPr eaLnBrk="1" hangingPunct="1"/>
            <a:r>
              <a:rPr lang="en-US" altLang="en-US" sz="4000" b="1" smtClean="0">
                <a:latin typeface="Times New Roman" pitchFamily="18" charset="0"/>
                <a:cs typeface="Times New Roman" pitchFamily="18" charset="0"/>
              </a:rPr>
              <a:t>Paper Chromatography Lab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535988" cy="5715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smtClean="0">
                <a:latin typeface="Times New Roman" pitchFamily="18" charset="0"/>
              </a:rPr>
              <a:t>Obtain the supplies you’ll need.</a:t>
            </a:r>
          </a:p>
          <a:p>
            <a:pPr lvl="1" eaLnBrk="1" hangingPunct="1">
              <a:lnSpc>
                <a:spcPct val="80000"/>
              </a:lnSpc>
              <a:spcBef>
                <a:spcPct val="5000"/>
              </a:spcBef>
            </a:pPr>
            <a:r>
              <a:rPr lang="en-US" altLang="en-US" sz="1800" smtClean="0">
                <a:latin typeface="Times New Roman" pitchFamily="18" charset="0"/>
              </a:rPr>
              <a:t>1 large beaker (or plastic cup)</a:t>
            </a:r>
          </a:p>
          <a:p>
            <a:pPr lvl="1" eaLnBrk="1" hangingPunct="1">
              <a:lnSpc>
                <a:spcPct val="80000"/>
              </a:lnSpc>
              <a:spcBef>
                <a:spcPct val="5000"/>
              </a:spcBef>
            </a:pPr>
            <a:r>
              <a:rPr lang="en-US" altLang="en-US" sz="1800" smtClean="0">
                <a:latin typeface="Times New Roman" pitchFamily="18" charset="0"/>
              </a:rPr>
              <a:t>1 small beaker (or plastic cup) filled with water</a:t>
            </a:r>
          </a:p>
          <a:p>
            <a:pPr lvl="1" eaLnBrk="1" hangingPunct="1">
              <a:lnSpc>
                <a:spcPct val="80000"/>
              </a:lnSpc>
              <a:spcBef>
                <a:spcPct val="5000"/>
              </a:spcBef>
            </a:pPr>
            <a:r>
              <a:rPr lang="en-US" altLang="en-US" sz="1800" smtClean="0">
                <a:latin typeface="Times New Roman" pitchFamily="18" charset="0"/>
              </a:rPr>
              <a:t>4 pieces of filter paper</a:t>
            </a:r>
          </a:p>
          <a:p>
            <a:pPr lvl="1" eaLnBrk="1" hangingPunct="1">
              <a:lnSpc>
                <a:spcPct val="80000"/>
              </a:lnSpc>
              <a:spcBef>
                <a:spcPct val="5000"/>
              </a:spcBef>
            </a:pPr>
            <a:r>
              <a:rPr lang="en-US" altLang="en-US" sz="1800" smtClean="0">
                <a:latin typeface="Times New Roman" pitchFamily="18" charset="0"/>
              </a:rPr>
              <a:t>4 black markers for testing</a:t>
            </a:r>
          </a:p>
          <a:p>
            <a:pPr lvl="1" eaLnBrk="1" hangingPunct="1">
              <a:lnSpc>
                <a:spcPct val="80000"/>
              </a:lnSpc>
              <a:spcBef>
                <a:spcPct val="5000"/>
              </a:spcBef>
            </a:pPr>
            <a:r>
              <a:rPr lang="en-US" altLang="en-US" sz="1800" smtClean="0">
                <a:latin typeface="Times New Roman" pitchFamily="18" charset="0"/>
              </a:rPr>
              <a:t>4 small pieces of masking tape</a:t>
            </a:r>
          </a:p>
          <a:p>
            <a:pPr lvl="1" eaLnBrk="1" hangingPunct="1">
              <a:lnSpc>
                <a:spcPct val="80000"/>
              </a:lnSpc>
              <a:spcBef>
                <a:spcPct val="5000"/>
              </a:spcBef>
            </a:pPr>
            <a:r>
              <a:rPr lang="en-US" altLang="en-US" sz="1800" smtClean="0">
                <a:latin typeface="Times New Roman" pitchFamily="18" charset="0"/>
              </a:rPr>
              <a:t>Pencil (to attach to the top of the filter paper)</a:t>
            </a:r>
          </a:p>
          <a:p>
            <a:pPr lvl="1" eaLnBrk="1" hangingPunct="1">
              <a:lnSpc>
                <a:spcPct val="80000"/>
              </a:lnSpc>
              <a:spcBef>
                <a:spcPct val="5000"/>
              </a:spcBef>
            </a:pPr>
            <a:r>
              <a:rPr lang="en-US" altLang="en-US" sz="1800" smtClean="0">
                <a:latin typeface="Times New Roman" pitchFamily="18" charset="0"/>
              </a:rPr>
              <a:t>Permanent marker</a:t>
            </a:r>
          </a:p>
          <a:p>
            <a:pPr lvl="1" eaLnBrk="1" hangingPunct="1">
              <a:lnSpc>
                <a:spcPct val="80000"/>
              </a:lnSpc>
              <a:spcBef>
                <a:spcPct val="5000"/>
              </a:spcBef>
            </a:pPr>
            <a:r>
              <a:rPr lang="en-US" altLang="en-US" sz="1800" smtClean="0">
                <a:latin typeface="Times New Roman" pitchFamily="18" charset="0"/>
              </a:rPr>
              <a:t>Timer</a:t>
            </a:r>
          </a:p>
          <a:p>
            <a:pPr lvl="1" eaLnBrk="1" hangingPunct="1">
              <a:lnSpc>
                <a:spcPct val="80000"/>
              </a:lnSpc>
              <a:spcBef>
                <a:spcPct val="5000"/>
              </a:spcBef>
              <a:buFontTx/>
              <a:buNone/>
            </a:pPr>
            <a:endParaRPr lang="en-US" altLang="en-US" sz="1100" smtClean="0">
              <a:latin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altLang="en-US" sz="2000" smtClean="0">
                <a:latin typeface="Times New Roman" pitchFamily="18" charset="0"/>
              </a:rPr>
              <a:t>Write the </a:t>
            </a:r>
            <a:r>
              <a:rPr lang="en-US" altLang="en-US" sz="2000" u="sng" smtClean="0">
                <a:latin typeface="Times New Roman" pitchFamily="18" charset="0"/>
              </a:rPr>
              <a:t>pen number</a:t>
            </a:r>
            <a:r>
              <a:rPr lang="en-US" altLang="en-US" sz="2000" smtClean="0">
                <a:latin typeface="Times New Roman" pitchFamily="18" charset="0"/>
              </a:rPr>
              <a:t> on a piece of masking tape with a </a:t>
            </a:r>
            <a:r>
              <a:rPr lang="en-US" altLang="en-US" sz="2000" u="sng" smtClean="0">
                <a:latin typeface="Times New Roman" pitchFamily="18" charset="0"/>
              </a:rPr>
              <a:t>permanent marker</a:t>
            </a:r>
            <a:r>
              <a:rPr lang="en-US" altLang="en-US" sz="2000" smtClean="0">
                <a:latin typeface="Times New Roman" pitchFamily="18" charset="0"/>
              </a:rPr>
              <a:t> and place it at the top of the strip.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en-US" altLang="en-US" sz="1100" smtClean="0">
              <a:latin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altLang="en-US" sz="2000" smtClean="0">
                <a:latin typeface="Times New Roman" pitchFamily="18" charset="0"/>
              </a:rPr>
              <a:t>Choose one of the testing markers and </a:t>
            </a:r>
            <a:r>
              <a:rPr lang="en-US" altLang="en-US" sz="2000" u="sng" smtClean="0">
                <a:latin typeface="Times New Roman" pitchFamily="18" charset="0"/>
              </a:rPr>
              <a:t>draw a thick line</a:t>
            </a:r>
            <a:r>
              <a:rPr lang="en-US" altLang="en-US" sz="2000" smtClean="0">
                <a:latin typeface="Times New Roman" pitchFamily="18" charset="0"/>
              </a:rPr>
              <a:t> near the bottom of the filter paper - about ¼ inch from the bottom. </a:t>
            </a:r>
          </a:p>
          <a:p>
            <a:pPr algn="just" eaLnBrk="1" hangingPunct="1">
              <a:lnSpc>
                <a:spcPct val="80000"/>
              </a:lnSpc>
            </a:pPr>
            <a:endParaRPr lang="en-US" altLang="en-US" sz="1100" smtClean="0">
              <a:latin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altLang="en-US" sz="2000" smtClean="0">
                <a:latin typeface="Times New Roman" pitchFamily="18" charset="0"/>
              </a:rPr>
              <a:t>Pour a </a:t>
            </a:r>
            <a:r>
              <a:rPr lang="en-US" altLang="en-US" sz="2000" u="sng" smtClean="0">
                <a:latin typeface="Times New Roman" pitchFamily="18" charset="0"/>
              </a:rPr>
              <a:t>small amount of water</a:t>
            </a:r>
            <a:r>
              <a:rPr lang="en-US" altLang="en-US" sz="2000" smtClean="0">
                <a:latin typeface="Times New Roman" pitchFamily="18" charset="0"/>
              </a:rPr>
              <a:t> into the large cup and then hang the paper strip in the cup.  Make sure the ink line does not touch the water – only the bottom of the filter paper.</a:t>
            </a:r>
          </a:p>
          <a:p>
            <a:pPr algn="just" eaLnBrk="1" hangingPunct="1">
              <a:lnSpc>
                <a:spcPct val="80000"/>
              </a:lnSpc>
            </a:pPr>
            <a:endParaRPr lang="en-US" altLang="en-US" sz="1100" smtClean="0">
              <a:latin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altLang="en-US" sz="2000" smtClean="0">
                <a:latin typeface="Times New Roman" pitchFamily="18" charset="0"/>
              </a:rPr>
              <a:t>Allow the water to move up the paper for 5 minutes and then remove the strip from the water. Hang it on the side of the table to dry. </a:t>
            </a:r>
          </a:p>
          <a:p>
            <a:pPr algn="just" eaLnBrk="1" hangingPunct="1">
              <a:lnSpc>
                <a:spcPct val="80000"/>
              </a:lnSpc>
            </a:pPr>
            <a:endParaRPr lang="en-US" altLang="en-US" sz="1100" smtClean="0">
              <a:latin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altLang="en-US" sz="2000" smtClean="0">
                <a:latin typeface="Times New Roman" pitchFamily="18" charset="0"/>
              </a:rPr>
              <a:t>Follow these directions to test the other pens. </a:t>
            </a:r>
          </a:p>
        </p:txBody>
      </p:sp>
      <p:grpSp>
        <p:nvGrpSpPr>
          <p:cNvPr id="7172" name="Group 23"/>
          <p:cNvGrpSpPr>
            <a:grpSpLocks/>
          </p:cNvGrpSpPr>
          <p:nvPr/>
        </p:nvGrpSpPr>
        <p:grpSpPr bwMode="auto">
          <a:xfrm>
            <a:off x="5802313" y="990600"/>
            <a:ext cx="2884487" cy="1943100"/>
            <a:chOff x="7673" y="324"/>
            <a:chExt cx="4231" cy="2700"/>
          </a:xfrm>
        </p:grpSpPr>
        <p:grpSp>
          <p:nvGrpSpPr>
            <p:cNvPr id="7173" name="Group 24"/>
            <p:cNvGrpSpPr>
              <a:grpSpLocks/>
            </p:cNvGrpSpPr>
            <p:nvPr/>
          </p:nvGrpSpPr>
          <p:grpSpPr bwMode="auto">
            <a:xfrm>
              <a:off x="7673" y="324"/>
              <a:ext cx="4231" cy="2700"/>
              <a:chOff x="7673" y="324"/>
              <a:chExt cx="4231" cy="2700"/>
            </a:xfrm>
          </p:grpSpPr>
          <p:grpSp>
            <p:nvGrpSpPr>
              <p:cNvPr id="7175" name="Group 25"/>
              <p:cNvGrpSpPr>
                <a:grpSpLocks/>
              </p:cNvGrpSpPr>
              <p:nvPr/>
            </p:nvGrpSpPr>
            <p:grpSpPr bwMode="auto">
              <a:xfrm>
                <a:off x="7673" y="583"/>
                <a:ext cx="3741" cy="2441"/>
                <a:chOff x="3691" y="328"/>
                <a:chExt cx="1757" cy="1208"/>
              </a:xfrm>
            </p:grpSpPr>
            <p:grpSp>
              <p:nvGrpSpPr>
                <p:cNvPr id="7178" name="Group 26"/>
                <p:cNvGrpSpPr>
                  <a:grpSpLocks/>
                </p:cNvGrpSpPr>
                <p:nvPr/>
              </p:nvGrpSpPr>
              <p:grpSpPr bwMode="auto">
                <a:xfrm>
                  <a:off x="4296" y="432"/>
                  <a:ext cx="1152" cy="1104"/>
                  <a:chOff x="4392" y="288"/>
                  <a:chExt cx="1152" cy="1104"/>
                </a:xfrm>
              </p:grpSpPr>
              <p:sp>
                <p:nvSpPr>
                  <p:cNvPr id="7189" name="AutoShape 27"/>
                  <p:cNvSpPr>
                    <a:spLocks noChangeArrowheads="1"/>
                  </p:cNvSpPr>
                  <p:nvPr/>
                </p:nvSpPr>
                <p:spPr bwMode="auto">
                  <a:xfrm>
                    <a:off x="4560" y="336"/>
                    <a:ext cx="864" cy="1056"/>
                  </a:xfrm>
                  <a:prstGeom prst="roundRect">
                    <a:avLst>
                      <a:gd name="adj" fmla="val 0"/>
                    </a:avLst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endParaRPr lang="en-US" altLang="en-US"/>
                  </a:p>
                </p:txBody>
              </p:sp>
              <p:sp>
                <p:nvSpPr>
                  <p:cNvPr id="7190" name="Line 28"/>
                  <p:cNvSpPr>
                    <a:spLocks noChangeShapeType="1"/>
                  </p:cNvSpPr>
                  <p:nvPr/>
                </p:nvSpPr>
                <p:spPr bwMode="auto">
                  <a:xfrm>
                    <a:off x="4392" y="336"/>
                    <a:ext cx="1152" cy="0"/>
                  </a:xfrm>
                  <a:prstGeom prst="line">
                    <a:avLst/>
                  </a:prstGeom>
                  <a:noFill/>
                  <a:ln w="762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91" name="Rectangle 29"/>
                  <p:cNvSpPr>
                    <a:spLocks noChangeArrowheads="1"/>
                  </p:cNvSpPr>
                  <p:nvPr/>
                </p:nvSpPr>
                <p:spPr bwMode="auto">
                  <a:xfrm>
                    <a:off x="4776" y="288"/>
                    <a:ext cx="480" cy="1056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endParaRPr lang="en-US" altLang="en-US"/>
                  </a:p>
                </p:txBody>
              </p:sp>
              <p:sp>
                <p:nvSpPr>
                  <p:cNvPr id="7192" name="AutoShape 30"/>
                  <p:cNvSpPr>
                    <a:spLocks noChangeArrowheads="1"/>
                  </p:cNvSpPr>
                  <p:nvPr/>
                </p:nvSpPr>
                <p:spPr bwMode="auto">
                  <a:xfrm>
                    <a:off x="4560" y="1296"/>
                    <a:ext cx="864" cy="96"/>
                  </a:xfrm>
                  <a:prstGeom prst="roundRect">
                    <a:avLst>
                      <a:gd name="adj" fmla="val 0"/>
                    </a:avLst>
                  </a:prstGeom>
                  <a:solidFill>
                    <a:srgbClr val="3399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endParaRPr lang="en-US" altLang="en-US"/>
                  </a:p>
                </p:txBody>
              </p:sp>
            </p:grpSp>
            <p:sp>
              <p:nvSpPr>
                <p:cNvPr id="7179" name="Line 31"/>
                <p:cNvSpPr>
                  <a:spLocks noChangeShapeType="1"/>
                </p:cNvSpPr>
                <p:nvPr/>
              </p:nvSpPr>
              <p:spPr bwMode="auto">
                <a:xfrm>
                  <a:off x="4735" y="1317"/>
                  <a:ext cx="384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7180" name="Group 32"/>
                <p:cNvGrpSpPr>
                  <a:grpSpLocks/>
                </p:cNvGrpSpPr>
                <p:nvPr/>
              </p:nvGrpSpPr>
              <p:grpSpPr bwMode="auto">
                <a:xfrm>
                  <a:off x="3691" y="328"/>
                  <a:ext cx="533" cy="231"/>
                  <a:chOff x="3787" y="184"/>
                  <a:chExt cx="533" cy="231"/>
                </a:xfrm>
              </p:grpSpPr>
              <p:sp>
                <p:nvSpPr>
                  <p:cNvPr id="7187" name="Text Box 3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87" y="184"/>
                    <a:ext cx="528" cy="2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 altLang="en-US" sz="1200">
                        <a:solidFill>
                          <a:srgbClr val="000000"/>
                        </a:solidFill>
                        <a:latin typeface="Times New Roman" pitchFamily="18" charset="0"/>
                      </a:rPr>
                      <a:t>Pencil</a:t>
                    </a:r>
                    <a:endParaRPr lang="en-US" altLang="en-US"/>
                  </a:p>
                </p:txBody>
              </p:sp>
              <p:sp>
                <p:nvSpPr>
                  <p:cNvPr id="7188" name="Line 34"/>
                  <p:cNvSpPr>
                    <a:spLocks noChangeShapeType="1"/>
                  </p:cNvSpPr>
                  <p:nvPr/>
                </p:nvSpPr>
                <p:spPr bwMode="auto">
                  <a:xfrm>
                    <a:off x="3888" y="336"/>
                    <a:ext cx="432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181" name="Group 35"/>
                <p:cNvGrpSpPr>
                  <a:grpSpLocks/>
                </p:cNvGrpSpPr>
                <p:nvPr/>
              </p:nvGrpSpPr>
              <p:grpSpPr bwMode="auto">
                <a:xfrm>
                  <a:off x="4047" y="619"/>
                  <a:ext cx="705" cy="300"/>
                  <a:chOff x="3615" y="202"/>
                  <a:chExt cx="705" cy="300"/>
                </a:xfrm>
              </p:grpSpPr>
              <p:sp>
                <p:nvSpPr>
                  <p:cNvPr id="7185" name="Text Box 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15" y="202"/>
                    <a:ext cx="528" cy="3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 altLang="en-US" sz="1200">
                        <a:solidFill>
                          <a:srgbClr val="000000"/>
                        </a:solidFill>
                        <a:latin typeface="Times New Roman" pitchFamily="18" charset="0"/>
                      </a:rPr>
                      <a:t>Filter Paper</a:t>
                    </a:r>
                    <a:endParaRPr lang="en-US" altLang="en-US"/>
                  </a:p>
                </p:txBody>
              </p:sp>
              <p:sp>
                <p:nvSpPr>
                  <p:cNvPr id="7186" name="Line 37"/>
                  <p:cNvSpPr>
                    <a:spLocks noChangeShapeType="1"/>
                  </p:cNvSpPr>
                  <p:nvPr/>
                </p:nvSpPr>
                <p:spPr bwMode="auto">
                  <a:xfrm>
                    <a:off x="3888" y="336"/>
                    <a:ext cx="432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182" name="Group 38"/>
                <p:cNvGrpSpPr>
                  <a:grpSpLocks/>
                </p:cNvGrpSpPr>
                <p:nvPr/>
              </p:nvGrpSpPr>
              <p:grpSpPr bwMode="auto">
                <a:xfrm>
                  <a:off x="4004" y="1174"/>
                  <a:ext cx="652" cy="231"/>
                  <a:chOff x="4100" y="1030"/>
                  <a:chExt cx="652" cy="231"/>
                </a:xfrm>
              </p:grpSpPr>
              <p:sp>
                <p:nvSpPr>
                  <p:cNvPr id="7183" name="Text Box 3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100" y="1030"/>
                    <a:ext cx="402" cy="2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 altLang="en-US" sz="1200">
                        <a:solidFill>
                          <a:srgbClr val="000000"/>
                        </a:solidFill>
                        <a:latin typeface="Times New Roman" pitchFamily="18" charset="0"/>
                      </a:rPr>
                      <a:t>Ink</a:t>
                    </a:r>
                    <a:br>
                      <a:rPr lang="en-US" altLang="en-US" sz="1200">
                        <a:solidFill>
                          <a:srgbClr val="000000"/>
                        </a:solidFill>
                        <a:latin typeface="Times New Roman" pitchFamily="18" charset="0"/>
                      </a:rPr>
                    </a:br>
                    <a:r>
                      <a:rPr lang="en-US" altLang="en-US" sz="1200">
                        <a:solidFill>
                          <a:srgbClr val="000000"/>
                        </a:solidFill>
                        <a:latin typeface="Times New Roman" pitchFamily="18" charset="0"/>
                      </a:rPr>
                      <a:t>Mark</a:t>
                    </a:r>
                    <a:endParaRPr lang="en-US" altLang="en-US"/>
                  </a:p>
                </p:txBody>
              </p:sp>
              <p:sp>
                <p:nvSpPr>
                  <p:cNvPr id="7184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4320" y="1185"/>
                    <a:ext cx="432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7176" name="Text Box 41"/>
              <p:cNvSpPr txBox="1">
                <a:spLocks noChangeArrowheads="1"/>
              </p:cNvSpPr>
              <p:nvPr/>
            </p:nvSpPr>
            <p:spPr bwMode="auto">
              <a:xfrm>
                <a:off x="8784" y="324"/>
                <a:ext cx="312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en-US" altLang="en-US" sz="1200">
                    <a:latin typeface="Times New Roman" pitchFamily="18" charset="0"/>
                  </a:rPr>
                  <a:t>Tape – Label with marker</a:t>
                </a:r>
                <a:endParaRPr lang="en-US" altLang="en-US"/>
              </a:p>
            </p:txBody>
          </p:sp>
          <p:sp>
            <p:nvSpPr>
              <p:cNvPr id="7177" name="Line 42"/>
              <p:cNvSpPr>
                <a:spLocks noChangeShapeType="1"/>
              </p:cNvSpPr>
              <p:nvPr/>
            </p:nvSpPr>
            <p:spPr bwMode="auto">
              <a:xfrm>
                <a:off x="9504" y="684"/>
                <a:ext cx="60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174" name="Rectangle 43"/>
            <p:cNvSpPr>
              <a:spLocks noChangeArrowheads="1"/>
            </p:cNvSpPr>
            <p:nvPr/>
          </p:nvSpPr>
          <p:spPr bwMode="auto">
            <a:xfrm>
              <a:off x="10044" y="789"/>
              <a:ext cx="480" cy="25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38667" t="41667" r="21875" b="41919"/>
          <a:stretch>
            <a:fillRect/>
          </a:stretch>
        </p:blipFill>
        <p:spPr bwMode="auto">
          <a:xfrm>
            <a:off x="3124200" y="533400"/>
            <a:ext cx="5861050" cy="1524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195" name="TextBox 26"/>
          <p:cNvSpPr txBox="1">
            <a:spLocks noChangeArrowheads="1"/>
          </p:cNvSpPr>
          <p:nvPr/>
        </p:nvSpPr>
        <p:spPr bwMode="auto">
          <a:xfrm>
            <a:off x="152400" y="2514600"/>
            <a:ext cx="86868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en-US" b="1">
                <a:latin typeface="Times New Roman" pitchFamily="18" charset="0"/>
                <a:cs typeface="Times New Roman" pitchFamily="18" charset="0"/>
              </a:rPr>
              <a:t>Questions:</a:t>
            </a:r>
          </a:p>
          <a:p>
            <a:pPr algn="just"/>
            <a:endParaRPr lang="en-US" altLang="en-US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en-US">
                <a:latin typeface="Times New Roman" pitchFamily="18" charset="0"/>
                <a:cs typeface="Times New Roman" pitchFamily="18" charset="0"/>
              </a:rPr>
              <a:t>What colors did your group observe in each of the black ink samples?</a:t>
            </a:r>
          </a:p>
          <a:p>
            <a:pPr algn="just"/>
            <a:endParaRPr lang="en-US" altLang="en-US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altLang="en-US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en-US">
                <a:latin typeface="Times New Roman" pitchFamily="18" charset="0"/>
                <a:cs typeface="Times New Roman" pitchFamily="18" charset="0"/>
              </a:rPr>
              <a:t>Do the colors occur in the same order on all the samples?  Explain.</a:t>
            </a:r>
          </a:p>
          <a:p>
            <a:pPr algn="just"/>
            <a:endParaRPr lang="en-US" altLang="en-US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altLang="en-US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en-US">
                <a:latin typeface="Times New Roman" pitchFamily="18" charset="0"/>
                <a:cs typeface="Times New Roman" pitchFamily="18" charset="0"/>
              </a:rPr>
              <a:t>Did some ink samples not work?  Why? </a:t>
            </a:r>
          </a:p>
        </p:txBody>
      </p:sp>
      <p:sp>
        <p:nvSpPr>
          <p:cNvPr id="8196" name="TextBox 28"/>
          <p:cNvSpPr txBox="1">
            <a:spLocks noChangeArrowheads="1"/>
          </p:cNvSpPr>
          <p:nvPr/>
        </p:nvSpPr>
        <p:spPr bwMode="auto">
          <a:xfrm>
            <a:off x="152400" y="914400"/>
            <a:ext cx="2667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en-US">
                <a:latin typeface="Times New Roman" pitchFamily="18" charset="0"/>
                <a:cs typeface="Times New Roman" pitchFamily="18" charset="0"/>
              </a:rPr>
              <a:t>Complete the chart on your worksheet and then answer the questions.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4"/>
          <p:cNvSpPr txBox="1">
            <a:spLocks noChangeArrowheads="1"/>
          </p:cNvSpPr>
          <p:nvPr/>
        </p:nvSpPr>
        <p:spPr bwMode="auto">
          <a:xfrm>
            <a:off x="152400" y="838200"/>
            <a:ext cx="8839200" cy="535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latin typeface="Times New Roman" pitchFamily="18" charset="0"/>
                <a:cs typeface="Times New Roman" pitchFamily="18" charset="0"/>
              </a:rPr>
              <a:t>Work with your group to identify the pens used for each of the “Mystery Marks”.  </a:t>
            </a:r>
            <a:endParaRPr lang="en-US" altLang="en-US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 altLang="en-US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baseline="3000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>
                <a:latin typeface="Times New Roman" pitchFamily="18" charset="0"/>
                <a:cs typeface="Times New Roman" pitchFamily="18" charset="0"/>
              </a:rPr>
              <a:t> – Test each of the Mystery Mark strips using the procedure from yesterday. </a:t>
            </a:r>
          </a:p>
          <a:p>
            <a:endParaRPr lang="en-US" altLang="en-US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en-US" baseline="3000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altLang="en-US">
                <a:latin typeface="Times New Roman" pitchFamily="18" charset="0"/>
                <a:cs typeface="Times New Roman" pitchFamily="18" charset="0"/>
              </a:rPr>
              <a:t> – Compare your strips to the strips hanging in the classroom.</a:t>
            </a:r>
          </a:p>
          <a:p>
            <a:endParaRPr lang="en-US" altLang="en-US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en-US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en-US" baseline="30000"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altLang="en-US">
                <a:latin typeface="Times New Roman" pitchFamily="18" charset="0"/>
                <a:cs typeface="Times New Roman" pitchFamily="18" charset="0"/>
              </a:rPr>
              <a:t> – Write the number of the pen that you think matches each of the mystery marks in the space on your worksheet.</a:t>
            </a:r>
          </a:p>
          <a:p>
            <a:endParaRPr lang="en-US" altLang="en-US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en-US" baseline="3000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altLang="en-US">
                <a:latin typeface="Times New Roman" pitchFamily="18" charset="0"/>
                <a:cs typeface="Times New Roman" pitchFamily="18" charset="0"/>
              </a:rPr>
              <a:t> – Have your answers checked by the teacher.  Keep trying until you are able to identify all 6 pens!</a:t>
            </a:r>
          </a:p>
          <a:p>
            <a:r>
              <a:rPr lang="en-US" altLang="en-US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en-US" altLang="en-US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altLang="en-US">
                <a:latin typeface="Times New Roman" pitchFamily="18" charset="0"/>
                <a:cs typeface="Times New Roman" pitchFamily="18" charset="0"/>
              </a:rPr>
              <a:t>Pen A matches # _____	Pen D matches # _____</a:t>
            </a:r>
          </a:p>
          <a:p>
            <a:pPr algn="ctr"/>
            <a:r>
              <a:rPr lang="en-US" altLang="en-US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en-US" altLang="en-US">
                <a:latin typeface="Times New Roman" pitchFamily="18" charset="0"/>
                <a:cs typeface="Times New Roman" pitchFamily="18" charset="0"/>
              </a:rPr>
              <a:t>Pen B matches # _____	Pen E matches # _____</a:t>
            </a:r>
          </a:p>
          <a:p>
            <a:pPr algn="ctr"/>
            <a:endParaRPr lang="en-US" altLang="en-US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altLang="en-US">
                <a:latin typeface="Times New Roman" pitchFamily="18" charset="0"/>
                <a:cs typeface="Times New Roman" pitchFamily="18" charset="0"/>
              </a:rPr>
              <a:t>Pen C matches # _____	Pen F matches # _____</a:t>
            </a:r>
          </a:p>
          <a:p>
            <a:endParaRPr lang="en-US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15963"/>
          </a:xfrm>
          <a:gradFill rotWithShape="0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/>
          </a:gradFill>
        </p:spPr>
        <p:txBody>
          <a:bodyPr/>
          <a:lstStyle/>
          <a:p>
            <a:pPr eaLnBrk="1" hangingPunct="1"/>
            <a:r>
              <a:rPr lang="en-US" altLang="en-US" sz="4000" b="1" smtClean="0">
                <a:latin typeface="Times New Roman" pitchFamily="18" charset="0"/>
                <a:cs typeface="Times New Roman" pitchFamily="18" charset="0"/>
              </a:rPr>
              <a:t>Chromatography Challenge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599</Words>
  <Application>Microsoft Office PowerPoint</Application>
  <PresentationFormat>Overhead</PresentationFormat>
  <Paragraphs>86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Default Design</vt:lpstr>
      <vt:lpstr>Slide 1</vt:lpstr>
      <vt:lpstr>What is chromatography?</vt:lpstr>
      <vt:lpstr>Slide 3</vt:lpstr>
      <vt:lpstr>Mixtures &amp; Compounds</vt:lpstr>
      <vt:lpstr>Solutions</vt:lpstr>
      <vt:lpstr>Paper Chromatography Lab</vt:lpstr>
      <vt:lpstr>Slide 7</vt:lpstr>
      <vt:lpstr>Chromatography Challenge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Tracy Trimpe</dc:creator>
  <cp:lastModifiedBy>dhoffman</cp:lastModifiedBy>
  <cp:revision>88</cp:revision>
  <dcterms:created xsi:type="dcterms:W3CDTF">2006-07-30T21:12:42Z</dcterms:created>
  <dcterms:modified xsi:type="dcterms:W3CDTF">2015-01-19T15:37:21Z</dcterms:modified>
</cp:coreProperties>
</file>