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9"/>
  </p:notesMasterIdLst>
  <p:handoutMasterIdLst>
    <p:handoutMasterId r:id="rId30"/>
  </p:handoutMasterIdLst>
  <p:sldIdLst>
    <p:sldId id="256" r:id="rId2"/>
    <p:sldId id="257" r:id="rId3"/>
    <p:sldId id="259" r:id="rId4"/>
    <p:sldId id="260" r:id="rId5"/>
    <p:sldId id="261" r:id="rId6"/>
    <p:sldId id="262" r:id="rId7"/>
    <p:sldId id="263" r:id="rId8"/>
    <p:sldId id="264" r:id="rId9"/>
    <p:sldId id="265" r:id="rId10"/>
    <p:sldId id="266" r:id="rId11"/>
    <p:sldId id="268" r:id="rId12"/>
    <p:sldId id="271" r:id="rId13"/>
    <p:sldId id="269" r:id="rId14"/>
    <p:sldId id="270" r:id="rId15"/>
    <p:sldId id="272" r:id="rId16"/>
    <p:sldId id="273" r:id="rId17"/>
    <p:sldId id="274" r:id="rId18"/>
    <p:sldId id="275" r:id="rId19"/>
    <p:sldId id="276" r:id="rId20"/>
    <p:sldId id="278" r:id="rId21"/>
    <p:sldId id="279" r:id="rId22"/>
    <p:sldId id="280" r:id="rId23"/>
    <p:sldId id="281" r:id="rId24"/>
    <p:sldId id="282" r:id="rId25"/>
    <p:sldId id="283" r:id="rId26"/>
    <p:sldId id="284" r:id="rId27"/>
    <p:sldId id="285" r:id="rId2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11BE8130-8F62-4FAE-BEE2-3A7286721DE6}" type="datetimeFigureOut">
              <a:rPr lang="en-US" smtClean="0"/>
              <a:pPr/>
              <a:t>8/25/2011</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C07BA294-DCE6-4DFE-8AC8-70B8367696B5}"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95EE2B76-0951-498A-89AC-F2000325E117}" type="datetimeFigureOut">
              <a:rPr lang="en-US" smtClean="0"/>
              <a:pPr/>
              <a:t>8/25/2011</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22F98003-1C3F-4DAB-AB41-4BBF7F309451}"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3972560" y="0"/>
            <a:ext cx="3037840" cy="464820"/>
          </a:xfrm>
          <a:prstGeom prst="rect">
            <a:avLst/>
          </a:prstGeom>
          <a:noFill/>
          <a:ln w="9525">
            <a:noFill/>
            <a:miter lim="800000"/>
            <a:headEnd/>
            <a:tailEnd/>
          </a:ln>
          <a:effectLst/>
        </p:spPr>
        <p:txBody>
          <a:bodyPr wrap="none" lIns="93177" tIns="46589" rIns="93177" bIns="46589" anchor="ctr"/>
          <a:lstStyle/>
          <a:p>
            <a:endParaRPr lang="en-US" dirty="0"/>
          </a:p>
        </p:txBody>
      </p:sp>
      <p:sp>
        <p:nvSpPr>
          <p:cNvPr id="19459" name="Rectangle 3"/>
          <p:cNvSpPr>
            <a:spLocks noChangeArrowheads="1"/>
          </p:cNvSpPr>
          <p:nvPr/>
        </p:nvSpPr>
        <p:spPr bwMode="auto">
          <a:xfrm>
            <a:off x="3972560" y="8831580"/>
            <a:ext cx="3037840" cy="464820"/>
          </a:xfrm>
          <a:prstGeom prst="rect">
            <a:avLst/>
          </a:prstGeom>
          <a:noFill/>
          <a:ln w="9525">
            <a:noFill/>
            <a:miter lim="800000"/>
            <a:headEnd/>
            <a:tailEnd/>
          </a:ln>
          <a:effectLst/>
        </p:spPr>
        <p:txBody>
          <a:bodyPr lIns="19412" tIns="0" rIns="19412" bIns="0" anchor="b"/>
          <a:lstStyle/>
          <a:p>
            <a:pPr algn="r" eaLnBrk="0" hangingPunct="0"/>
            <a:r>
              <a:rPr lang="en-US" sz="1000" i="1" dirty="0"/>
              <a:t>8</a:t>
            </a:r>
          </a:p>
        </p:txBody>
      </p:sp>
      <p:sp>
        <p:nvSpPr>
          <p:cNvPr id="19460" name="Rectangle 4"/>
          <p:cNvSpPr>
            <a:spLocks noChangeArrowheads="1"/>
          </p:cNvSpPr>
          <p:nvPr/>
        </p:nvSpPr>
        <p:spPr bwMode="auto">
          <a:xfrm>
            <a:off x="0" y="8831580"/>
            <a:ext cx="3037840" cy="464820"/>
          </a:xfrm>
          <a:prstGeom prst="rect">
            <a:avLst/>
          </a:prstGeom>
          <a:noFill/>
          <a:ln w="9525">
            <a:noFill/>
            <a:miter lim="800000"/>
            <a:headEnd/>
            <a:tailEnd/>
          </a:ln>
          <a:effectLst/>
        </p:spPr>
        <p:txBody>
          <a:bodyPr wrap="none" lIns="93177" tIns="46589" rIns="93177" bIns="46589" anchor="ctr"/>
          <a:lstStyle/>
          <a:p>
            <a:endParaRPr lang="en-US" dirty="0"/>
          </a:p>
        </p:txBody>
      </p:sp>
      <p:sp>
        <p:nvSpPr>
          <p:cNvPr id="19461" name="Rectangle 5"/>
          <p:cNvSpPr>
            <a:spLocks noChangeArrowheads="1"/>
          </p:cNvSpPr>
          <p:nvPr/>
        </p:nvSpPr>
        <p:spPr bwMode="auto">
          <a:xfrm>
            <a:off x="0" y="0"/>
            <a:ext cx="3037840" cy="464820"/>
          </a:xfrm>
          <a:prstGeom prst="rect">
            <a:avLst/>
          </a:prstGeom>
          <a:noFill/>
          <a:ln w="9525">
            <a:noFill/>
            <a:miter lim="800000"/>
            <a:headEnd/>
            <a:tailEnd/>
          </a:ln>
          <a:effectLst/>
        </p:spPr>
        <p:txBody>
          <a:bodyPr wrap="none" lIns="93177" tIns="46589" rIns="93177" bIns="46589" anchor="ctr"/>
          <a:lstStyle/>
          <a:p>
            <a:endParaRPr lang="en-US" dirty="0"/>
          </a:p>
        </p:txBody>
      </p:sp>
      <p:sp>
        <p:nvSpPr>
          <p:cNvPr id="19462" name="Rectangle 6"/>
          <p:cNvSpPr>
            <a:spLocks noChangeArrowheads="1"/>
          </p:cNvSpPr>
          <p:nvPr/>
        </p:nvSpPr>
        <p:spPr bwMode="auto">
          <a:xfrm>
            <a:off x="3972560" y="0"/>
            <a:ext cx="3037840" cy="464820"/>
          </a:xfrm>
          <a:prstGeom prst="rect">
            <a:avLst/>
          </a:prstGeom>
          <a:noFill/>
          <a:ln w="9525">
            <a:noFill/>
            <a:miter lim="800000"/>
            <a:headEnd/>
            <a:tailEnd/>
          </a:ln>
          <a:effectLst/>
        </p:spPr>
        <p:txBody>
          <a:bodyPr wrap="none" lIns="93177" tIns="46589" rIns="93177" bIns="46589" anchor="ctr"/>
          <a:lstStyle/>
          <a:p>
            <a:endParaRPr lang="en-US" dirty="0"/>
          </a:p>
        </p:txBody>
      </p:sp>
      <p:sp>
        <p:nvSpPr>
          <p:cNvPr id="19463" name="Rectangle 7"/>
          <p:cNvSpPr>
            <a:spLocks noChangeArrowheads="1"/>
          </p:cNvSpPr>
          <p:nvPr/>
        </p:nvSpPr>
        <p:spPr bwMode="auto">
          <a:xfrm>
            <a:off x="3972560" y="8831580"/>
            <a:ext cx="3037840" cy="464820"/>
          </a:xfrm>
          <a:prstGeom prst="rect">
            <a:avLst/>
          </a:prstGeom>
          <a:noFill/>
          <a:ln w="9525">
            <a:noFill/>
            <a:miter lim="800000"/>
            <a:headEnd/>
            <a:tailEnd/>
          </a:ln>
          <a:effectLst/>
        </p:spPr>
        <p:txBody>
          <a:bodyPr lIns="19412" tIns="0" rIns="19412" bIns="0" anchor="b"/>
          <a:lstStyle/>
          <a:p>
            <a:pPr algn="r" eaLnBrk="0" hangingPunct="0"/>
            <a:r>
              <a:rPr lang="en-US" sz="1000" i="1" dirty="0"/>
              <a:t>8</a:t>
            </a:r>
          </a:p>
        </p:txBody>
      </p:sp>
      <p:sp>
        <p:nvSpPr>
          <p:cNvPr id="19464" name="Rectangle 8"/>
          <p:cNvSpPr>
            <a:spLocks noChangeArrowheads="1"/>
          </p:cNvSpPr>
          <p:nvPr/>
        </p:nvSpPr>
        <p:spPr bwMode="auto">
          <a:xfrm>
            <a:off x="0" y="8831580"/>
            <a:ext cx="3037840" cy="464820"/>
          </a:xfrm>
          <a:prstGeom prst="rect">
            <a:avLst/>
          </a:prstGeom>
          <a:noFill/>
          <a:ln w="9525">
            <a:noFill/>
            <a:miter lim="800000"/>
            <a:headEnd/>
            <a:tailEnd/>
          </a:ln>
          <a:effectLst/>
        </p:spPr>
        <p:txBody>
          <a:bodyPr wrap="none" lIns="93177" tIns="46589" rIns="93177" bIns="46589" anchor="ctr"/>
          <a:lstStyle/>
          <a:p>
            <a:endParaRPr lang="en-US" dirty="0"/>
          </a:p>
        </p:txBody>
      </p:sp>
      <p:sp>
        <p:nvSpPr>
          <p:cNvPr id="19465" name="Rectangle 9"/>
          <p:cNvSpPr>
            <a:spLocks noChangeArrowheads="1"/>
          </p:cNvSpPr>
          <p:nvPr/>
        </p:nvSpPr>
        <p:spPr bwMode="auto">
          <a:xfrm>
            <a:off x="0" y="0"/>
            <a:ext cx="3037840" cy="464820"/>
          </a:xfrm>
          <a:prstGeom prst="rect">
            <a:avLst/>
          </a:prstGeom>
          <a:noFill/>
          <a:ln w="9525">
            <a:noFill/>
            <a:miter lim="800000"/>
            <a:headEnd/>
            <a:tailEnd/>
          </a:ln>
          <a:effectLst/>
        </p:spPr>
        <p:txBody>
          <a:bodyPr wrap="none" lIns="93177" tIns="46589" rIns="93177" bIns="46589" anchor="ctr"/>
          <a:lstStyle/>
          <a:p>
            <a:endParaRPr lang="en-US" dirty="0"/>
          </a:p>
        </p:txBody>
      </p:sp>
      <p:sp>
        <p:nvSpPr>
          <p:cNvPr id="19466" name="Rectangle 10"/>
          <p:cNvSpPr>
            <a:spLocks noGrp="1" noRot="1" noChangeAspect="1" noChangeArrowheads="1" noTextEdit="1"/>
          </p:cNvSpPr>
          <p:nvPr>
            <p:ph type="sldImg"/>
          </p:nvPr>
        </p:nvSpPr>
        <p:spPr>
          <a:xfrm>
            <a:off x="1189038" y="703263"/>
            <a:ext cx="4632325" cy="3473450"/>
          </a:xfrm>
          <a:ln cap="flat"/>
        </p:spPr>
      </p:sp>
      <p:sp>
        <p:nvSpPr>
          <p:cNvPr id="19467" name="Rectangle 11"/>
          <p:cNvSpPr>
            <a:spLocks noGrp="1" noChangeArrowheads="1"/>
          </p:cNvSpPr>
          <p:nvPr>
            <p:ph type="body" idx="1"/>
          </p:nvPr>
        </p:nvSpPr>
        <p:spPr>
          <a:ln/>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D9304665-C0DC-45BE-8509-5C1C1293FEF3}" type="datetimeFigureOut">
              <a:rPr lang="en-US" smtClean="0"/>
              <a:pPr/>
              <a:t>8/25/2011</a:t>
            </a:fld>
            <a:endParaRPr lang="en-US" dirty="0"/>
          </a:p>
        </p:txBody>
      </p:sp>
      <p:sp>
        <p:nvSpPr>
          <p:cNvPr id="20" name="Footer Placeholder 19"/>
          <p:cNvSpPr>
            <a:spLocks noGrp="1"/>
          </p:cNvSpPr>
          <p:nvPr>
            <p:ph type="ftr" sz="quarter" idx="11"/>
          </p:nvPr>
        </p:nvSpPr>
        <p:spPr/>
        <p:txBody>
          <a:bodyPr/>
          <a:lstStyle>
            <a:extLst/>
          </a:lstStyle>
          <a:p>
            <a:endParaRPr lang="en-US" dirty="0"/>
          </a:p>
        </p:txBody>
      </p:sp>
      <p:sp>
        <p:nvSpPr>
          <p:cNvPr id="10" name="Slide Number Placeholder 9"/>
          <p:cNvSpPr>
            <a:spLocks noGrp="1"/>
          </p:cNvSpPr>
          <p:nvPr>
            <p:ph type="sldNum" sz="quarter" idx="12"/>
          </p:nvPr>
        </p:nvSpPr>
        <p:spPr/>
        <p:txBody>
          <a:bodyPr/>
          <a:lstStyle>
            <a:extLst/>
          </a:lstStyle>
          <a:p>
            <a:fld id="{E3A75AF4-EBBF-4BE9-B97D-421440334241}" type="slidenum">
              <a:rPr lang="en-US" smtClean="0"/>
              <a:pPr/>
              <a:t>‹#›</a:t>
            </a:fld>
            <a:endParaRPr lang="en-US" dirty="0"/>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9304665-C0DC-45BE-8509-5C1C1293FEF3}" type="datetimeFigureOut">
              <a:rPr lang="en-US" smtClean="0"/>
              <a:pPr/>
              <a:t>8/25/2011</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E3A75AF4-EBBF-4BE9-B97D-421440334241}"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D9304665-C0DC-45BE-8509-5C1C1293FEF3}" type="datetimeFigureOut">
              <a:rPr lang="en-US" smtClean="0"/>
              <a:pPr/>
              <a:t>8/25/2011</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E3A75AF4-EBBF-4BE9-B97D-421440334241}" type="slidenum">
              <a:rPr lang="en-US" smtClean="0"/>
              <a:pPr/>
              <a:t>‹#›</a:t>
            </a:fld>
            <a:endParaRPr lang="en-US" dirty="0"/>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9304665-C0DC-45BE-8509-5C1C1293FEF3}" type="datetimeFigureOut">
              <a:rPr lang="en-US" smtClean="0"/>
              <a:pPr/>
              <a:t>8/25/2011</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E3A75AF4-EBBF-4BE9-B97D-421440334241}"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D9304665-C0DC-45BE-8509-5C1C1293FEF3}" type="datetimeFigureOut">
              <a:rPr lang="en-US" smtClean="0"/>
              <a:pPr/>
              <a:t>8/25/2011</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E3A75AF4-EBBF-4BE9-B97D-421440334241}"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D9304665-C0DC-45BE-8509-5C1C1293FEF3}" type="datetimeFigureOut">
              <a:rPr lang="en-US" smtClean="0"/>
              <a:pPr/>
              <a:t>8/25/2011</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E3A75AF4-EBBF-4BE9-B97D-421440334241}"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D9304665-C0DC-45BE-8509-5C1C1293FEF3}" type="datetimeFigureOut">
              <a:rPr lang="en-US" smtClean="0"/>
              <a:pPr/>
              <a:t>8/25/2011</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E3A75AF4-EBBF-4BE9-B97D-421440334241}" type="slidenum">
              <a:rPr lang="en-US" smtClean="0"/>
              <a:pPr/>
              <a:t>‹#›</a:t>
            </a:fld>
            <a:endParaRPr lang="en-US" dirty="0"/>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9304665-C0DC-45BE-8509-5C1C1293FEF3}" type="datetimeFigureOut">
              <a:rPr lang="en-US" smtClean="0"/>
              <a:pPr/>
              <a:t>8/25/2011</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E3A75AF4-EBBF-4BE9-B97D-421440334241}"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D9304665-C0DC-45BE-8509-5C1C1293FEF3}" type="datetimeFigureOut">
              <a:rPr lang="en-US" smtClean="0"/>
              <a:pPr/>
              <a:t>8/25/2011</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E3A75AF4-EBBF-4BE9-B97D-421440334241}" type="slidenum">
              <a:rPr lang="en-US" smtClean="0"/>
              <a:pPr/>
              <a:t>‹#›</a:t>
            </a:fld>
            <a:endParaRPr lang="en-US" dirty="0"/>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9304665-C0DC-45BE-8509-5C1C1293FEF3}" type="datetimeFigureOut">
              <a:rPr lang="en-US" smtClean="0"/>
              <a:pPr/>
              <a:t>8/25/2011</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E3A75AF4-EBBF-4BE9-B97D-421440334241}"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9304665-C0DC-45BE-8509-5C1C1293FEF3}" type="datetimeFigureOut">
              <a:rPr lang="en-US" smtClean="0"/>
              <a:pPr/>
              <a:t>8/25/2011</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E3A75AF4-EBBF-4BE9-B97D-421440334241}"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D9304665-C0DC-45BE-8509-5C1C1293FEF3}" type="datetimeFigureOut">
              <a:rPr lang="en-US" smtClean="0"/>
              <a:pPr/>
              <a:t>8/25/2011</a:t>
            </a:fld>
            <a:endParaRPr lang="en-US" dirty="0"/>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dirty="0"/>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E3A75AF4-EBBF-4BE9-B97D-421440334241}" type="slidenum">
              <a:rPr lang="en-US" smtClean="0"/>
              <a:pPr/>
              <a:t>‹#›</a:t>
            </a:fld>
            <a:endParaRPr lang="en-US" dirty="0"/>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slideLayout" Target="../slideLayouts/slideLayout2.xml"/><Relationship Id="rId4" Type="http://schemas.openxmlformats.org/officeDocument/2006/relationships/image" Target="../media/image4.wmf"/></Relationships>
</file>

<file path=ppt/slides/_rels/slide4.xml.rels><?xml version="1.0" encoding="UTF-8" standalone="yes"?>
<Relationships xmlns="http://schemas.openxmlformats.org/package/2006/relationships"><Relationship Id="rId3" Type="http://schemas.openxmlformats.org/officeDocument/2006/relationships/hyperlink" Target="http://chemistry.about.com/od/photogalleries/ig/Lightning-and-Plasma-Photos/"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2560" y="685800"/>
            <a:ext cx="7406640" cy="1146282"/>
          </a:xfrm>
        </p:spPr>
        <p:txBody>
          <a:bodyPr>
            <a:normAutofit fontScale="90000"/>
          </a:bodyPr>
          <a:lstStyle/>
          <a:p>
            <a:r>
              <a:rPr lang="en-US" dirty="0" smtClean="0"/>
              <a:t/>
            </a:r>
            <a:br>
              <a:rPr lang="en-US" dirty="0" smtClean="0"/>
            </a:br>
            <a:r>
              <a:rPr lang="en-US" dirty="0" smtClean="0"/>
              <a:t/>
            </a:r>
            <a:br>
              <a:rPr lang="en-US" dirty="0" smtClean="0"/>
            </a:br>
            <a:r>
              <a:rPr lang="en-US" dirty="0" smtClean="0"/>
              <a:t>Chapter I </a:t>
            </a:r>
            <a:br>
              <a:rPr lang="en-US" dirty="0" smtClean="0"/>
            </a:br>
            <a:r>
              <a:rPr lang="en-US" dirty="0" smtClean="0"/>
              <a:t>FOUNDATIONS OF CHEMISTRY</a:t>
            </a:r>
            <a:br>
              <a:rPr lang="en-US" dirty="0" smtClean="0"/>
            </a:br>
            <a:endParaRPr lang="en-US" dirty="0"/>
          </a:p>
        </p:txBody>
      </p:sp>
      <p:sp>
        <p:nvSpPr>
          <p:cNvPr id="3" name="Subtitle 2"/>
          <p:cNvSpPr>
            <a:spLocks noGrp="1"/>
          </p:cNvSpPr>
          <p:nvPr>
            <p:ph type="subTitle" idx="1"/>
          </p:nvPr>
        </p:nvSpPr>
        <p:spPr>
          <a:xfrm>
            <a:off x="990600" y="1295400"/>
            <a:ext cx="8153400" cy="5029200"/>
          </a:xfrm>
        </p:spPr>
        <p:txBody>
          <a:bodyPr>
            <a:normAutofit/>
          </a:bodyPr>
          <a:lstStyle/>
          <a:p>
            <a:r>
              <a:rPr lang="en-US" sz="2800" dirty="0" smtClean="0">
                <a:solidFill>
                  <a:schemeClr val="bg2">
                    <a:lumMod val="25000"/>
                  </a:schemeClr>
                </a:solidFill>
              </a:rPr>
              <a:t>What is chemistry?</a:t>
            </a:r>
          </a:p>
          <a:p>
            <a:endParaRPr lang="en-US" sz="1200" dirty="0" smtClean="0">
              <a:solidFill>
                <a:schemeClr val="bg2">
                  <a:lumMod val="25000"/>
                </a:schemeClr>
              </a:solidFill>
            </a:endParaRPr>
          </a:p>
          <a:p>
            <a:r>
              <a:rPr lang="en-US" sz="2400" u="sng" dirty="0" smtClean="0">
                <a:solidFill>
                  <a:schemeClr val="bg2">
                    <a:lumMod val="25000"/>
                  </a:schemeClr>
                </a:solidFill>
              </a:rPr>
              <a:t>Webster's Dictionary, "</a:t>
            </a:r>
            <a:r>
              <a:rPr lang="en-US" sz="2400" b="1" u="sng" dirty="0" smtClean="0">
                <a:solidFill>
                  <a:schemeClr val="bg2">
                    <a:lumMod val="25000"/>
                  </a:schemeClr>
                </a:solidFill>
              </a:rPr>
              <a:t>chem·is·try</a:t>
            </a:r>
            <a:r>
              <a:rPr lang="en-US" sz="2400" u="sng" dirty="0" smtClean="0">
                <a:solidFill>
                  <a:schemeClr val="bg2">
                    <a:lumMod val="25000"/>
                  </a:schemeClr>
                </a:solidFill>
              </a:rPr>
              <a:t> n., pl. -tries. 1. the science that systematically studies the composition, properties, and activity of organic and inorganic substances and various elementary forms of matter. 2. chemical properties, reactions, phenomena, etc.: the chemistry of carbon. 3. a. sympathetic understanding; rapport. b. sexual attraction. 4. the constituent elements of something; the chemistry of love. </a:t>
            </a:r>
          </a:p>
          <a:p>
            <a:endParaRPr lang="en-US" dirty="0" smtClean="0">
              <a:solidFill>
                <a:schemeClr val="bg2">
                  <a:lumMod val="25000"/>
                </a:schemeClr>
              </a:solidFill>
            </a:endParaRPr>
          </a:p>
          <a:p>
            <a:r>
              <a:rPr lang="en-US" sz="2800" i="1" u="sng" dirty="0" smtClean="0">
                <a:solidFill>
                  <a:schemeClr val="bg2">
                    <a:lumMod val="25000"/>
                  </a:schemeClr>
                </a:solidFill>
              </a:rPr>
              <a:t>"scientific study of matter, its properties, and interactions with other matter and with energy". </a:t>
            </a:r>
            <a:endParaRPr lang="en-US" sz="2800" i="1" dirty="0" smtClean="0">
              <a:solidFill>
                <a:schemeClr val="bg2">
                  <a:lumMod val="25000"/>
                </a:schemeClr>
              </a:solidFill>
            </a:endParaRPr>
          </a:p>
          <a:p>
            <a:endParaRPr lang="en-US" dirty="0" smtClean="0">
              <a:solidFill>
                <a:schemeClr val="bg2">
                  <a:lumMod val="25000"/>
                </a:schemeClr>
              </a:solidFill>
            </a:endParaRPr>
          </a:p>
          <a:p>
            <a:endParaRPr lang="en-US" dirty="0">
              <a:solidFill>
                <a:schemeClr val="bg2">
                  <a:lumMod val="2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heckerboard(across)">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checkerboard(across)">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304800"/>
            <a:ext cx="7239000" cy="9110186"/>
          </a:xfrm>
          <a:prstGeom prst="rect">
            <a:avLst/>
          </a:prstGeom>
        </p:spPr>
        <p:txBody>
          <a:bodyPr wrap="square">
            <a:spAutoFit/>
          </a:bodyPr>
          <a:lstStyle/>
          <a:p>
            <a:r>
              <a:rPr lang="en-US" sz="2800" dirty="0" smtClean="0">
                <a:solidFill>
                  <a:schemeClr val="bg2">
                    <a:lumMod val="25000"/>
                  </a:schemeClr>
                </a:solidFill>
              </a:rPr>
              <a:t>Matter:  anything that has mass and takes up space</a:t>
            </a:r>
          </a:p>
          <a:p>
            <a:endParaRPr lang="en-US" sz="1400" dirty="0" smtClean="0">
              <a:solidFill>
                <a:schemeClr val="bg2">
                  <a:lumMod val="25000"/>
                </a:schemeClr>
              </a:solidFill>
            </a:endParaRPr>
          </a:p>
          <a:p>
            <a:r>
              <a:rPr lang="en-US" sz="2800" dirty="0" smtClean="0">
                <a:solidFill>
                  <a:schemeClr val="bg2">
                    <a:lumMod val="25000"/>
                  </a:schemeClr>
                </a:solidFill>
              </a:rPr>
              <a:t>Energy:  it is the capacity to do work or transfer heat</a:t>
            </a:r>
          </a:p>
          <a:p>
            <a:r>
              <a:rPr lang="en-US" sz="2800" dirty="0" smtClean="0">
                <a:solidFill>
                  <a:schemeClr val="bg2">
                    <a:lumMod val="25000"/>
                  </a:schemeClr>
                </a:solidFill>
              </a:rPr>
              <a:t>~ </a:t>
            </a:r>
            <a:r>
              <a:rPr lang="en-US" sz="2800" i="1" dirty="0" smtClean="0">
                <a:solidFill>
                  <a:schemeClr val="bg2">
                    <a:lumMod val="25000"/>
                  </a:schemeClr>
                </a:solidFill>
              </a:rPr>
              <a:t>All Chemical processes are accompanied by energy changes</a:t>
            </a:r>
          </a:p>
          <a:p>
            <a:endParaRPr lang="en-US" sz="1400" i="1" dirty="0" smtClean="0">
              <a:solidFill>
                <a:schemeClr val="bg2">
                  <a:lumMod val="25000"/>
                </a:schemeClr>
              </a:solidFill>
            </a:endParaRPr>
          </a:p>
          <a:p>
            <a:r>
              <a:rPr lang="en-US" sz="2800" dirty="0" smtClean="0">
                <a:solidFill>
                  <a:schemeClr val="bg2">
                    <a:lumMod val="25000"/>
                  </a:schemeClr>
                </a:solidFill>
              </a:rPr>
              <a:t>These laws allow us to do the calculations needed for Chemistry:</a:t>
            </a:r>
            <a:endParaRPr lang="en-US" sz="2800" dirty="0">
              <a:solidFill>
                <a:schemeClr val="bg2">
                  <a:lumMod val="25000"/>
                </a:schemeClr>
              </a:solidFill>
            </a:endParaRPr>
          </a:p>
          <a:p>
            <a:pPr eaLnBrk="0" hangingPunct="0"/>
            <a:r>
              <a:rPr lang="en-US" sz="2800" dirty="0" smtClean="0">
                <a:solidFill>
                  <a:schemeClr val="bg2">
                    <a:lumMod val="25000"/>
                  </a:schemeClr>
                </a:solidFill>
              </a:rPr>
              <a:t>Law of Conservation of Mass</a:t>
            </a:r>
          </a:p>
          <a:p>
            <a:pPr eaLnBrk="0" hangingPunct="0"/>
            <a:r>
              <a:rPr lang="en-US" sz="2800" dirty="0" smtClean="0">
                <a:solidFill>
                  <a:schemeClr val="bg2">
                    <a:lumMod val="25000"/>
                  </a:schemeClr>
                </a:solidFill>
              </a:rPr>
              <a:t>Law of Conservation of Energy</a:t>
            </a:r>
          </a:p>
          <a:p>
            <a:pPr eaLnBrk="0" hangingPunct="0"/>
            <a:r>
              <a:rPr lang="en-US" sz="2800" dirty="0" smtClean="0">
                <a:solidFill>
                  <a:schemeClr val="bg2">
                    <a:lumMod val="25000"/>
                  </a:schemeClr>
                </a:solidFill>
              </a:rPr>
              <a:t>Law of Conservation of Mass-Energy</a:t>
            </a:r>
          </a:p>
          <a:p>
            <a:pPr lvl="1" eaLnBrk="0" hangingPunct="0"/>
            <a:r>
              <a:rPr lang="en-US" sz="2800" dirty="0" smtClean="0">
                <a:solidFill>
                  <a:schemeClr val="bg2">
                    <a:lumMod val="25000"/>
                  </a:schemeClr>
                </a:solidFill>
              </a:rPr>
              <a:t>Einstein’s Relativity</a:t>
            </a:r>
          </a:p>
          <a:p>
            <a:pPr lvl="1" eaLnBrk="0" hangingPunct="0"/>
            <a:r>
              <a:rPr lang="en-US" sz="2800" dirty="0" smtClean="0">
                <a:solidFill>
                  <a:schemeClr val="bg2">
                    <a:lumMod val="25000"/>
                  </a:schemeClr>
                </a:solidFill>
              </a:rPr>
              <a:t>E=mc</a:t>
            </a:r>
            <a:r>
              <a:rPr lang="en-US" sz="2800" baseline="30000" dirty="0" smtClean="0">
                <a:solidFill>
                  <a:schemeClr val="bg2">
                    <a:lumMod val="25000"/>
                  </a:schemeClr>
                </a:solidFill>
              </a:rPr>
              <a:t>2</a:t>
            </a:r>
            <a:r>
              <a:rPr lang="en-US" sz="2800" dirty="0" smtClean="0">
                <a:solidFill>
                  <a:schemeClr val="bg2">
                    <a:lumMod val="25000"/>
                  </a:schemeClr>
                </a:solidFill>
              </a:rPr>
              <a:t> </a:t>
            </a:r>
          </a:p>
          <a:p>
            <a:pPr lvl="1" eaLnBrk="0" hangingPunct="0"/>
            <a:endParaRPr lang="en-US" sz="2400" baseline="30000" dirty="0">
              <a:solidFill>
                <a:schemeClr val="bg2">
                  <a:lumMod val="25000"/>
                </a:schemeClr>
              </a:solidFill>
            </a:endParaRPr>
          </a:p>
          <a:p>
            <a:pPr lvl="1" eaLnBrk="0" hangingPunct="0"/>
            <a:endParaRPr lang="en-US" sz="2400" baseline="30000" dirty="0" smtClean="0">
              <a:solidFill>
                <a:schemeClr val="bg2">
                  <a:lumMod val="25000"/>
                </a:schemeClr>
              </a:solidFill>
            </a:endParaRPr>
          </a:p>
          <a:p>
            <a:endParaRPr lang="en-US" i="1" dirty="0" smtClean="0">
              <a:solidFill>
                <a:schemeClr val="bg2">
                  <a:lumMod val="25000"/>
                </a:schemeClr>
              </a:solidFill>
            </a:endParaRPr>
          </a:p>
          <a:p>
            <a:endParaRPr lang="en-US" i="1" dirty="0">
              <a:solidFill>
                <a:schemeClr val="bg2">
                  <a:lumMod val="25000"/>
                </a:schemeClr>
              </a:solidFill>
            </a:endParaRPr>
          </a:p>
          <a:p>
            <a:endParaRPr lang="en-US" i="1" dirty="0" smtClean="0">
              <a:solidFill>
                <a:schemeClr val="bg2">
                  <a:lumMod val="25000"/>
                </a:schemeClr>
              </a:solidFill>
            </a:endParaRPr>
          </a:p>
          <a:p>
            <a:endParaRPr lang="en-US" i="1" dirty="0">
              <a:solidFill>
                <a:schemeClr val="bg2">
                  <a:lumMod val="25000"/>
                </a:schemeClr>
              </a:solidFill>
            </a:endParaRPr>
          </a:p>
          <a:p>
            <a:endParaRPr lang="en-US" i="1" dirty="0" smtClean="0">
              <a:solidFill>
                <a:schemeClr val="bg2">
                  <a:lumMod val="25000"/>
                </a:schemeClr>
              </a:solidFill>
            </a:endParaRPr>
          </a:p>
          <a:p>
            <a:endParaRPr lang="en-US" i="1" dirty="0">
              <a:solidFill>
                <a:schemeClr val="bg2">
                  <a:lumMod val="25000"/>
                </a:schemeClr>
              </a:solidFill>
            </a:endParaRPr>
          </a:p>
          <a:p>
            <a:endParaRPr lang="en-US" i="1" dirty="0" smtClean="0">
              <a:solidFill>
                <a:schemeClr val="bg2">
                  <a:lumMod val="25000"/>
                </a:schemeClr>
              </a:solidFill>
            </a:endParaRPr>
          </a:p>
          <a:p>
            <a:endParaRPr lang="en-US" i="1" dirty="0">
              <a:solidFill>
                <a:schemeClr val="bg2">
                  <a:lumMod val="25000"/>
                </a:schemeClr>
              </a:solidFill>
            </a:endParaRPr>
          </a:p>
          <a:p>
            <a:endParaRPr lang="en-US" i="1" dirty="0" smtClean="0">
              <a:solidFill>
                <a:schemeClr val="bg2">
                  <a:lumMod val="25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States of Matter</a:t>
            </a:r>
            <a:endParaRPr lang="en-US" dirty="0"/>
          </a:p>
        </p:txBody>
      </p:sp>
      <p:pic>
        <p:nvPicPr>
          <p:cNvPr id="4" name="Picture 8"/>
          <p:cNvPicPr>
            <a:picLocks noGrp="1" noChangeArrowheads="1"/>
          </p:cNvPicPr>
          <p:nvPr>
            <p:ph idx="1"/>
          </p:nvPr>
        </p:nvPicPr>
        <p:blipFill>
          <a:blip r:embed="rId2" cstate="print"/>
          <a:srcRect/>
          <a:stretch>
            <a:fillRect/>
          </a:stretch>
        </p:blipFill>
        <p:spPr bwMode="auto">
          <a:xfrm>
            <a:off x="0" y="1219200"/>
            <a:ext cx="2803525" cy="3454400"/>
          </a:xfrm>
          <a:prstGeom prst="rect">
            <a:avLst/>
          </a:prstGeom>
          <a:noFill/>
          <a:ln w="9525">
            <a:noFill/>
            <a:miter lim="800000"/>
            <a:headEnd/>
            <a:tailEnd/>
          </a:ln>
          <a:effectLst/>
        </p:spPr>
      </p:pic>
      <p:pic>
        <p:nvPicPr>
          <p:cNvPr id="5" name="Picture 8"/>
          <p:cNvPicPr>
            <a:picLocks noChangeArrowheads="1"/>
          </p:cNvPicPr>
          <p:nvPr/>
        </p:nvPicPr>
        <p:blipFill>
          <a:blip r:embed="rId3" cstate="print"/>
          <a:srcRect/>
          <a:stretch>
            <a:fillRect/>
          </a:stretch>
        </p:blipFill>
        <p:spPr bwMode="auto">
          <a:xfrm>
            <a:off x="2971800" y="2819400"/>
            <a:ext cx="2590800" cy="3429000"/>
          </a:xfrm>
          <a:prstGeom prst="rect">
            <a:avLst/>
          </a:prstGeom>
          <a:noFill/>
          <a:ln w="9525">
            <a:noFill/>
            <a:miter lim="800000"/>
            <a:headEnd/>
            <a:tailEnd/>
          </a:ln>
          <a:effectLst/>
        </p:spPr>
      </p:pic>
      <p:pic>
        <p:nvPicPr>
          <p:cNvPr id="6" name="Picture 8"/>
          <p:cNvPicPr>
            <a:picLocks noChangeArrowheads="1"/>
          </p:cNvPicPr>
          <p:nvPr/>
        </p:nvPicPr>
        <p:blipFill>
          <a:blip r:embed="rId4" cstate="print"/>
          <a:srcRect/>
          <a:stretch>
            <a:fillRect/>
          </a:stretch>
        </p:blipFill>
        <p:spPr bwMode="auto">
          <a:xfrm>
            <a:off x="5638800" y="3048000"/>
            <a:ext cx="3505200" cy="3429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685800" y="6248400"/>
            <a:ext cx="1905000" cy="457200"/>
          </a:xfrm>
          <a:prstGeom prst="rect">
            <a:avLst/>
          </a:prstGeom>
          <a:noFill/>
          <a:ln w="9525">
            <a:noFill/>
            <a:miter lim="800000"/>
            <a:headEnd/>
            <a:tailEnd/>
          </a:ln>
          <a:effectLst/>
        </p:spPr>
        <p:txBody>
          <a:bodyPr wrap="none" anchor="ctr"/>
          <a:lstStyle/>
          <a:p>
            <a:endParaRPr lang="en-US" dirty="0"/>
          </a:p>
        </p:txBody>
      </p:sp>
      <p:sp>
        <p:nvSpPr>
          <p:cNvPr id="18435" name="Rectangle 3"/>
          <p:cNvSpPr>
            <a:spLocks noChangeArrowheads="1"/>
          </p:cNvSpPr>
          <p:nvPr/>
        </p:nvSpPr>
        <p:spPr bwMode="auto">
          <a:xfrm>
            <a:off x="3124200" y="6248400"/>
            <a:ext cx="2895600" cy="457200"/>
          </a:xfrm>
          <a:prstGeom prst="rect">
            <a:avLst/>
          </a:prstGeom>
          <a:noFill/>
          <a:ln w="9525">
            <a:noFill/>
            <a:miter lim="800000"/>
            <a:headEnd/>
            <a:tailEnd/>
          </a:ln>
          <a:effectLst/>
        </p:spPr>
        <p:txBody>
          <a:bodyPr wrap="none" anchor="ctr"/>
          <a:lstStyle/>
          <a:p>
            <a:endParaRPr lang="en-US" dirty="0"/>
          </a:p>
        </p:txBody>
      </p:sp>
      <p:sp>
        <p:nvSpPr>
          <p:cNvPr id="18436" name="Rectangle 4"/>
          <p:cNvSpPr>
            <a:spLocks noChangeArrowheads="1"/>
          </p:cNvSpPr>
          <p:nvPr/>
        </p:nvSpPr>
        <p:spPr bwMode="auto">
          <a:xfrm>
            <a:off x="685800" y="6248400"/>
            <a:ext cx="1905000" cy="457200"/>
          </a:xfrm>
          <a:prstGeom prst="rect">
            <a:avLst/>
          </a:prstGeom>
          <a:noFill/>
          <a:ln w="9525">
            <a:noFill/>
            <a:miter lim="800000"/>
            <a:headEnd/>
            <a:tailEnd/>
          </a:ln>
          <a:effectLst/>
        </p:spPr>
        <p:txBody>
          <a:bodyPr wrap="none" anchor="ctr"/>
          <a:lstStyle/>
          <a:p>
            <a:endParaRPr lang="en-US" dirty="0"/>
          </a:p>
        </p:txBody>
      </p:sp>
      <p:sp>
        <p:nvSpPr>
          <p:cNvPr id="18437" name="Rectangle 5"/>
          <p:cNvSpPr>
            <a:spLocks noChangeArrowheads="1"/>
          </p:cNvSpPr>
          <p:nvPr/>
        </p:nvSpPr>
        <p:spPr bwMode="auto">
          <a:xfrm>
            <a:off x="3124200" y="6248400"/>
            <a:ext cx="2895600" cy="457200"/>
          </a:xfrm>
          <a:prstGeom prst="rect">
            <a:avLst/>
          </a:prstGeom>
          <a:noFill/>
          <a:ln w="9525">
            <a:noFill/>
            <a:miter lim="800000"/>
            <a:headEnd/>
            <a:tailEnd/>
          </a:ln>
          <a:effectLst/>
        </p:spPr>
        <p:txBody>
          <a:bodyPr wrap="none" anchor="ctr"/>
          <a:lstStyle/>
          <a:p>
            <a:endParaRPr lang="en-US" dirty="0"/>
          </a:p>
        </p:txBody>
      </p:sp>
      <p:sp>
        <p:nvSpPr>
          <p:cNvPr id="18439" name="Rectangle 7"/>
          <p:cNvSpPr>
            <a:spLocks noGrp="1" noChangeArrowheads="1"/>
          </p:cNvSpPr>
          <p:nvPr>
            <p:ph idx="1"/>
          </p:nvPr>
        </p:nvSpPr>
        <p:spPr>
          <a:xfrm>
            <a:off x="1295400" y="228600"/>
            <a:ext cx="7498080" cy="6324600"/>
          </a:xfrm>
          <a:noFill/>
          <a:ln/>
        </p:spPr>
        <p:txBody>
          <a:bodyPr>
            <a:normAutofit fontScale="92500" lnSpcReduction="10000"/>
          </a:bodyPr>
          <a:lstStyle/>
          <a:p>
            <a:pPr eaLnBrk="0" hangingPunct="0">
              <a:buNone/>
            </a:pPr>
            <a:r>
              <a:rPr lang="en-US" dirty="0" smtClean="0">
                <a:solidFill>
                  <a:schemeClr val="bg2">
                    <a:lumMod val="25000"/>
                  </a:schemeClr>
                </a:solidFill>
              </a:rPr>
              <a:t>Plasma</a:t>
            </a:r>
          </a:p>
          <a:p>
            <a:pPr eaLnBrk="0" hangingPunct="0">
              <a:buNone/>
            </a:pPr>
            <a:r>
              <a:rPr lang="en-US" dirty="0" smtClean="0">
                <a:hlinkClick r:id="rId3"/>
              </a:rPr>
              <a:t>http://chemistry.about.com/od/photogalleries/ig/Lightning-and-Plasma-Photos/</a:t>
            </a:r>
            <a:r>
              <a:rPr lang="en-US" dirty="0" smtClean="0"/>
              <a:t> </a:t>
            </a:r>
          </a:p>
          <a:p>
            <a:r>
              <a:rPr lang="en-US" u="sng" dirty="0" smtClean="0"/>
              <a:t>Plasma has neither a definite volume nor a definite shape. </a:t>
            </a:r>
          </a:p>
          <a:p>
            <a:r>
              <a:rPr lang="en-US" u="sng" dirty="0" smtClean="0"/>
              <a:t>Plasma often is seen in ionized gases. Plasma is distinct from a gas because it possesses unique properties. Free electrical charges (not bound to atoms or ions) cause plasma to be electrically conductive. Plasma may be formed by heating and ionizing a gas. </a:t>
            </a:r>
          </a:p>
          <a:p>
            <a:r>
              <a:rPr lang="en-US" u="sng" dirty="0" smtClean="0"/>
              <a:t>Stars are made of plasma. Lightning is plasma. You can find plasma inside fluorescent lights and neon signs. </a:t>
            </a:r>
          </a:p>
          <a:p>
            <a:pPr eaLnBrk="0" hangingPunct="0">
              <a:buNone/>
            </a:pPr>
            <a:endParaRPr lang="en-US" dirty="0"/>
          </a:p>
        </p:txBody>
      </p:sp>
    </p:spTree>
  </p:cSld>
  <p:clrMapOvr>
    <a:masterClrMapping/>
  </p:clrMapOvr>
  <p:transition>
    <p:blinds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Chemical and Physical Properties</a:t>
            </a:r>
            <a:endParaRPr lang="en-US" dirty="0"/>
          </a:p>
        </p:txBody>
      </p:sp>
      <p:sp>
        <p:nvSpPr>
          <p:cNvPr id="3" name="Content Placeholder 2"/>
          <p:cNvSpPr>
            <a:spLocks noGrp="1"/>
          </p:cNvSpPr>
          <p:nvPr>
            <p:ph idx="1"/>
          </p:nvPr>
        </p:nvSpPr>
        <p:spPr>
          <a:xfrm>
            <a:off x="1066800" y="1219200"/>
            <a:ext cx="7866888" cy="5029200"/>
          </a:xfrm>
        </p:spPr>
        <p:txBody>
          <a:bodyPr/>
          <a:lstStyle/>
          <a:p>
            <a:pPr eaLnBrk="0" hangingPunct="0"/>
            <a:r>
              <a:rPr lang="en-US" dirty="0" smtClean="0"/>
              <a:t>Chemical Properties - chemical changes, happens when matter changes composition</a:t>
            </a:r>
          </a:p>
          <a:p>
            <a:pPr lvl="1" eaLnBrk="0" hangingPunct="0"/>
            <a:r>
              <a:rPr lang="en-US" dirty="0" smtClean="0"/>
              <a:t>rusting or oxidation (iron reacting with oxygen)</a:t>
            </a:r>
          </a:p>
          <a:p>
            <a:pPr lvl="1" eaLnBrk="0" hangingPunct="0"/>
            <a:r>
              <a:rPr lang="en-US" dirty="0" smtClean="0"/>
              <a:t>chemical reactions</a:t>
            </a:r>
          </a:p>
          <a:p>
            <a:pPr eaLnBrk="0" hangingPunct="0"/>
            <a:r>
              <a:rPr lang="en-US" dirty="0" smtClean="0"/>
              <a:t>Physical Properties - physical changes, no change in composition</a:t>
            </a:r>
          </a:p>
          <a:p>
            <a:pPr lvl="1" eaLnBrk="0" hangingPunct="0"/>
            <a:r>
              <a:rPr lang="en-US" dirty="0" smtClean="0"/>
              <a:t>changes of state</a:t>
            </a:r>
          </a:p>
          <a:p>
            <a:pPr lvl="1" eaLnBrk="0" hangingPunct="0"/>
            <a:r>
              <a:rPr lang="en-US" dirty="0" smtClean="0"/>
              <a:t>density, color, solubility, hardness, melting and boiling point, conductivity, mass, and volume</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types of Physical Properties</a:t>
            </a:r>
            <a:endParaRPr lang="en-US" dirty="0"/>
          </a:p>
        </p:txBody>
      </p:sp>
      <p:sp>
        <p:nvSpPr>
          <p:cNvPr id="3" name="Content Placeholder 2"/>
          <p:cNvSpPr>
            <a:spLocks noGrp="1"/>
          </p:cNvSpPr>
          <p:nvPr>
            <p:ph idx="1"/>
          </p:nvPr>
        </p:nvSpPr>
        <p:spPr/>
        <p:txBody>
          <a:bodyPr/>
          <a:lstStyle/>
          <a:p>
            <a:pPr eaLnBrk="0" hangingPunct="0"/>
            <a:r>
              <a:rPr lang="en-US" dirty="0" smtClean="0"/>
              <a:t>Extensive Properties - depends on quantity</a:t>
            </a:r>
          </a:p>
          <a:p>
            <a:pPr lvl="1" eaLnBrk="0" hangingPunct="0"/>
            <a:r>
              <a:rPr lang="en-US" dirty="0" smtClean="0"/>
              <a:t>Mass, volume</a:t>
            </a:r>
          </a:p>
          <a:p>
            <a:pPr eaLnBrk="0" hangingPunct="0"/>
            <a:r>
              <a:rPr lang="en-US" dirty="0" smtClean="0"/>
              <a:t>Intensive Properties - do not depend on the amount of material present</a:t>
            </a:r>
          </a:p>
          <a:p>
            <a:pPr lvl="1" eaLnBrk="0" hangingPunct="0"/>
            <a:r>
              <a:rPr lang="en-US" dirty="0" smtClean="0"/>
              <a:t>Density, color, temperature, melting and boiling point.</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ssolv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dissolve">
                                      <p:cBhvr>
                                        <p:cTn id="15" dur="500"/>
                                        <p:tgtEl>
                                          <p:spTgt spid="3">
                                            <p:txEl>
                                              <p:pRg st="2" end="2"/>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dissolve">
                                      <p:cBhvr>
                                        <p:cTn id="1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Chemical and Physical Changes</a:t>
            </a:r>
            <a:endParaRPr lang="en-US" dirty="0"/>
          </a:p>
        </p:txBody>
      </p:sp>
      <p:sp>
        <p:nvSpPr>
          <p:cNvPr id="3" name="Content Placeholder 2"/>
          <p:cNvSpPr>
            <a:spLocks noGrp="1"/>
          </p:cNvSpPr>
          <p:nvPr>
            <p:ph idx="1"/>
          </p:nvPr>
        </p:nvSpPr>
        <p:spPr/>
        <p:txBody>
          <a:bodyPr/>
          <a:lstStyle/>
          <a:p>
            <a:r>
              <a:rPr lang="en-US" dirty="0" smtClean="0"/>
              <a:t>Chemical changes happen when something is being made, something is being used up or energy is being released or absorbed.</a:t>
            </a:r>
          </a:p>
          <a:p>
            <a:pPr lvl="1"/>
            <a:r>
              <a:rPr lang="en-US" dirty="0" smtClean="0"/>
              <a:t>Ex.  Sodium in water; burning of a gas; </a:t>
            </a:r>
          </a:p>
          <a:p>
            <a:pPr lvl="1"/>
            <a:r>
              <a:rPr lang="en-US" dirty="0" smtClean="0"/>
              <a:t>5 ways to tell:  color change, heat, light, bubbles, and/or a precipitate is formed</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Chemical and Physical Changes</a:t>
            </a:r>
            <a:endParaRPr lang="en-US" dirty="0"/>
          </a:p>
        </p:txBody>
      </p:sp>
      <p:sp>
        <p:nvSpPr>
          <p:cNvPr id="3" name="Content Placeholder 2"/>
          <p:cNvSpPr>
            <a:spLocks noGrp="1"/>
          </p:cNvSpPr>
          <p:nvPr>
            <p:ph idx="1"/>
          </p:nvPr>
        </p:nvSpPr>
        <p:spPr>
          <a:xfrm>
            <a:off x="1435608" y="1447800"/>
            <a:ext cx="7498080" cy="5181600"/>
          </a:xfrm>
        </p:spPr>
        <p:txBody>
          <a:bodyPr/>
          <a:lstStyle/>
          <a:p>
            <a:r>
              <a:rPr lang="en-US" dirty="0" smtClean="0"/>
              <a:t>Physical change happens with no change in chemical makeup, but energy can be absorbed or released.</a:t>
            </a:r>
          </a:p>
          <a:p>
            <a:pPr lvl="1"/>
            <a:r>
              <a:rPr lang="en-US" dirty="0" smtClean="0"/>
              <a:t>Ex.  Melting a metal; light from a light bulb (exothermic); converting water from ice to water to steam (endothermic)</a:t>
            </a:r>
          </a:p>
          <a:p>
            <a:pPr lvl="1"/>
            <a:endParaRPr lang="en-US" sz="800" dirty="0" smtClean="0"/>
          </a:p>
          <a:p>
            <a:pPr lvl="1">
              <a:buNone/>
            </a:pPr>
            <a:r>
              <a:rPr lang="en-US" dirty="0" smtClean="0"/>
              <a:t>~ Exothermic:  energy is released to the surroundings</a:t>
            </a:r>
          </a:p>
          <a:p>
            <a:pPr lvl="1">
              <a:buNone/>
            </a:pPr>
            <a:r>
              <a:rPr lang="en-US" dirty="0" smtClean="0"/>
              <a:t>~ Endothermic:  energy is absorbed from the surroundings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Classification of Matter</a:t>
            </a:r>
            <a:endParaRPr lang="en-US" dirty="0"/>
          </a:p>
        </p:txBody>
      </p:sp>
      <p:sp>
        <p:nvSpPr>
          <p:cNvPr id="3" name="Content Placeholder 2"/>
          <p:cNvSpPr>
            <a:spLocks noGrp="1"/>
          </p:cNvSpPr>
          <p:nvPr>
            <p:ph idx="1"/>
          </p:nvPr>
        </p:nvSpPr>
        <p:spPr/>
        <p:txBody>
          <a:bodyPr>
            <a:normAutofit lnSpcReduction="10000"/>
          </a:bodyPr>
          <a:lstStyle/>
          <a:p>
            <a:pPr eaLnBrk="0" hangingPunct="0">
              <a:buNone/>
            </a:pPr>
            <a:r>
              <a:rPr lang="en-US" dirty="0" smtClean="0"/>
              <a:t>Substance</a:t>
            </a:r>
          </a:p>
          <a:p>
            <a:pPr lvl="1" eaLnBrk="0" hangingPunct="0"/>
            <a:r>
              <a:rPr lang="en-US" dirty="0" smtClean="0"/>
              <a:t>matter where samples have identical composition and properties</a:t>
            </a:r>
          </a:p>
          <a:p>
            <a:pPr marL="653796" lvl="1" indent="-571500">
              <a:spcBef>
                <a:spcPts val="600"/>
              </a:spcBef>
              <a:buSzPct val="80000"/>
              <a:buNone/>
            </a:pPr>
            <a:endParaRPr lang="en-US" dirty="0" smtClean="0"/>
          </a:p>
          <a:p>
            <a:pPr marL="653796" lvl="1" indent="-571500">
              <a:spcBef>
                <a:spcPts val="600"/>
              </a:spcBef>
              <a:buSzPct val="80000"/>
              <a:buNone/>
            </a:pPr>
            <a:r>
              <a:rPr lang="en-US" dirty="0" smtClean="0"/>
              <a:t>Mixture ~ composed of two or more substances</a:t>
            </a:r>
          </a:p>
          <a:p>
            <a:pPr marL="928116" lvl="1" indent="-571500">
              <a:buAutoNum type="alphaUcPeriod"/>
            </a:pPr>
            <a:r>
              <a:rPr lang="en-US" dirty="0" smtClean="0"/>
              <a:t>heterogeneous mixtures – can normally see a difference (soil, salt &amp; pepper, sand &amp; water)</a:t>
            </a:r>
          </a:p>
          <a:p>
            <a:pPr marL="928116" lvl="1" indent="-571500">
              <a:buFont typeface="Verdana"/>
              <a:buAutoNum type="alphaUcPeriod"/>
            </a:pPr>
            <a:r>
              <a:rPr lang="en-US" dirty="0" smtClean="0"/>
              <a:t>homogeneous mixtures – uniform throughout (solutions ~ salt dissolved in water, brass)</a:t>
            </a:r>
          </a:p>
          <a:p>
            <a:pPr marL="928116" lvl="1" indent="-571500">
              <a:buNone/>
            </a:pPr>
            <a:endParaRPr lang="en-US" dirty="0" smtClean="0"/>
          </a:p>
          <a:p>
            <a:pPr marL="928116" lvl="1" indent="-571500">
              <a:buNone/>
            </a:pP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Pure Substances</a:t>
            </a:r>
            <a:endParaRPr lang="en-US" dirty="0"/>
          </a:p>
        </p:txBody>
      </p:sp>
      <p:sp>
        <p:nvSpPr>
          <p:cNvPr id="3" name="Content Placeholder 2"/>
          <p:cNvSpPr>
            <a:spLocks noGrp="1"/>
          </p:cNvSpPr>
          <p:nvPr>
            <p:ph idx="1"/>
          </p:nvPr>
        </p:nvSpPr>
        <p:spPr>
          <a:xfrm>
            <a:off x="1435608" y="1447800"/>
            <a:ext cx="7498080" cy="5105400"/>
          </a:xfrm>
        </p:spPr>
        <p:txBody>
          <a:bodyPr>
            <a:normAutofit lnSpcReduction="10000"/>
          </a:bodyPr>
          <a:lstStyle/>
          <a:p>
            <a:pPr eaLnBrk="0" hangingPunct="0"/>
            <a:r>
              <a:rPr lang="en-US" dirty="0" smtClean="0"/>
              <a:t>Compounds</a:t>
            </a:r>
          </a:p>
          <a:p>
            <a:pPr lvl="1" eaLnBrk="0" hangingPunct="0"/>
            <a:r>
              <a:rPr lang="en-US" dirty="0" smtClean="0"/>
              <a:t>substances composed of two or more elements in a definite ratio by mass</a:t>
            </a:r>
          </a:p>
          <a:p>
            <a:pPr lvl="1" eaLnBrk="0" hangingPunct="0"/>
            <a:r>
              <a:rPr lang="en-US" dirty="0" smtClean="0"/>
              <a:t>can be decomposed into the individual elements that make the compound</a:t>
            </a:r>
          </a:p>
          <a:p>
            <a:pPr lvl="2" eaLnBrk="0" hangingPunct="0"/>
            <a:r>
              <a:rPr lang="en-US" dirty="0" smtClean="0"/>
              <a:t>Ex. Water; calcium chloride; methane gas;</a:t>
            </a:r>
          </a:p>
          <a:p>
            <a:pPr eaLnBrk="0" hangingPunct="0"/>
            <a:r>
              <a:rPr lang="en-US" dirty="0" smtClean="0"/>
              <a:t>Elements</a:t>
            </a:r>
          </a:p>
          <a:p>
            <a:pPr lvl="1" eaLnBrk="0" hangingPunct="0"/>
            <a:r>
              <a:rPr lang="en-US" dirty="0" smtClean="0"/>
              <a:t>substances that cannot be decomposed into simpler substances via chemical reactions</a:t>
            </a:r>
          </a:p>
          <a:p>
            <a:pPr eaLnBrk="0" hangingPunct="0">
              <a:buFontTx/>
              <a:buNone/>
            </a:pPr>
            <a:r>
              <a:rPr lang="en-US" dirty="0" smtClean="0"/>
              <a:t>	Elemental symbols</a:t>
            </a:r>
          </a:p>
          <a:p>
            <a:pPr lvl="1" eaLnBrk="0" hangingPunct="0"/>
            <a:r>
              <a:rPr lang="en-US" dirty="0" smtClean="0"/>
              <a:t>found on periodic table</a:t>
            </a:r>
          </a:p>
          <a:p>
            <a:pPr lvl="2" eaLnBrk="0" hangingPunct="0">
              <a:buNone/>
            </a:pPr>
            <a:endParaRPr lang="en-US" dirty="0" smtClean="0"/>
          </a:p>
          <a:p>
            <a:pPr lvl="1" eaLnBrk="0" hangingPunct="0"/>
            <a:endParaRPr lang="en-US" dirty="0" smtClean="0"/>
          </a:p>
          <a:p>
            <a:pPr lvl="1" eaLnBrk="0" hangingPunct="0">
              <a:buNone/>
            </a:pPr>
            <a:endParaRPr lang="en-US" dirty="0" smtClean="0"/>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Measurements in Chemistry</a:t>
            </a:r>
            <a:endParaRPr lang="en-US" dirty="0"/>
          </a:p>
        </p:txBody>
      </p:sp>
      <p:sp>
        <p:nvSpPr>
          <p:cNvPr id="3" name="Content Placeholder 2"/>
          <p:cNvSpPr>
            <a:spLocks noGrp="1"/>
          </p:cNvSpPr>
          <p:nvPr>
            <p:ph idx="1"/>
          </p:nvPr>
        </p:nvSpPr>
        <p:spPr/>
        <p:txBody>
          <a:bodyPr/>
          <a:lstStyle/>
          <a:p>
            <a:pPr eaLnBrk="0" hangingPunct="0"/>
            <a:r>
              <a:rPr lang="en-US" dirty="0" smtClean="0"/>
              <a:t>length			-  meter     	- m</a:t>
            </a:r>
          </a:p>
          <a:p>
            <a:pPr eaLnBrk="0" hangingPunct="0"/>
            <a:r>
              <a:rPr lang="en-US" dirty="0" smtClean="0"/>
              <a:t>mass			-  kilogram 	- kg</a:t>
            </a:r>
          </a:p>
          <a:p>
            <a:pPr eaLnBrk="0" hangingPunct="0"/>
            <a:r>
              <a:rPr lang="en-US" dirty="0" smtClean="0"/>
              <a:t>time			- second     	- s</a:t>
            </a:r>
          </a:p>
          <a:p>
            <a:pPr eaLnBrk="0" hangingPunct="0"/>
            <a:r>
              <a:rPr lang="en-US" dirty="0" smtClean="0"/>
              <a:t>current			- ampere    	- A</a:t>
            </a:r>
          </a:p>
          <a:p>
            <a:pPr eaLnBrk="0" hangingPunct="0"/>
            <a:r>
              <a:rPr lang="en-US" dirty="0" smtClean="0"/>
              <a:t>temperature		- Kelvin     		- K</a:t>
            </a:r>
          </a:p>
          <a:p>
            <a:pPr eaLnBrk="0" hangingPunct="0"/>
            <a:r>
              <a:rPr lang="en-US" dirty="0" smtClean="0"/>
              <a:t>amt. substance	- mole       	- mol</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Units of Measurement</a:t>
            </a:r>
            <a:endParaRPr lang="en-US" dirty="0"/>
          </a:p>
        </p:txBody>
      </p:sp>
      <p:sp>
        <p:nvSpPr>
          <p:cNvPr id="3" name="Content Placeholder 2"/>
          <p:cNvSpPr>
            <a:spLocks noGrp="1"/>
          </p:cNvSpPr>
          <p:nvPr>
            <p:ph idx="1"/>
          </p:nvPr>
        </p:nvSpPr>
        <p:spPr>
          <a:xfrm>
            <a:off x="1435608" y="1219200"/>
            <a:ext cx="7498080" cy="5486400"/>
          </a:xfrm>
        </p:spPr>
        <p:txBody>
          <a:bodyPr>
            <a:normAutofit fontScale="85000" lnSpcReduction="20000"/>
          </a:bodyPr>
          <a:lstStyle/>
          <a:p>
            <a:pPr eaLnBrk="0" hangingPunct="0"/>
            <a:r>
              <a:rPr lang="en-US" dirty="0" smtClean="0"/>
              <a:t>Mass </a:t>
            </a:r>
          </a:p>
          <a:p>
            <a:pPr lvl="1" eaLnBrk="0" hangingPunct="0"/>
            <a:r>
              <a:rPr lang="en-US" dirty="0" smtClean="0"/>
              <a:t>measure of the quantity of matter in a body (grams)</a:t>
            </a:r>
          </a:p>
          <a:p>
            <a:pPr eaLnBrk="0" hangingPunct="0"/>
            <a:r>
              <a:rPr lang="en-US" dirty="0" smtClean="0"/>
              <a:t>Weight</a:t>
            </a:r>
          </a:p>
          <a:p>
            <a:pPr lvl="1" eaLnBrk="0" hangingPunct="0"/>
            <a:r>
              <a:rPr lang="en-US" dirty="0" smtClean="0"/>
              <a:t>measure of the gravitational attraction of the earth for a body (weight = force = mass x gravity)</a:t>
            </a:r>
          </a:p>
          <a:p>
            <a:pPr eaLnBrk="0" hangingPunct="0"/>
            <a:r>
              <a:rPr lang="en-US" dirty="0" smtClean="0"/>
              <a:t>Length </a:t>
            </a:r>
          </a:p>
          <a:p>
            <a:pPr lvl="1" eaLnBrk="0" hangingPunct="0"/>
            <a:r>
              <a:rPr lang="en-US" dirty="0" smtClean="0"/>
              <a:t>A measurement of one dimension (how long something is); usually in meters</a:t>
            </a:r>
          </a:p>
          <a:p>
            <a:pPr lvl="1" eaLnBrk="0" hangingPunct="0"/>
            <a:r>
              <a:rPr lang="en-US" dirty="0" smtClean="0"/>
              <a:t>1 m = 39.37 inches</a:t>
            </a:r>
          </a:p>
          <a:p>
            <a:pPr lvl="1" eaLnBrk="0" hangingPunct="0"/>
            <a:r>
              <a:rPr lang="en-US" dirty="0" smtClean="0"/>
              <a:t>2.54 cm =  1 inch</a:t>
            </a:r>
          </a:p>
          <a:p>
            <a:pPr eaLnBrk="0" hangingPunct="0"/>
            <a:r>
              <a:rPr lang="en-US" dirty="0" smtClean="0"/>
              <a:t>Volume</a:t>
            </a:r>
          </a:p>
          <a:p>
            <a:pPr lvl="1" eaLnBrk="0" hangingPunct="0"/>
            <a:r>
              <a:rPr lang="en-US" dirty="0" smtClean="0"/>
              <a:t>A measure of 3 dimensions (length x width x height)</a:t>
            </a:r>
          </a:p>
          <a:p>
            <a:pPr lvl="1" eaLnBrk="0" hangingPunct="0"/>
            <a:r>
              <a:rPr lang="en-US" dirty="0" smtClean="0"/>
              <a:t>1 liter = 1.06 qt  </a:t>
            </a:r>
          </a:p>
          <a:p>
            <a:pPr lvl="1" eaLnBrk="0" hangingPunct="0"/>
            <a:r>
              <a:rPr lang="en-US" dirty="0" smtClean="0"/>
              <a:t>1 qt = 0.946 liter</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381000"/>
            <a:ext cx="7498080" cy="5867400"/>
          </a:xfrm>
        </p:spPr>
        <p:txBody>
          <a:bodyPr/>
          <a:lstStyle/>
          <a:p>
            <a:pPr eaLnBrk="0" hangingPunct="0"/>
            <a:r>
              <a:rPr lang="en-US" dirty="0" smtClean="0"/>
              <a:t>mega   	- </a:t>
            </a:r>
            <a:r>
              <a:rPr lang="en-US" dirty="0" smtClean="0">
                <a:solidFill>
                  <a:schemeClr val="tx2"/>
                </a:solidFill>
              </a:rPr>
              <a:t>M		  10</a:t>
            </a:r>
            <a:r>
              <a:rPr lang="en-US" baseline="30000" dirty="0" smtClean="0">
                <a:solidFill>
                  <a:schemeClr val="tx2"/>
                </a:solidFill>
              </a:rPr>
              <a:t>6</a:t>
            </a:r>
            <a:endParaRPr lang="en-US" dirty="0" smtClean="0"/>
          </a:p>
          <a:p>
            <a:pPr eaLnBrk="0" hangingPunct="0"/>
            <a:r>
              <a:rPr lang="en-US" dirty="0" smtClean="0"/>
              <a:t>kilo     	- </a:t>
            </a:r>
            <a:r>
              <a:rPr lang="en-US" dirty="0" smtClean="0">
                <a:solidFill>
                  <a:schemeClr val="tx2"/>
                </a:solidFill>
              </a:rPr>
              <a:t>k 		  10</a:t>
            </a:r>
            <a:r>
              <a:rPr lang="en-US" baseline="30000" dirty="0" smtClean="0">
                <a:solidFill>
                  <a:schemeClr val="tx2"/>
                </a:solidFill>
              </a:rPr>
              <a:t>3</a:t>
            </a:r>
            <a:endParaRPr lang="en-US" baseline="30000" dirty="0" smtClean="0"/>
          </a:p>
          <a:p>
            <a:pPr eaLnBrk="0" hangingPunct="0"/>
            <a:r>
              <a:rPr lang="en-US" dirty="0" err="1" smtClean="0"/>
              <a:t>deka</a:t>
            </a:r>
            <a:r>
              <a:rPr lang="en-US" dirty="0" smtClean="0"/>
              <a:t>   	- </a:t>
            </a:r>
            <a:r>
              <a:rPr lang="en-US" dirty="0" err="1" smtClean="0">
                <a:solidFill>
                  <a:schemeClr val="tx2"/>
                </a:solidFill>
              </a:rPr>
              <a:t>da</a:t>
            </a:r>
            <a:r>
              <a:rPr lang="en-US" dirty="0" smtClean="0">
                <a:solidFill>
                  <a:schemeClr val="tx2"/>
                </a:solidFill>
              </a:rPr>
              <a:t>		  10</a:t>
            </a:r>
            <a:endParaRPr lang="en-US" dirty="0" smtClean="0"/>
          </a:p>
          <a:p>
            <a:pPr eaLnBrk="0" hangingPunct="0"/>
            <a:r>
              <a:rPr lang="en-US" dirty="0" err="1" smtClean="0"/>
              <a:t>deci</a:t>
            </a:r>
            <a:r>
              <a:rPr lang="en-US" dirty="0" smtClean="0"/>
              <a:t>    	- </a:t>
            </a:r>
            <a:r>
              <a:rPr lang="en-US" dirty="0" smtClean="0">
                <a:solidFill>
                  <a:schemeClr val="tx2"/>
                </a:solidFill>
              </a:rPr>
              <a:t>d		  10</a:t>
            </a:r>
            <a:r>
              <a:rPr lang="en-US" baseline="30000" dirty="0" smtClean="0">
                <a:solidFill>
                  <a:schemeClr val="tx2"/>
                </a:solidFill>
              </a:rPr>
              <a:t>-1</a:t>
            </a:r>
            <a:endParaRPr lang="en-US" dirty="0" smtClean="0">
              <a:solidFill>
                <a:schemeClr val="tx2"/>
              </a:solidFill>
            </a:endParaRPr>
          </a:p>
          <a:p>
            <a:pPr eaLnBrk="0" hangingPunct="0"/>
            <a:r>
              <a:rPr lang="en-US" dirty="0" err="1" smtClean="0"/>
              <a:t>centi</a:t>
            </a:r>
            <a:r>
              <a:rPr lang="en-US" dirty="0" smtClean="0"/>
              <a:t>   	- </a:t>
            </a:r>
            <a:r>
              <a:rPr lang="en-US" dirty="0" smtClean="0">
                <a:solidFill>
                  <a:schemeClr val="tx2"/>
                </a:solidFill>
              </a:rPr>
              <a:t>c		  10</a:t>
            </a:r>
            <a:r>
              <a:rPr lang="en-US" baseline="30000" dirty="0" smtClean="0">
                <a:solidFill>
                  <a:schemeClr val="tx2"/>
                </a:solidFill>
              </a:rPr>
              <a:t>-2</a:t>
            </a:r>
          </a:p>
          <a:p>
            <a:pPr eaLnBrk="0" hangingPunct="0"/>
            <a:r>
              <a:rPr lang="en-US" dirty="0" err="1" smtClean="0"/>
              <a:t>milli</a:t>
            </a:r>
            <a:r>
              <a:rPr lang="en-US" dirty="0" smtClean="0"/>
              <a:t>    	- </a:t>
            </a:r>
            <a:r>
              <a:rPr lang="en-US" dirty="0" smtClean="0">
                <a:solidFill>
                  <a:schemeClr val="tx2"/>
                </a:solidFill>
              </a:rPr>
              <a:t>m		  10</a:t>
            </a:r>
            <a:r>
              <a:rPr lang="en-US" baseline="30000" dirty="0" smtClean="0">
                <a:solidFill>
                  <a:schemeClr val="tx2"/>
                </a:solidFill>
              </a:rPr>
              <a:t>-3</a:t>
            </a:r>
            <a:endParaRPr lang="en-US" dirty="0" smtClean="0">
              <a:solidFill>
                <a:schemeClr val="tx2"/>
              </a:solidFill>
            </a:endParaRPr>
          </a:p>
          <a:p>
            <a:pPr eaLnBrk="0" hangingPunct="0"/>
            <a:r>
              <a:rPr lang="en-US" dirty="0" smtClean="0"/>
              <a:t>micro  	- </a:t>
            </a:r>
            <a:r>
              <a:rPr lang="en-US" dirty="0" smtClean="0">
                <a:solidFill>
                  <a:schemeClr val="tx2"/>
                </a:solidFill>
                <a:latin typeface="Symbol" pitchFamily="18" charset="2"/>
              </a:rPr>
              <a:t>m		</a:t>
            </a:r>
            <a:r>
              <a:rPr lang="en-US" dirty="0" smtClean="0">
                <a:solidFill>
                  <a:schemeClr val="tx2"/>
                </a:solidFill>
              </a:rPr>
              <a:t>  10</a:t>
            </a:r>
            <a:r>
              <a:rPr lang="en-US" baseline="30000" dirty="0" smtClean="0">
                <a:solidFill>
                  <a:schemeClr val="tx2"/>
                </a:solidFill>
              </a:rPr>
              <a:t>-6</a:t>
            </a:r>
          </a:p>
          <a:p>
            <a:pPr eaLnBrk="0" hangingPunct="0"/>
            <a:r>
              <a:rPr lang="en-US" dirty="0" err="1" smtClean="0"/>
              <a:t>nano</a:t>
            </a:r>
            <a:r>
              <a:rPr lang="en-US" dirty="0" smtClean="0"/>
              <a:t>   	- </a:t>
            </a:r>
            <a:r>
              <a:rPr lang="en-US" dirty="0" smtClean="0">
                <a:solidFill>
                  <a:schemeClr val="tx2"/>
                </a:solidFill>
              </a:rPr>
              <a:t>n		  10</a:t>
            </a:r>
            <a:r>
              <a:rPr lang="en-US" baseline="30000" dirty="0" smtClean="0">
                <a:solidFill>
                  <a:schemeClr val="tx2"/>
                </a:solidFill>
              </a:rPr>
              <a:t>-9</a:t>
            </a:r>
          </a:p>
          <a:p>
            <a:pPr eaLnBrk="0" hangingPunct="0"/>
            <a:r>
              <a:rPr lang="en-US" dirty="0" err="1" smtClean="0"/>
              <a:t>pico</a:t>
            </a:r>
            <a:r>
              <a:rPr lang="en-US" dirty="0" smtClean="0"/>
              <a:t>    	- </a:t>
            </a:r>
            <a:r>
              <a:rPr lang="en-US" dirty="0" smtClean="0">
                <a:solidFill>
                  <a:schemeClr val="tx2"/>
                </a:solidFill>
              </a:rPr>
              <a:t>p  		  10</a:t>
            </a:r>
            <a:r>
              <a:rPr lang="en-US" baseline="30000" dirty="0" smtClean="0">
                <a:solidFill>
                  <a:schemeClr val="tx2"/>
                </a:solidFill>
              </a:rPr>
              <a:t>-12</a:t>
            </a:r>
          </a:p>
          <a:p>
            <a:pPr eaLnBrk="0" hangingPunct="0"/>
            <a:r>
              <a:rPr lang="en-US" dirty="0" err="1" smtClean="0"/>
              <a:t>femto</a:t>
            </a:r>
            <a:r>
              <a:rPr lang="en-US" dirty="0" smtClean="0"/>
              <a:t>  	- </a:t>
            </a:r>
            <a:r>
              <a:rPr lang="en-US" dirty="0" smtClean="0">
                <a:solidFill>
                  <a:schemeClr val="tx2"/>
                </a:solidFill>
              </a:rPr>
              <a:t>f   		  10</a:t>
            </a:r>
            <a:r>
              <a:rPr lang="en-US" baseline="30000" dirty="0" smtClean="0">
                <a:solidFill>
                  <a:schemeClr val="tx2"/>
                </a:solidFill>
              </a:rPr>
              <a:t>-15</a:t>
            </a:r>
            <a:r>
              <a:rPr lang="en-US" baseline="30000" dirty="0" smtClean="0"/>
              <a:t> </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eaLnBrk="0" hangingPunct="0"/>
            <a:r>
              <a:rPr lang="en-US" dirty="0" smtClean="0"/>
              <a:t>Accuracy </a:t>
            </a:r>
          </a:p>
          <a:p>
            <a:pPr lvl="1" eaLnBrk="0" hangingPunct="0"/>
            <a:r>
              <a:rPr lang="en-US" dirty="0" smtClean="0"/>
              <a:t>how closely measured values agree with the correct value</a:t>
            </a:r>
          </a:p>
          <a:p>
            <a:pPr eaLnBrk="0" hangingPunct="0"/>
            <a:r>
              <a:rPr lang="en-US" dirty="0" smtClean="0"/>
              <a:t>Precision</a:t>
            </a:r>
          </a:p>
          <a:p>
            <a:pPr lvl="1" eaLnBrk="0" hangingPunct="0"/>
            <a:r>
              <a:rPr lang="en-US" dirty="0" smtClean="0"/>
              <a:t>how closely individual measurements agree with each other</a:t>
            </a:r>
          </a:p>
          <a:p>
            <a:r>
              <a:rPr lang="en-US" i="1" dirty="0" smtClean="0"/>
              <a:t>Think of a dart board</a:t>
            </a:r>
            <a:endParaRPr lang="en-US" i="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Dimensional Analysis</a:t>
            </a:r>
            <a:endParaRPr lang="en-US" dirty="0"/>
          </a:p>
        </p:txBody>
      </p:sp>
      <p:sp>
        <p:nvSpPr>
          <p:cNvPr id="3" name="Content Placeholder 2"/>
          <p:cNvSpPr>
            <a:spLocks noGrp="1"/>
          </p:cNvSpPr>
          <p:nvPr>
            <p:ph idx="1"/>
          </p:nvPr>
        </p:nvSpPr>
        <p:spPr/>
        <p:txBody>
          <a:bodyPr/>
          <a:lstStyle/>
          <a:p>
            <a:pPr eaLnBrk="0" hangingPunct="0">
              <a:buNone/>
            </a:pPr>
            <a:r>
              <a:rPr lang="en-US" dirty="0" smtClean="0"/>
              <a:t>(factor label, unit factor method, or railroad tracks)</a:t>
            </a:r>
          </a:p>
          <a:p>
            <a:pPr eaLnBrk="0" hangingPunct="0"/>
            <a:r>
              <a:rPr lang="en-US" dirty="0" smtClean="0"/>
              <a:t>way to change from one unit to another</a:t>
            </a:r>
          </a:p>
          <a:p>
            <a:pPr eaLnBrk="0" hangingPunct="0"/>
            <a:r>
              <a:rPr lang="en-US" dirty="0" smtClean="0"/>
              <a:t>make unit factors from statements</a:t>
            </a:r>
          </a:p>
          <a:p>
            <a:pPr lvl="1" eaLnBrk="0" hangingPunct="0"/>
            <a:r>
              <a:rPr lang="en-US" dirty="0" smtClean="0"/>
              <a:t> 1 ft = 12 in becomes 1 ft/12 in or 12in/1 ft</a:t>
            </a:r>
          </a:p>
          <a:p>
            <a:pPr lvl="1" eaLnBrk="0" hangingPunct="0"/>
            <a:endParaRPr lang="en-US" dirty="0" smtClean="0"/>
          </a:p>
          <a:p>
            <a:pPr lvl="1" eaLnBrk="0" hangingPunct="0">
              <a:buNone/>
            </a:pPr>
            <a:r>
              <a:rPr lang="en-US" dirty="0" smtClean="0"/>
              <a:t>Ex. 1) Convert 19.37 yards into millimeters.</a:t>
            </a:r>
          </a:p>
          <a:p>
            <a:pPr lvl="1" eaLnBrk="0" hangingPunct="0">
              <a:buNone/>
            </a:pPr>
            <a:endParaRPr lang="en-US" dirty="0" smtClean="0"/>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0"/>
            <a:ext cx="8077200" cy="6858000"/>
          </a:xfrm>
        </p:spPr>
        <p:txBody>
          <a:bodyPr>
            <a:normAutofit/>
          </a:bodyPr>
          <a:lstStyle/>
          <a:p>
            <a:pPr eaLnBrk="0" hangingPunct="0"/>
            <a:r>
              <a:rPr lang="en-US" dirty="0" smtClean="0"/>
              <a:t>area is two dimensional</a:t>
            </a:r>
          </a:p>
          <a:p>
            <a:pPr lvl="1" eaLnBrk="0" hangingPunct="0"/>
            <a:r>
              <a:rPr lang="en-US" dirty="0" smtClean="0"/>
              <a:t>Ex 2) Transfer 4.8 x 10</a:t>
            </a:r>
            <a:r>
              <a:rPr lang="en-US" baseline="30000" dirty="0" smtClean="0"/>
              <a:t>4</a:t>
            </a:r>
            <a:r>
              <a:rPr lang="en-US" dirty="0" smtClean="0"/>
              <a:t> square centimeters into square feet </a:t>
            </a:r>
          </a:p>
          <a:p>
            <a:pPr eaLnBrk="0" hangingPunct="0"/>
            <a:r>
              <a:rPr lang="en-US" dirty="0" smtClean="0"/>
              <a:t>volume is three dimensional</a:t>
            </a:r>
          </a:p>
          <a:p>
            <a:pPr lvl="1" eaLnBrk="0" hangingPunct="0"/>
            <a:r>
              <a:rPr lang="en-US" dirty="0" smtClean="0"/>
              <a:t>Ex 3) Express 2.60 cubic feet in cubic centimeters.    </a:t>
            </a:r>
          </a:p>
          <a:p>
            <a:pPr eaLnBrk="0" hangingPunct="0"/>
            <a:r>
              <a:rPr lang="en-US" dirty="0" smtClean="0"/>
              <a:t>You can convert more than one unit at a time</a:t>
            </a:r>
          </a:p>
          <a:p>
            <a:pPr lvl="1" eaLnBrk="0" hangingPunct="0"/>
            <a:r>
              <a:rPr lang="en-US" dirty="0" smtClean="0"/>
              <a:t>Ex. 4)  77 miles/hour is how many feet/seconds?</a:t>
            </a:r>
          </a:p>
          <a:p>
            <a:pPr lvl="1" eaLnBrk="0" hangingPunct="0">
              <a:buNone/>
            </a:pPr>
            <a:endParaRPr lang="en-US" dirty="0" smtClean="0"/>
          </a:p>
          <a:p>
            <a:pPr eaLnBrk="0" hangingPunct="0"/>
            <a:r>
              <a:rPr lang="en-US" dirty="0" smtClean="0"/>
              <a:t>Percentage is the parts per hundred of a sample.</a:t>
            </a:r>
          </a:p>
          <a:p>
            <a:pPr lvl="1" eaLnBrk="0" hangingPunct="0"/>
            <a:r>
              <a:rPr lang="en-US" dirty="0" smtClean="0"/>
              <a:t>Ex. 5) A 435 g sample of ore yields 129.5 g of iron.  What is the percent of iron in the rock?</a:t>
            </a:r>
          </a:p>
          <a:p>
            <a:pPr eaLnBrk="0" hangingPunct="0"/>
            <a:endParaRPr lang="en-US" dirty="0" smtClean="0"/>
          </a:p>
          <a:p>
            <a:pPr eaLnBrk="0" hangingPunct="0"/>
            <a:endParaRPr lang="en-US" dirty="0" smtClean="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linds(horizontal)">
                                      <p:cBhvr>
                                        <p:cTn id="15" dur="500"/>
                                        <p:tgtEl>
                                          <p:spTgt spid="3">
                                            <p:txEl>
                                              <p:pRg st="2" end="2"/>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blinds(horizontal)">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blinds(horizontal)">
                                      <p:cBhvr>
                                        <p:cTn id="23" dur="500"/>
                                        <p:tgtEl>
                                          <p:spTgt spid="3">
                                            <p:txEl>
                                              <p:pRg st="4" end="4"/>
                                            </p:txEl>
                                          </p:spTgt>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blinds(horizontal)">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Effect transition="in" filter="blinds(horizontal)">
                                      <p:cBhvr>
                                        <p:cTn id="31" dur="500"/>
                                        <p:tgtEl>
                                          <p:spTgt spid="3">
                                            <p:txEl>
                                              <p:pRg st="7" end="7"/>
                                            </p:txEl>
                                          </p:spTgt>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3">
                                            <p:txEl>
                                              <p:pRg st="8" end="8"/>
                                            </p:txEl>
                                          </p:spTgt>
                                        </p:tgtEl>
                                        <p:attrNameLst>
                                          <p:attrName>style.visibility</p:attrName>
                                        </p:attrNameLst>
                                      </p:cBhvr>
                                      <p:to>
                                        <p:strVal val="visible"/>
                                      </p:to>
                                    </p:set>
                                    <p:animEffect transition="in" filter="blinds(horizontal)">
                                      <p:cBhvr>
                                        <p:cTn id="34"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Density</a:t>
            </a:r>
            <a:endParaRPr lang="en-US" dirty="0"/>
          </a:p>
        </p:txBody>
      </p:sp>
      <p:sp>
        <p:nvSpPr>
          <p:cNvPr id="3" name="Content Placeholder 2"/>
          <p:cNvSpPr>
            <a:spLocks noGrp="1"/>
          </p:cNvSpPr>
          <p:nvPr>
            <p:ph idx="1"/>
          </p:nvPr>
        </p:nvSpPr>
        <p:spPr/>
        <p:txBody>
          <a:bodyPr>
            <a:normAutofit/>
          </a:bodyPr>
          <a:lstStyle/>
          <a:p>
            <a:pPr eaLnBrk="0" hangingPunct="0"/>
            <a:r>
              <a:rPr lang="en-US" dirty="0" smtClean="0"/>
              <a:t>density = mass/volume</a:t>
            </a:r>
          </a:p>
          <a:p>
            <a:pPr eaLnBrk="0" hangingPunct="0"/>
            <a:r>
              <a:rPr lang="en-US" dirty="0" smtClean="0"/>
              <a:t>Different materials usually have different densities, so density is an important concept regarding buoyancy and metal purity </a:t>
            </a:r>
          </a:p>
          <a:p>
            <a:pPr eaLnBrk="0" hangingPunct="0"/>
            <a:r>
              <a:rPr lang="en-US" dirty="0" smtClean="0"/>
              <a:t>Units for liquids and solids g/</a:t>
            </a:r>
            <a:r>
              <a:rPr lang="en-US" dirty="0" err="1" smtClean="0"/>
              <a:t>mL</a:t>
            </a:r>
            <a:r>
              <a:rPr lang="en-US" dirty="0" smtClean="0"/>
              <a:t> or g/cm</a:t>
            </a:r>
            <a:r>
              <a:rPr lang="en-US" baseline="30000" dirty="0" smtClean="0"/>
              <a:t>3</a:t>
            </a:r>
          </a:p>
          <a:p>
            <a:pPr lvl="1" eaLnBrk="0" hangingPunct="0"/>
            <a:r>
              <a:rPr lang="en-US" dirty="0" smtClean="0"/>
              <a:t>1mL = 1 cm</a:t>
            </a:r>
            <a:r>
              <a:rPr lang="en-US" baseline="30000" dirty="0" smtClean="0"/>
              <a:t>3</a:t>
            </a:r>
          </a:p>
          <a:p>
            <a:pPr eaLnBrk="0" hangingPunct="0"/>
            <a:r>
              <a:rPr lang="en-US" dirty="0" smtClean="0"/>
              <a:t>Units for gases g/L</a:t>
            </a:r>
          </a:p>
          <a:p>
            <a:pPr eaLnBrk="0" hangingPunct="0"/>
            <a:endParaRPr lang="en-US" dirty="0" smtClean="0"/>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365760" lvl="1" indent="-283464">
              <a:spcBef>
                <a:spcPts val="600"/>
              </a:spcBef>
              <a:buSzPct val="80000"/>
              <a:buFont typeface="Wingdings 2"/>
              <a:buChar char=""/>
            </a:pPr>
            <a:r>
              <a:rPr lang="en-US" dirty="0" smtClean="0"/>
              <a:t>density of water is nearly 1.00 at room Temp, it is dependent on both the temp and phase</a:t>
            </a:r>
          </a:p>
          <a:p>
            <a:pPr marL="365760" lvl="1" indent="-283464">
              <a:spcBef>
                <a:spcPts val="600"/>
              </a:spcBef>
              <a:buSzPct val="80000"/>
              <a:buFont typeface="Wingdings 2"/>
              <a:buChar char=""/>
            </a:pPr>
            <a:r>
              <a:rPr lang="en-US" dirty="0" smtClean="0"/>
              <a:t>Specific gravity is the ratio of the density of a substance to the density of a given reference material.  Specific gravity usually means with respect to water. The term "relative density" is often preferred in modern scientific usage.</a:t>
            </a:r>
          </a:p>
          <a:p>
            <a:pPr marL="365760" lvl="1" indent="-283464">
              <a:spcBef>
                <a:spcPts val="600"/>
              </a:spcBef>
              <a:buSzPct val="80000"/>
              <a:buFont typeface="Wingdings 2"/>
              <a:buChar char=""/>
            </a:pPr>
            <a:r>
              <a:rPr lang="en-US" u="sng" dirty="0" smtClean="0"/>
              <a:t>density of substance</a:t>
            </a:r>
            <a:r>
              <a:rPr lang="en-US" dirty="0" smtClean="0"/>
              <a:t>	</a:t>
            </a:r>
          </a:p>
          <a:p>
            <a:pPr marL="365760" lvl="1" indent="-283464">
              <a:spcBef>
                <a:spcPts val="600"/>
              </a:spcBef>
              <a:buSzPct val="80000"/>
              <a:buNone/>
            </a:pPr>
            <a:r>
              <a:rPr lang="en-US" dirty="0" smtClean="0"/>
              <a:t>    density of water	</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228600"/>
            <a:ext cx="7498080" cy="6019800"/>
          </a:xfrm>
        </p:spPr>
        <p:txBody>
          <a:bodyPr/>
          <a:lstStyle/>
          <a:p>
            <a:pPr marL="365760" lvl="1" indent="-283464">
              <a:spcBef>
                <a:spcPts val="600"/>
              </a:spcBef>
              <a:buSzPct val="80000"/>
              <a:buFont typeface="Wingdings 2"/>
              <a:buChar char=""/>
            </a:pPr>
            <a:r>
              <a:rPr lang="en-US" dirty="0" smtClean="0"/>
              <a:t>Ex. 6) Calculate the density of a substance if 770 grams of it occupies 97.3 cubic centimeters.  Would this substance float or sink in water?</a:t>
            </a:r>
          </a:p>
          <a:p>
            <a:pPr marL="365760" lvl="1" indent="-283464">
              <a:spcBef>
                <a:spcPts val="600"/>
              </a:spcBef>
              <a:buSzPct val="80000"/>
              <a:buFont typeface="Wingdings 2"/>
              <a:buChar char=""/>
            </a:pPr>
            <a:endParaRPr lang="en-US" dirty="0" smtClean="0"/>
          </a:p>
          <a:p>
            <a:pPr marL="365760" lvl="1" indent="-283464">
              <a:spcBef>
                <a:spcPts val="600"/>
              </a:spcBef>
              <a:buSzPct val="80000"/>
              <a:buFont typeface="Wingdings 2"/>
              <a:buChar char=""/>
            </a:pPr>
            <a:r>
              <a:rPr lang="en-US" dirty="0" smtClean="0"/>
              <a:t>Ex. 7) Suppose you need 122 g of a corrosive liquid for a reaction.  What volume do you need?  The liquid’s density = 1.42 g/</a:t>
            </a:r>
            <a:r>
              <a:rPr lang="en-US" dirty="0" err="1" smtClean="0"/>
              <a:t>mL</a:t>
            </a:r>
            <a:r>
              <a:rPr lang="en-US" dirty="0" smtClean="0"/>
              <a:t>  What is this liquids specific gravity?</a:t>
            </a:r>
          </a:p>
          <a:p>
            <a:pPr marL="365760" lvl="1" indent="-283464">
              <a:spcBef>
                <a:spcPts val="600"/>
              </a:spcBef>
              <a:buSzPct val="80000"/>
              <a:buFont typeface="Wingdings 2"/>
              <a:buChar char=""/>
            </a:pPr>
            <a:endParaRPr lang="en-US" dirty="0" smtClean="0"/>
          </a:p>
          <a:p>
            <a:pPr marL="365760" lvl="1" indent="-283464">
              <a:spcBef>
                <a:spcPts val="600"/>
              </a:spcBef>
              <a:buSzPct val="80000"/>
              <a:buFont typeface="Wingdings 2"/>
              <a:buChar char=""/>
            </a:pPr>
            <a:r>
              <a:rPr lang="en-US" dirty="0" smtClean="0"/>
              <a:t>Ex. 8) A 31.10 gram piece of chromium is </a:t>
            </a:r>
            <a:r>
              <a:rPr lang="en-US" dirty="0" smtClean="0"/>
              <a:t>dropped </a:t>
            </a:r>
            <a:r>
              <a:rPr lang="en-US" dirty="0" smtClean="0"/>
              <a:t>into a graduated cylinder that contains 5.00 </a:t>
            </a:r>
            <a:r>
              <a:rPr lang="en-US" dirty="0" err="1" smtClean="0"/>
              <a:t>mL</a:t>
            </a:r>
            <a:r>
              <a:rPr lang="en-US" dirty="0" smtClean="0"/>
              <a:t> of water.  The water level rises to 9.32 </a:t>
            </a:r>
            <a:r>
              <a:rPr lang="en-US" dirty="0" err="1" smtClean="0"/>
              <a:t>mL.</a:t>
            </a:r>
            <a:r>
              <a:rPr lang="en-US" dirty="0" smtClean="0"/>
              <a:t>  What is the specific gravity of chromium?</a:t>
            </a:r>
          </a:p>
          <a:p>
            <a:pPr marL="365760" lvl="1" indent="-283464">
              <a:spcBef>
                <a:spcPts val="600"/>
              </a:spcBef>
              <a:buSzPct val="80000"/>
              <a:buFont typeface="Wingdings 2"/>
              <a:buChar char=""/>
            </a:pPr>
            <a:endParaRPr lang="en-US" dirty="0" smtClean="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amond(in)">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diamond(in)">
                                      <p:cBhvr>
                                        <p:cTn id="1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Ex 9) A concentrated hydrochloric acid solution is 36.31%HCl and 63.69% water by mass. Specific gravity is 1.185.  What mass of pure </a:t>
            </a:r>
            <a:r>
              <a:rPr lang="en-US" dirty="0" err="1" smtClean="0"/>
              <a:t>HCl</a:t>
            </a:r>
            <a:r>
              <a:rPr lang="en-US" dirty="0" smtClean="0"/>
              <a:t> is contained in 175 </a:t>
            </a:r>
            <a:r>
              <a:rPr lang="en-US" dirty="0" err="1" smtClean="0"/>
              <a:t>mL</a:t>
            </a:r>
            <a:r>
              <a:rPr lang="en-US" dirty="0" smtClean="0"/>
              <a:t> of this solution?</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Temperature and heat</a:t>
            </a:r>
            <a:endParaRPr lang="en-US" dirty="0"/>
          </a:p>
        </p:txBody>
      </p:sp>
      <p:sp>
        <p:nvSpPr>
          <p:cNvPr id="3" name="Content Placeholder 2"/>
          <p:cNvSpPr>
            <a:spLocks noGrp="1"/>
          </p:cNvSpPr>
          <p:nvPr>
            <p:ph idx="1"/>
          </p:nvPr>
        </p:nvSpPr>
        <p:spPr/>
        <p:txBody>
          <a:bodyPr/>
          <a:lstStyle/>
          <a:p>
            <a:pPr eaLnBrk="0" hangingPunct="0"/>
            <a:r>
              <a:rPr lang="en-US" dirty="0" smtClean="0"/>
              <a:t>heat and T are not the same thing</a:t>
            </a:r>
          </a:p>
          <a:p>
            <a:pPr lvl="1" eaLnBrk="0" hangingPunct="0">
              <a:buFontTx/>
              <a:buNone/>
            </a:pPr>
            <a:r>
              <a:rPr lang="en-US" dirty="0" smtClean="0"/>
              <a:t>T is a measure of the intensity of heat in a body</a:t>
            </a:r>
          </a:p>
          <a:p>
            <a:pPr eaLnBrk="0" hangingPunct="0"/>
            <a:r>
              <a:rPr lang="en-US" dirty="0" smtClean="0"/>
              <a:t>3 common T scales - all use water as a reference</a:t>
            </a:r>
          </a:p>
          <a:p>
            <a:pPr eaLnBrk="0" hangingPunct="0"/>
            <a:endParaRPr lang="en-US" dirty="0" smtClean="0"/>
          </a:p>
          <a:p>
            <a:endParaRPr lang="en-US" dirty="0"/>
          </a:p>
        </p:txBody>
      </p:sp>
      <p:pic>
        <p:nvPicPr>
          <p:cNvPr id="4" name="Picture 8"/>
          <p:cNvPicPr>
            <a:picLocks noChangeArrowheads="1"/>
          </p:cNvPicPr>
          <p:nvPr/>
        </p:nvPicPr>
        <p:blipFill>
          <a:blip r:embed="rId2" cstate="print"/>
          <a:srcRect/>
          <a:stretch>
            <a:fillRect/>
          </a:stretch>
        </p:blipFill>
        <p:spPr bwMode="auto">
          <a:xfrm>
            <a:off x="3530600" y="3048000"/>
            <a:ext cx="5613400" cy="338613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Temp conversions are at the end of the book</a:t>
            </a:r>
          </a:p>
          <a:p>
            <a:endParaRPr lang="en-US" dirty="0" smtClean="0"/>
          </a:p>
          <a:p>
            <a:endParaRPr lang="en-US" dirty="0" smtClean="0"/>
          </a:p>
          <a:p>
            <a:r>
              <a:rPr lang="en-US" dirty="0" smtClean="0"/>
              <a:t>Ex. 10) Convert 211</a:t>
            </a:r>
            <a:r>
              <a:rPr lang="en-US" baseline="30000" dirty="0" smtClean="0"/>
              <a:t>o</a:t>
            </a:r>
            <a:r>
              <a:rPr lang="en-US" dirty="0" smtClean="0"/>
              <a:t>F to degrees Celsius.</a:t>
            </a:r>
          </a:p>
          <a:p>
            <a:endParaRPr lang="en-US" dirty="0" smtClean="0"/>
          </a:p>
          <a:p>
            <a:r>
              <a:rPr lang="en-US" dirty="0" smtClean="0"/>
              <a:t>Ex. 11)Express 548 K in Celsius degrees.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box(in)">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box(in)">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Heat Transfer &amp; The Measurement of Heat</a:t>
            </a:r>
            <a:endParaRPr lang="en-US" dirty="0"/>
          </a:p>
        </p:txBody>
      </p:sp>
      <p:sp>
        <p:nvSpPr>
          <p:cNvPr id="3" name="Content Placeholder 2"/>
          <p:cNvSpPr>
            <a:spLocks noGrp="1"/>
          </p:cNvSpPr>
          <p:nvPr>
            <p:ph idx="1"/>
          </p:nvPr>
        </p:nvSpPr>
        <p:spPr>
          <a:xfrm>
            <a:off x="1435608" y="1447800"/>
            <a:ext cx="7498080" cy="5257800"/>
          </a:xfrm>
        </p:spPr>
        <p:txBody>
          <a:bodyPr>
            <a:normAutofit lnSpcReduction="10000"/>
          </a:bodyPr>
          <a:lstStyle/>
          <a:p>
            <a:pPr eaLnBrk="0" hangingPunct="0"/>
            <a:r>
              <a:rPr lang="en-US" dirty="0" smtClean="0"/>
              <a:t>SI unit J (Joule)</a:t>
            </a:r>
          </a:p>
          <a:p>
            <a:pPr eaLnBrk="0" hangingPunct="0"/>
            <a:r>
              <a:rPr lang="en-US" dirty="0" smtClean="0"/>
              <a:t>calorie  1 calorie = 4.184 J</a:t>
            </a:r>
          </a:p>
          <a:p>
            <a:pPr eaLnBrk="0" hangingPunct="0"/>
            <a:r>
              <a:rPr lang="en-US" dirty="0" smtClean="0"/>
              <a:t>English unit = BTU (</a:t>
            </a:r>
            <a:r>
              <a:rPr lang="en-US" sz="2800" dirty="0" smtClean="0"/>
              <a:t>British Thermal Unit)</a:t>
            </a:r>
          </a:p>
          <a:p>
            <a:pPr eaLnBrk="0" hangingPunct="0"/>
            <a:r>
              <a:rPr lang="en-US" dirty="0" smtClean="0"/>
              <a:t>Specific Heat</a:t>
            </a:r>
          </a:p>
          <a:p>
            <a:pPr lvl="1" eaLnBrk="0" hangingPunct="0">
              <a:buFontTx/>
              <a:buNone/>
            </a:pPr>
            <a:r>
              <a:rPr lang="en-US" dirty="0" smtClean="0"/>
              <a:t>amount of heat required to raise the T of 1g of a substance by 1</a:t>
            </a:r>
            <a:r>
              <a:rPr lang="en-US" baseline="30000" dirty="0" smtClean="0"/>
              <a:t>o</a:t>
            </a:r>
            <a:r>
              <a:rPr lang="en-US" dirty="0" smtClean="0"/>
              <a:t>C </a:t>
            </a:r>
          </a:p>
          <a:p>
            <a:pPr lvl="2" eaLnBrk="0" hangingPunct="0">
              <a:buFontTx/>
              <a:buNone/>
            </a:pPr>
            <a:r>
              <a:rPr lang="en-US" dirty="0" smtClean="0"/>
              <a:t>units = J/</a:t>
            </a:r>
            <a:r>
              <a:rPr lang="en-US" dirty="0" err="1" smtClean="0"/>
              <a:t>g</a:t>
            </a:r>
            <a:r>
              <a:rPr lang="en-US" baseline="30000" dirty="0" err="1" smtClean="0"/>
              <a:t>o</a:t>
            </a:r>
            <a:r>
              <a:rPr lang="en-US" dirty="0" err="1" smtClean="0"/>
              <a:t>C</a:t>
            </a:r>
            <a:endParaRPr lang="en-US" dirty="0" smtClean="0"/>
          </a:p>
          <a:p>
            <a:pPr eaLnBrk="0" hangingPunct="0"/>
            <a:r>
              <a:rPr lang="en-US" dirty="0" smtClean="0"/>
              <a:t>Heat capacity</a:t>
            </a:r>
          </a:p>
          <a:p>
            <a:pPr lvl="1" eaLnBrk="0" hangingPunct="0">
              <a:buFontTx/>
              <a:buNone/>
            </a:pPr>
            <a:r>
              <a:rPr lang="en-US" dirty="0" smtClean="0"/>
              <a:t>amount of heat required to raise the T of 1 mole of a substance by 1</a:t>
            </a:r>
            <a:r>
              <a:rPr lang="en-US" baseline="30000" dirty="0" smtClean="0"/>
              <a:t>o</a:t>
            </a:r>
            <a:r>
              <a:rPr lang="en-US" dirty="0" smtClean="0"/>
              <a:t>C </a:t>
            </a:r>
          </a:p>
          <a:p>
            <a:pPr lvl="2" eaLnBrk="0" hangingPunct="0"/>
            <a:r>
              <a:rPr lang="en-US" dirty="0" smtClean="0"/>
              <a:t>units = J/mol </a:t>
            </a:r>
            <a:r>
              <a:rPr lang="en-US" baseline="30000" dirty="0" err="1" smtClean="0"/>
              <a:t>o</a:t>
            </a:r>
            <a:r>
              <a:rPr lang="en-US" dirty="0" err="1" smtClean="0"/>
              <a:t>C</a:t>
            </a:r>
            <a:endParaRPr lang="en-US" dirty="0" smtClean="0"/>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eaLnBrk="0" hangingPunct="0"/>
            <a:r>
              <a:rPr lang="en-US" dirty="0" smtClean="0"/>
              <a:t>heat transfer equation</a:t>
            </a:r>
          </a:p>
          <a:p>
            <a:pPr lvl="1" eaLnBrk="0" hangingPunct="0">
              <a:buFontTx/>
              <a:buNone/>
            </a:pPr>
            <a:r>
              <a:rPr lang="en-US" dirty="0" smtClean="0"/>
              <a:t>necessary to calculate amounts of heat</a:t>
            </a:r>
          </a:p>
          <a:p>
            <a:pPr lvl="1" eaLnBrk="0" hangingPunct="0">
              <a:buFontTx/>
              <a:buNone/>
            </a:pPr>
            <a:r>
              <a:rPr lang="en-US" dirty="0" smtClean="0"/>
              <a:t>amount of heat = amount of substance x 	 				specific heat x</a:t>
            </a:r>
            <a:r>
              <a:rPr lang="en-US" dirty="0" smtClean="0">
                <a:latin typeface="WP Greek Courier" charset="2"/>
              </a:rPr>
              <a:t> </a:t>
            </a:r>
            <a:r>
              <a:rPr lang="en-US" dirty="0" smtClean="0"/>
              <a:t>T</a:t>
            </a:r>
          </a:p>
          <a:p>
            <a:pPr lvl="1" eaLnBrk="0" hangingPunct="0">
              <a:buFontTx/>
              <a:buNone/>
            </a:pPr>
            <a:r>
              <a:rPr lang="en-US" dirty="0" smtClean="0"/>
              <a:t>Or… q=</a:t>
            </a:r>
            <a:r>
              <a:rPr lang="en-US" dirty="0" err="1" smtClean="0"/>
              <a:t>mc</a:t>
            </a:r>
            <a:r>
              <a:rPr lang="en-US" dirty="0" err="1" smtClean="0">
                <a:sym typeface="Symbol" pitchFamily="18" charset="2"/>
              </a:rPr>
              <a:t>T</a:t>
            </a:r>
            <a:endParaRPr lang="en-US" dirty="0" smtClean="0">
              <a:sym typeface="Symbol" pitchFamily="18" charset="2"/>
            </a:endParaRPr>
          </a:p>
          <a:p>
            <a:pPr lvl="1" eaLnBrk="0" hangingPunct="0">
              <a:buFontTx/>
              <a:buNone/>
            </a:pPr>
            <a:r>
              <a:rPr lang="en-US" dirty="0" smtClean="0">
                <a:sym typeface="Symbol" pitchFamily="18" charset="2"/>
              </a:rPr>
              <a:t>q=amount of heat 	m=mass		</a:t>
            </a:r>
          </a:p>
          <a:p>
            <a:pPr lvl="1" eaLnBrk="0" hangingPunct="0">
              <a:buFontTx/>
              <a:buNone/>
            </a:pPr>
            <a:r>
              <a:rPr lang="en-US" dirty="0" smtClean="0">
                <a:sym typeface="Symbol" pitchFamily="18" charset="2"/>
              </a:rPr>
              <a:t>c=specific heat	 T=change in temp</a:t>
            </a:r>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381000"/>
            <a:ext cx="7498080" cy="6248400"/>
          </a:xfrm>
        </p:spPr>
        <p:txBody>
          <a:bodyPr>
            <a:normAutofit fontScale="92500" lnSpcReduction="20000"/>
          </a:bodyPr>
          <a:lstStyle/>
          <a:p>
            <a:pPr eaLnBrk="0" hangingPunct="0">
              <a:lnSpc>
                <a:spcPct val="90000"/>
              </a:lnSpc>
            </a:pPr>
            <a:r>
              <a:rPr lang="en-US" dirty="0" smtClean="0"/>
              <a:t>Ex. 12)</a:t>
            </a:r>
            <a:r>
              <a:rPr lang="en-US" sz="3200" dirty="0" smtClean="0"/>
              <a:t>Calculate the amt. of heat needed to raise T of 200.0 g of water from 10.0</a:t>
            </a:r>
            <a:r>
              <a:rPr lang="en-US" sz="3200" baseline="30000" dirty="0" smtClean="0"/>
              <a:t>o</a:t>
            </a:r>
            <a:r>
              <a:rPr lang="en-US" sz="3200" dirty="0" smtClean="0"/>
              <a:t>C to 55.0</a:t>
            </a:r>
            <a:r>
              <a:rPr lang="en-US" sz="3200" baseline="30000" dirty="0" smtClean="0"/>
              <a:t>o</a:t>
            </a:r>
            <a:r>
              <a:rPr lang="en-US" sz="3200" dirty="0" smtClean="0"/>
              <a:t>C. </a:t>
            </a:r>
            <a:r>
              <a:rPr lang="en-US" dirty="0" smtClean="0"/>
              <a:t>Specific heat of liquid water is 4.18 J/g </a:t>
            </a:r>
            <a:r>
              <a:rPr lang="en-US" baseline="30000" dirty="0" err="1" smtClean="0"/>
              <a:t>o</a:t>
            </a:r>
            <a:r>
              <a:rPr lang="en-US" dirty="0" err="1" smtClean="0"/>
              <a:t>C</a:t>
            </a:r>
            <a:r>
              <a:rPr lang="en-US" dirty="0" smtClean="0"/>
              <a:t> </a:t>
            </a:r>
            <a:endParaRPr lang="en-US" sz="3200" dirty="0" smtClean="0"/>
          </a:p>
          <a:p>
            <a:pPr eaLnBrk="0" hangingPunct="0">
              <a:lnSpc>
                <a:spcPct val="90000"/>
              </a:lnSpc>
            </a:pPr>
            <a:endParaRPr lang="en-US" sz="2800" dirty="0" smtClean="0"/>
          </a:p>
          <a:p>
            <a:pPr eaLnBrk="0" hangingPunct="0">
              <a:lnSpc>
                <a:spcPct val="90000"/>
              </a:lnSpc>
            </a:pPr>
            <a:r>
              <a:rPr lang="en-US" sz="2800" dirty="0" smtClean="0"/>
              <a:t>Ex. 13) Calculate the amount of heat needed to raise the temperature of 200.0 grams of mercury from 10.0</a:t>
            </a:r>
            <a:r>
              <a:rPr lang="en-US" sz="2800" baseline="30000" dirty="0" smtClean="0"/>
              <a:t>o</a:t>
            </a:r>
            <a:r>
              <a:rPr lang="en-US" sz="2800" dirty="0" smtClean="0"/>
              <a:t>C to 55.0</a:t>
            </a:r>
            <a:r>
              <a:rPr lang="en-US" sz="2800" baseline="30000" dirty="0" smtClean="0"/>
              <a:t>o</a:t>
            </a:r>
            <a:r>
              <a:rPr lang="en-US" sz="2800" dirty="0" smtClean="0"/>
              <a:t>C.  Specific heat for Hg is 0.138 J/g </a:t>
            </a:r>
            <a:r>
              <a:rPr lang="en-US" sz="2800" baseline="30000" dirty="0" err="1" smtClean="0"/>
              <a:t>o</a:t>
            </a:r>
            <a:r>
              <a:rPr lang="en-US" sz="2800" dirty="0" err="1" smtClean="0"/>
              <a:t>C.</a:t>
            </a:r>
            <a:endParaRPr lang="en-US" sz="2800" dirty="0" smtClean="0"/>
          </a:p>
          <a:p>
            <a:endParaRPr lang="en-US" dirty="0" smtClean="0"/>
          </a:p>
          <a:p>
            <a:r>
              <a:rPr lang="en-US" dirty="0" smtClean="0"/>
              <a:t>Note: It requires 30.3 times more heat for water than </a:t>
            </a:r>
            <a:r>
              <a:rPr lang="en-US" dirty="0" smtClean="0"/>
              <a:t>Mercury</a:t>
            </a:r>
          </a:p>
          <a:p>
            <a:endParaRPr lang="en-US" dirty="0" smtClean="0"/>
          </a:p>
          <a:p>
            <a:r>
              <a:rPr lang="en-US" dirty="0" smtClean="0"/>
              <a:t>Ex. 14)  For Mercury, what temperature change would be </a:t>
            </a:r>
            <a:r>
              <a:rPr lang="en-US" smtClean="0"/>
              <a:t>required in </a:t>
            </a:r>
            <a:r>
              <a:rPr lang="en-US" dirty="0" smtClean="0"/>
              <a:t>order to use the amount of heat made in Ex. 12?</a:t>
            </a:r>
            <a:endParaRPr lang="en-US" dirty="0" smtClean="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762000"/>
            <a:ext cx="7562088" cy="5486400"/>
          </a:xfrm>
        </p:spPr>
        <p:txBody>
          <a:bodyPr/>
          <a:lstStyle/>
          <a:p>
            <a:pPr eaLnBrk="0" hangingPunct="0"/>
            <a:r>
              <a:rPr lang="en-US" dirty="0" smtClean="0"/>
              <a:t>It has been estimated that 1.0 g of seawater contains 4.0 pg of Au.  The total mass of seawater in the oceans is 1.60x10</a:t>
            </a:r>
            <a:r>
              <a:rPr lang="en-US" baseline="30000" dirty="0" smtClean="0"/>
              <a:t>12</a:t>
            </a:r>
            <a:r>
              <a:rPr lang="en-US" dirty="0" smtClean="0"/>
              <a:t> </a:t>
            </a:r>
            <a:r>
              <a:rPr lang="en-US" dirty="0" err="1" smtClean="0"/>
              <a:t>Tg</a:t>
            </a:r>
            <a:r>
              <a:rPr lang="en-US" dirty="0" smtClean="0"/>
              <a:t>, If all of the gold in the oceans were extracted and spread evenly across the state of Georgia, which has a land area of 58,910 mile</a:t>
            </a:r>
            <a:r>
              <a:rPr lang="en-US" baseline="30000" dirty="0" smtClean="0"/>
              <a:t>2</a:t>
            </a:r>
            <a:r>
              <a:rPr lang="en-US" dirty="0" smtClean="0"/>
              <a:t>, how tall, in feet, would the pile of Gold be?</a:t>
            </a:r>
          </a:p>
          <a:p>
            <a:pPr lvl="1" eaLnBrk="0" hangingPunct="0">
              <a:buFontTx/>
              <a:buNone/>
            </a:pPr>
            <a:r>
              <a:rPr lang="en-US" dirty="0" smtClean="0"/>
              <a:t>Density of Au is 19.3 g/cm</a:t>
            </a:r>
            <a:r>
              <a:rPr lang="en-US" baseline="30000" dirty="0" smtClean="0"/>
              <a:t>3</a:t>
            </a:r>
            <a:r>
              <a:rPr lang="en-US" dirty="0" smtClean="0"/>
              <a:t>.  1.0 </a:t>
            </a:r>
            <a:r>
              <a:rPr lang="en-US" dirty="0" err="1" smtClean="0"/>
              <a:t>Tg</a:t>
            </a:r>
            <a:r>
              <a:rPr lang="en-US" dirty="0" smtClean="0"/>
              <a:t> = 10</a:t>
            </a:r>
            <a:r>
              <a:rPr lang="en-US" baseline="30000" dirty="0" smtClean="0"/>
              <a:t>12</a:t>
            </a:r>
            <a:r>
              <a:rPr lang="en-US" dirty="0" smtClean="0"/>
              <a:t>g.</a:t>
            </a:r>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533400"/>
            <a:ext cx="7498080" cy="5943600"/>
          </a:xfrm>
        </p:spPr>
        <p:txBody>
          <a:bodyPr>
            <a:normAutofit/>
          </a:bodyPr>
          <a:lstStyle/>
          <a:p>
            <a:r>
              <a:rPr lang="en-US" dirty="0" smtClean="0"/>
              <a:t>On a typical day, a hurricane expends the energy equivalent to the explosion of two thermonuclear weapons.  A thermonuclear weapon has the explosive power of 1.0 </a:t>
            </a:r>
            <a:r>
              <a:rPr lang="en-US" dirty="0" err="1" smtClean="0"/>
              <a:t>Mton</a:t>
            </a:r>
            <a:r>
              <a:rPr lang="en-US" dirty="0" smtClean="0"/>
              <a:t> of nitroglycerin.  Nitroglycerin generates 7.3 kJ of explosive power per gram of nitroglycerin.  The hurricane’s energy comes from the evaporation of water that requires 2.3 kJ per gram of water evaporated.  How many gallons of water does a hurricane evaporate per day?</a:t>
            </a:r>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3761</TotalTime>
  <Words>1476</Words>
  <Application>Microsoft Office PowerPoint</Application>
  <PresentationFormat>On-screen Show (4:3)</PresentationFormat>
  <Paragraphs>178</Paragraphs>
  <Slides>27</Slides>
  <Notes>1</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Solstice</vt:lpstr>
      <vt:lpstr>  Chapter I  FOUNDATIONS OF CHEMISTRY </vt:lpstr>
      <vt:lpstr>Slide 2</vt:lpstr>
      <vt:lpstr>States of Matter</vt:lpstr>
      <vt:lpstr>Slide 4</vt:lpstr>
      <vt:lpstr>Chemical and Physical Properties</vt:lpstr>
      <vt:lpstr>Two types of Physical Properties</vt:lpstr>
      <vt:lpstr>Chemical and Physical Changes</vt:lpstr>
      <vt:lpstr>Chemical and Physical Changes</vt:lpstr>
      <vt:lpstr>Classification of Matter</vt:lpstr>
      <vt:lpstr>Pure Substances</vt:lpstr>
      <vt:lpstr>Measurements in Chemistry</vt:lpstr>
      <vt:lpstr>Units of Measurement</vt:lpstr>
      <vt:lpstr>Slide 13</vt:lpstr>
      <vt:lpstr>Slide 14</vt:lpstr>
      <vt:lpstr>Dimensional Analysis</vt:lpstr>
      <vt:lpstr>Slide 16</vt:lpstr>
      <vt:lpstr>Density</vt:lpstr>
      <vt:lpstr>Slide 18</vt:lpstr>
      <vt:lpstr>Slide 19</vt:lpstr>
      <vt:lpstr>Slide 20</vt:lpstr>
      <vt:lpstr>Temperature and heat</vt:lpstr>
      <vt:lpstr>Slide 22</vt:lpstr>
      <vt:lpstr>Heat Transfer &amp; The Measurement of Heat</vt:lpstr>
      <vt:lpstr>Slide 24</vt:lpstr>
      <vt:lpstr>Slide 25</vt:lpstr>
      <vt:lpstr>Slide 26</vt:lpstr>
      <vt:lpstr>Slide 27</vt:lpstr>
    </vt:vector>
  </TitlesOfParts>
  <Company>Birdville ISD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Chapter I  FOUNDATIONS OF CHEMISTRY </dc:title>
  <dc:creator>Internal User</dc:creator>
  <cp:lastModifiedBy>Internal User</cp:lastModifiedBy>
  <cp:revision>171</cp:revision>
  <dcterms:created xsi:type="dcterms:W3CDTF">2010-08-20T16:23:18Z</dcterms:created>
  <dcterms:modified xsi:type="dcterms:W3CDTF">2011-08-25T19:42:58Z</dcterms:modified>
</cp:coreProperties>
</file>