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9144000"/>
  <p:notesSz cx="7010400" cy="9236075"/>
  <p:embeddedFontLst>
    <p:embeddedFont>
      <p:font typeface="Arimo"/>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45C948F-7BF0-4A84-B95E-C4931ED216D5}">
  <a:tblStyle styleId="{E45C948F-7BF0-4A84-B95E-C4931ED216D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Arimo-bold.fntdata"/><Relationship Id="rId12" Type="http://schemas.openxmlformats.org/officeDocument/2006/relationships/slide" Target="slides/slide7.xml"/><Relationship Id="rId34" Type="http://schemas.openxmlformats.org/officeDocument/2006/relationships/font" Target="fonts/Arimo-regular.fntdata"/><Relationship Id="rId15" Type="http://schemas.openxmlformats.org/officeDocument/2006/relationships/slide" Target="slides/slide10.xml"/><Relationship Id="rId37" Type="http://schemas.openxmlformats.org/officeDocument/2006/relationships/font" Target="fonts/Arimo-boldItalic.fntdata"/><Relationship Id="rId14" Type="http://schemas.openxmlformats.org/officeDocument/2006/relationships/slide" Target="slides/slide9.xml"/><Relationship Id="rId36" Type="http://schemas.openxmlformats.org/officeDocument/2006/relationships/font" Target="fonts/Arimo-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1025" y="4387125"/>
            <a:ext cx="5608300" cy="415622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bdb41ebe59_0_0:notes"/>
          <p:cNvSpPr/>
          <p:nvPr>
            <p:ph idx="2" type="sldImg"/>
          </p:nvPr>
        </p:nvSpPr>
        <p:spPr>
          <a:xfrm>
            <a:off x="1168625" y="692700"/>
            <a:ext cx="4673700" cy="34635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bdb41ebe59_0_0:notes"/>
          <p:cNvSpPr txBox="1"/>
          <p:nvPr>
            <p:ph idx="1" type="body"/>
          </p:nvPr>
        </p:nvSpPr>
        <p:spPr>
          <a:xfrm>
            <a:off x="701025" y="4387125"/>
            <a:ext cx="5608200" cy="415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8: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8: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9: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9: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0: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0: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1: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1: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2: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2: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3: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4: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4: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5: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6: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6: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8: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8: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9: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9: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effc602dea_0_0:notes"/>
          <p:cNvSpPr/>
          <p:nvPr>
            <p:ph idx="2" type="sldImg"/>
          </p:nvPr>
        </p:nvSpPr>
        <p:spPr>
          <a:xfrm>
            <a:off x="1168625" y="692700"/>
            <a:ext cx="4673700" cy="34635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effc602dea_0_0:notes"/>
          <p:cNvSpPr txBox="1"/>
          <p:nvPr>
            <p:ph idx="1" type="body"/>
          </p:nvPr>
        </p:nvSpPr>
        <p:spPr>
          <a:xfrm>
            <a:off x="701025" y="4387125"/>
            <a:ext cx="5608200" cy="415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93cbe3dc0_0_0:notes"/>
          <p:cNvSpPr/>
          <p:nvPr>
            <p:ph idx="2" type="sldImg"/>
          </p:nvPr>
        </p:nvSpPr>
        <p:spPr>
          <a:xfrm>
            <a:off x="1168625" y="692700"/>
            <a:ext cx="4673700" cy="34635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93cbe3dc0_0_0:notes"/>
          <p:cNvSpPr txBox="1"/>
          <p:nvPr>
            <p:ph idx="1" type="body"/>
          </p:nvPr>
        </p:nvSpPr>
        <p:spPr>
          <a:xfrm>
            <a:off x="701025" y="4387125"/>
            <a:ext cx="5608200" cy="415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0: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0: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1: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1: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2: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2: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3: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3: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4: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4: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5: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5: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6: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6: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8: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8: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9: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9: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bdb41ebe59_0_10:notes"/>
          <p:cNvSpPr/>
          <p:nvPr>
            <p:ph idx="2" type="sldImg"/>
          </p:nvPr>
        </p:nvSpPr>
        <p:spPr>
          <a:xfrm>
            <a:off x="1168625" y="692700"/>
            <a:ext cx="4673700" cy="34635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bdb41ebe59_0_10:notes"/>
          <p:cNvSpPr txBox="1"/>
          <p:nvPr>
            <p:ph idx="1" type="body"/>
          </p:nvPr>
        </p:nvSpPr>
        <p:spPr>
          <a:xfrm>
            <a:off x="701025" y="4387125"/>
            <a:ext cx="5608200" cy="415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1:notes"/>
          <p:cNvSpPr txBox="1"/>
          <p:nvPr>
            <p:ph idx="1" type="body"/>
          </p:nvPr>
        </p:nvSpPr>
        <p:spPr>
          <a:xfrm>
            <a:off x="701025" y="4387125"/>
            <a:ext cx="5608300" cy="41562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1: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143000" y="1122363"/>
            <a:ext cx="6858000" cy="2387600"/>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 name="Google Shape;13;p2"/>
          <p:cNvSpPr txBox="1"/>
          <p:nvPr>
            <p:ph idx="1" type="subTitle"/>
          </p:nvPr>
        </p:nvSpPr>
        <p:spPr>
          <a:xfrm>
            <a:off x="1143000" y="3602038"/>
            <a:ext cx="6858000" cy="1655762"/>
          </a:xfrm>
          <a:prstGeom prst="rect">
            <a:avLst/>
          </a:prstGeom>
          <a:noFill/>
          <a:ln>
            <a:noFill/>
          </a:ln>
        </p:spPr>
        <p:txBody>
          <a:bodyPr anchorCtr="0" anchor="t" bIns="91425" lIns="91425" spcFirstLastPara="1" rIns="91425" wrap="square" tIns="91425">
            <a:noAutofit/>
          </a:bodyPr>
          <a:lstStyle>
            <a:lvl1pPr lvl="0" marR="0" rtl="0" algn="ctr">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4" name="Google Shape;14;p2"/>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 name="Google Shape;15;p2"/>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 name="Google Shape;16;p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9" name="Google Shape;19;p3"/>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 name="Google Shape;20;p3"/>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 name="Google Shape;21;p3"/>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 name="Google Shape;22;p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23" name="Shape 23"/>
        <p:cNvGrpSpPr/>
        <p:nvPr/>
      </p:nvGrpSpPr>
      <p:grpSpPr>
        <a:xfrm>
          <a:off x="0" y="0"/>
          <a:ext cx="0" cy="0"/>
          <a:chOff x="0" y="0"/>
          <a:chExt cx="0" cy="0"/>
        </a:xfrm>
      </p:grpSpPr>
      <p:sp>
        <p:nvSpPr>
          <p:cNvPr id="24" name="Google Shape;24;p4"/>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25" name="Google Shape;25;p4"/>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 name="Google Shape;26;p4"/>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7" name="Google Shape;27;p4"/>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 name="Google Shape;28;p4"/>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 name="Google Shape;29;p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0" name="Shape 30"/>
        <p:cNvGrpSpPr/>
        <p:nvPr/>
      </p:nvGrpSpPr>
      <p:grpSpPr>
        <a:xfrm>
          <a:off x="0" y="0"/>
          <a:ext cx="0" cy="0"/>
          <a:chOff x="0" y="0"/>
          <a:chExt cx="0" cy="0"/>
        </a:xfrm>
      </p:grpSpPr>
      <p:sp>
        <p:nvSpPr>
          <p:cNvPr id="31" name="Google Shape;31;p5"/>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 name="Google Shape;32;p5"/>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 name="Google Shape;33;p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34" name="Shape 34"/>
        <p:cNvGrpSpPr/>
        <p:nvPr/>
      </p:nvGrpSpPr>
      <p:grpSpPr>
        <a:xfrm>
          <a:off x="0" y="0"/>
          <a:ext cx="0" cy="0"/>
          <a:chOff x="0" y="0"/>
          <a:chExt cx="0" cy="0"/>
        </a:xfrm>
      </p:grpSpPr>
      <p:sp>
        <p:nvSpPr>
          <p:cNvPr id="35" name="Google Shape;35;p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36" name="Google Shape;36;p6"/>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6"/>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 name="Google Shape;38;p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9" name="Shape 39"/>
        <p:cNvGrpSpPr/>
        <p:nvPr/>
      </p:nvGrpSpPr>
      <p:grpSpPr>
        <a:xfrm>
          <a:off x="0" y="0"/>
          <a:ext cx="0" cy="0"/>
          <a:chOff x="0" y="0"/>
          <a:chExt cx="0" cy="0"/>
        </a:xfrm>
      </p:grpSpPr>
      <p:sp>
        <p:nvSpPr>
          <p:cNvPr id="40" name="Google Shape;40;p7"/>
          <p:cNvSpPr txBox="1"/>
          <p:nvPr>
            <p:ph type="title"/>
          </p:nvPr>
        </p:nvSpPr>
        <p:spPr>
          <a:xfrm rot="5400000">
            <a:off x="4732337" y="2171700"/>
            <a:ext cx="5851525" cy="20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41" name="Google Shape;41;p7"/>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2" name="Google Shape;42;p7"/>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 name="Google Shape;43;p7"/>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 name="Google Shape;44;p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5" name="Shape 45"/>
        <p:cNvGrpSpPr/>
        <p:nvPr/>
      </p:nvGrpSpPr>
      <p:grpSpPr>
        <a:xfrm>
          <a:off x="0" y="0"/>
          <a:ext cx="0" cy="0"/>
          <a:chOff x="0" y="0"/>
          <a:chExt cx="0" cy="0"/>
        </a:xfrm>
      </p:grpSpPr>
      <p:sp>
        <p:nvSpPr>
          <p:cNvPr id="46" name="Google Shape;46;p8"/>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47" name="Google Shape;47;p8"/>
          <p:cNvSpPr txBox="1"/>
          <p:nvPr>
            <p:ph idx="1" type="body"/>
          </p:nvPr>
        </p:nvSpPr>
        <p:spPr>
          <a:xfrm rot="5400000">
            <a:off x="2309019" y="-251619"/>
            <a:ext cx="4525962"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8" name="Google Shape;48;p8"/>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9" name="Google Shape;49;p8"/>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0" name="Google Shape;50;p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1" name="Shape 51"/>
        <p:cNvGrpSpPr/>
        <p:nvPr/>
      </p:nvGrpSpPr>
      <p:grpSpPr>
        <a:xfrm>
          <a:off x="0" y="0"/>
          <a:ext cx="0" cy="0"/>
          <a:chOff x="0" y="0"/>
          <a:chExt cx="0" cy="0"/>
        </a:xfrm>
      </p:grpSpPr>
      <p:sp>
        <p:nvSpPr>
          <p:cNvPr id="52" name="Google Shape;52;p9"/>
          <p:cNvSpPr txBox="1"/>
          <p:nvPr>
            <p:ph type="title"/>
          </p:nvPr>
        </p:nvSpPr>
        <p:spPr>
          <a:xfrm>
            <a:off x="630238" y="457200"/>
            <a:ext cx="2949575" cy="1600200"/>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53" name="Google Shape;53;p9"/>
          <p:cNvSpPr/>
          <p:nvPr>
            <p:ph idx="2" type="pic"/>
          </p:nvPr>
        </p:nvSpPr>
        <p:spPr>
          <a:xfrm>
            <a:off x="3887788" y="987425"/>
            <a:ext cx="4629150" cy="4873625"/>
          </a:xfrm>
          <a:prstGeom prst="rect">
            <a:avLst/>
          </a:prstGeom>
          <a:noFill/>
          <a:ln>
            <a:noFill/>
          </a:ln>
        </p:spPr>
        <p:txBody>
          <a:bodyPr anchorCtr="0" anchor="t" bIns="91425" lIns="91425" spcFirstLastPara="1" rIns="91425" wrap="square" tIns="91425">
            <a:noAutofit/>
          </a:bodyPr>
          <a:lstStyle>
            <a:lvl1pPr lvl="0" marR="0" rtl="0" algn="l">
              <a:spcBef>
                <a:spcPts val="64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54" name="Google Shape;54;p9"/>
          <p:cNvSpPr txBox="1"/>
          <p:nvPr>
            <p:ph idx="1" type="body"/>
          </p:nvPr>
        </p:nvSpPr>
        <p:spPr>
          <a:xfrm>
            <a:off x="630238" y="2057400"/>
            <a:ext cx="2949575" cy="3811588"/>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1600"/>
              <a:buFont typeface="Arial"/>
              <a:buNone/>
              <a:defRPr sz="1600">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55" name="Google Shape;55;p9"/>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6" name="Google Shape;56;p9"/>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630238" y="457200"/>
            <a:ext cx="2949575" cy="1600200"/>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0" name="Google Shape;60;p10"/>
          <p:cNvSpPr txBox="1"/>
          <p:nvPr>
            <p:ph idx="1" type="body"/>
          </p:nvPr>
        </p:nvSpPr>
        <p:spPr>
          <a:xfrm>
            <a:off x="3887788" y="987425"/>
            <a:ext cx="4629150" cy="4873625"/>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1" name="Google Shape;61;p10"/>
          <p:cNvSpPr txBox="1"/>
          <p:nvPr>
            <p:ph idx="2" type="body"/>
          </p:nvPr>
        </p:nvSpPr>
        <p:spPr>
          <a:xfrm>
            <a:off x="630238" y="2057400"/>
            <a:ext cx="2949575" cy="3811588"/>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1600"/>
              <a:buFont typeface="Arial"/>
              <a:buNone/>
              <a:defRPr sz="1600">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62" name="Google Shape;62;p10"/>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 name="Google Shape;63;p10"/>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 name="Google Shape;64;p1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1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7" name="Google Shape;67;p11"/>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8" name="Google Shape;68;p11"/>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0" name="Shape 70"/>
        <p:cNvGrpSpPr/>
        <p:nvPr/>
      </p:nvGrpSpPr>
      <p:grpSpPr>
        <a:xfrm>
          <a:off x="0" y="0"/>
          <a:ext cx="0" cy="0"/>
          <a:chOff x="0" y="0"/>
          <a:chExt cx="0" cy="0"/>
        </a:xfrm>
      </p:grpSpPr>
      <p:sp>
        <p:nvSpPr>
          <p:cNvPr id="71" name="Google Shape;71;p12"/>
          <p:cNvSpPr txBox="1"/>
          <p:nvPr>
            <p:ph type="title"/>
          </p:nvPr>
        </p:nvSpPr>
        <p:spPr>
          <a:xfrm>
            <a:off x="630238" y="365125"/>
            <a:ext cx="7886700" cy="1325563"/>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2" name="Google Shape;72;p12"/>
          <p:cNvSpPr txBox="1"/>
          <p:nvPr>
            <p:ph idx="1" type="body"/>
          </p:nvPr>
        </p:nvSpPr>
        <p:spPr>
          <a:xfrm>
            <a:off x="630238" y="1681163"/>
            <a:ext cx="3868737" cy="82391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sz="2400">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73" name="Google Shape;73;p12"/>
          <p:cNvSpPr txBox="1"/>
          <p:nvPr>
            <p:ph idx="2" type="body"/>
          </p:nvPr>
        </p:nvSpPr>
        <p:spPr>
          <a:xfrm>
            <a:off x="630238" y="2505075"/>
            <a:ext cx="3868737" cy="3684588"/>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 name="Google Shape;74;p12"/>
          <p:cNvSpPr txBox="1"/>
          <p:nvPr>
            <p:ph idx="3" type="body"/>
          </p:nvPr>
        </p:nvSpPr>
        <p:spPr>
          <a:xfrm>
            <a:off x="4629150" y="1681163"/>
            <a:ext cx="3887788" cy="82391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sz="2400">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75" name="Google Shape;75;p12"/>
          <p:cNvSpPr txBox="1"/>
          <p:nvPr>
            <p:ph idx="4" type="body"/>
          </p:nvPr>
        </p:nvSpPr>
        <p:spPr>
          <a:xfrm>
            <a:off x="4629150" y="2505075"/>
            <a:ext cx="3887788" cy="3684588"/>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6" name="Google Shape;76;p12"/>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7" name="Google Shape;77;p12"/>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8" name="Google Shape;78;p1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9" name="Shape 79"/>
        <p:cNvGrpSpPr/>
        <p:nvPr/>
      </p:nvGrpSpPr>
      <p:grpSpPr>
        <a:xfrm>
          <a:off x="0" y="0"/>
          <a:ext cx="0" cy="0"/>
          <a:chOff x="0" y="0"/>
          <a:chExt cx="0" cy="0"/>
        </a:xfrm>
      </p:grpSpPr>
      <p:sp>
        <p:nvSpPr>
          <p:cNvPr id="80" name="Google Shape;80;p1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1" name="Google Shape;81;p13"/>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2" name="Google Shape;82;p13"/>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3" name="Google Shape;83;p13"/>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 name="Google Shape;84;p13"/>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 name="Google Shape;85;p1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6" name="Shape 86"/>
        <p:cNvGrpSpPr/>
        <p:nvPr/>
      </p:nvGrpSpPr>
      <p:grpSpPr>
        <a:xfrm>
          <a:off x="0" y="0"/>
          <a:ext cx="0" cy="0"/>
          <a:chOff x="0" y="0"/>
          <a:chExt cx="0" cy="0"/>
        </a:xfrm>
      </p:grpSpPr>
      <p:sp>
        <p:nvSpPr>
          <p:cNvPr id="87" name="Google Shape;87;p14"/>
          <p:cNvSpPr txBox="1"/>
          <p:nvPr>
            <p:ph type="title"/>
          </p:nvPr>
        </p:nvSpPr>
        <p:spPr>
          <a:xfrm>
            <a:off x="623888" y="1709738"/>
            <a:ext cx="7886700" cy="2852737"/>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8" name="Google Shape;88;p14"/>
          <p:cNvSpPr txBox="1"/>
          <p:nvPr>
            <p:ph idx="1" type="body"/>
          </p:nvPr>
        </p:nvSpPr>
        <p:spPr>
          <a:xfrm>
            <a:off x="623888" y="4589463"/>
            <a:ext cx="7886700" cy="1500187"/>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sz="2400">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89" name="Google Shape;89;p14"/>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14"/>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1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99C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 name="Google Shape;7;p1"/>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slow">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5"/>
          <p:cNvSpPr txBox="1"/>
          <p:nvPr>
            <p:ph idx="1" type="subTitle"/>
          </p:nvPr>
        </p:nvSpPr>
        <p:spPr>
          <a:xfrm>
            <a:off x="1371600" y="4343400"/>
            <a:ext cx="6400800" cy="1295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3200"/>
              <a:buFont typeface="Arial"/>
              <a:buNone/>
            </a:pPr>
            <a:r>
              <a:rPr b="0" i="0" lang="en-US" sz="3200" u="none" cap="none" strike="noStrike">
                <a:solidFill>
                  <a:srgbClr val="FFFFCC"/>
                </a:solidFill>
                <a:latin typeface="Arial"/>
                <a:ea typeface="Arial"/>
                <a:cs typeface="Arial"/>
                <a:sym typeface="Arial"/>
              </a:rPr>
              <a:t>Mrs. Ro</a:t>
            </a:r>
            <a:r>
              <a:rPr lang="en-US" sz="3200">
                <a:solidFill>
                  <a:srgbClr val="FFFFCC"/>
                </a:solidFill>
              </a:rPr>
              <a:t>de </a:t>
            </a:r>
            <a:r>
              <a:rPr b="0" i="0" lang="en-US" sz="3200" u="none" cap="none" strike="noStrike">
                <a:solidFill>
                  <a:srgbClr val="FFFFCC"/>
                </a:solidFill>
                <a:latin typeface="Arial"/>
                <a:ea typeface="Arial"/>
                <a:cs typeface="Arial"/>
                <a:sym typeface="Arial"/>
              </a:rPr>
              <a:t>(A-K)</a:t>
            </a:r>
            <a:endParaRPr/>
          </a:p>
          <a:p>
            <a:pPr indent="0" lvl="0" marL="0" marR="0" rtl="0" algn="ctr">
              <a:lnSpc>
                <a:spcPct val="100000"/>
              </a:lnSpc>
              <a:spcBef>
                <a:spcPts val="640"/>
              </a:spcBef>
              <a:spcAft>
                <a:spcPts val="0"/>
              </a:spcAft>
              <a:buClr>
                <a:srgbClr val="FFFFCC"/>
              </a:buClr>
              <a:buSzPts val="3200"/>
              <a:buFont typeface="Arial"/>
              <a:buNone/>
            </a:pPr>
            <a:r>
              <a:rPr b="0" i="0" lang="en-US" sz="3200" u="none" cap="none" strike="noStrike">
                <a:solidFill>
                  <a:srgbClr val="FFFFCC"/>
                </a:solidFill>
                <a:latin typeface="Arial"/>
                <a:ea typeface="Arial"/>
                <a:cs typeface="Arial"/>
                <a:sym typeface="Arial"/>
              </a:rPr>
              <a:t>Mrs. Behm (L-Z)</a:t>
            </a:r>
            <a:endParaRPr/>
          </a:p>
        </p:txBody>
      </p:sp>
      <p:pic>
        <p:nvPicPr>
          <p:cNvPr descr="College-Credit-Plus_logo_lo-res_jan2015" id="97" name="Google Shape;97;p15"/>
          <p:cNvPicPr preferRelativeResize="0"/>
          <p:nvPr/>
        </p:nvPicPr>
        <p:blipFill rotWithShape="1">
          <a:blip r:embed="rId3">
            <a:alphaModFix/>
          </a:blip>
          <a:srcRect b="0" l="0" r="0" t="0"/>
          <a:stretch/>
        </p:blipFill>
        <p:spPr>
          <a:xfrm>
            <a:off x="0" y="762000"/>
            <a:ext cx="9144000" cy="228600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6"/>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Welcome</a:t>
            </a:r>
            <a:endParaRPr>
              <a:solidFill>
                <a:srgbClr val="FFFFFF"/>
              </a:solidFill>
            </a:endParaRPr>
          </a:p>
        </p:txBody>
      </p:sp>
      <p:sp>
        <p:nvSpPr>
          <p:cNvPr id="103" name="Google Shape;103;p16"/>
          <p:cNvSpPr txBox="1"/>
          <p:nvPr>
            <p:ph idx="1" type="body"/>
          </p:nvPr>
        </p:nvSpPr>
        <p:spPr>
          <a:xfrm>
            <a:off x="457200" y="1417625"/>
            <a:ext cx="8229600" cy="52074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sz="2600">
              <a:solidFill>
                <a:srgbClr val="FFFFFF"/>
              </a:solidFill>
            </a:endParaRPr>
          </a:p>
          <a:p>
            <a:pPr indent="0" lvl="0" marL="0" rtl="0" algn="l">
              <a:spcBef>
                <a:spcPts val="640"/>
              </a:spcBef>
              <a:spcAft>
                <a:spcPts val="0"/>
              </a:spcAft>
              <a:buNone/>
            </a:pPr>
            <a:r>
              <a:rPr lang="en-US" sz="2600">
                <a:solidFill>
                  <a:srgbClr val="FFFFFF"/>
                </a:solidFill>
              </a:rPr>
              <a:t>Tonights #1 take-away….INTENT FORM</a:t>
            </a:r>
            <a:endParaRPr sz="2200">
              <a:solidFill>
                <a:srgbClr val="FFFFFF"/>
              </a:solidFill>
            </a:endParaRPr>
          </a:p>
          <a:p>
            <a:pPr indent="-368300" lvl="1" marL="914400" rtl="0" algn="l">
              <a:spcBef>
                <a:spcPts val="560"/>
              </a:spcBef>
              <a:spcAft>
                <a:spcPts val="0"/>
              </a:spcAft>
              <a:buClr>
                <a:srgbClr val="FFFFFF"/>
              </a:buClr>
              <a:buSzPts val="2200"/>
              <a:buAutoNum type="alphaLcPeriod"/>
            </a:pPr>
            <a:r>
              <a:rPr lang="en-US" sz="2200">
                <a:solidFill>
                  <a:srgbClr val="FFFFFF"/>
                </a:solidFill>
              </a:rPr>
              <a:t>Intent form due by </a:t>
            </a:r>
            <a:r>
              <a:rPr b="1" lang="en-US" sz="2200" u="sng">
                <a:solidFill>
                  <a:srgbClr val="FFFFFF"/>
                </a:solidFill>
              </a:rPr>
              <a:t>May</a:t>
            </a:r>
            <a:r>
              <a:rPr b="1" lang="en-US" sz="2200" u="sng">
                <a:solidFill>
                  <a:srgbClr val="FFFFFF"/>
                </a:solidFill>
              </a:rPr>
              <a:t> 1st (</a:t>
            </a:r>
            <a:r>
              <a:rPr lang="en-US" sz="2200">
                <a:solidFill>
                  <a:srgbClr val="FFFFFF"/>
                </a:solidFill>
              </a:rPr>
              <a:t>per state mandate)</a:t>
            </a:r>
            <a:endParaRPr sz="2200">
              <a:solidFill>
                <a:srgbClr val="FFFFFF"/>
              </a:solidFill>
            </a:endParaRPr>
          </a:p>
          <a:p>
            <a:pPr indent="-368300" lvl="1" marL="914400" rtl="0" algn="l">
              <a:spcBef>
                <a:spcPts val="0"/>
              </a:spcBef>
              <a:spcAft>
                <a:spcPts val="0"/>
              </a:spcAft>
              <a:buClr>
                <a:srgbClr val="FFFFFF"/>
              </a:buClr>
              <a:buSzPts val="2200"/>
              <a:buAutoNum type="alphaLcPeriod"/>
            </a:pPr>
            <a:r>
              <a:rPr lang="en-US" sz="2200">
                <a:solidFill>
                  <a:srgbClr val="FFFFFF"/>
                </a:solidFill>
              </a:rPr>
              <a:t>Intent form found online or in the Student Center</a:t>
            </a:r>
            <a:endParaRPr sz="2200">
              <a:solidFill>
                <a:srgbClr val="FFFFFF"/>
              </a:solidFill>
            </a:endParaRPr>
          </a:p>
          <a:p>
            <a:pPr indent="-368300" lvl="2" marL="1371600" rtl="0" algn="l">
              <a:spcBef>
                <a:spcPts val="0"/>
              </a:spcBef>
              <a:spcAft>
                <a:spcPts val="0"/>
              </a:spcAft>
              <a:buClr>
                <a:srgbClr val="FFFFFF"/>
              </a:buClr>
              <a:buSzPts val="2200"/>
              <a:buAutoNum type="romanLcPeriod"/>
            </a:pPr>
            <a:r>
              <a:rPr lang="en-US" sz="1800">
                <a:solidFill>
                  <a:srgbClr val="FFFFFF"/>
                </a:solidFill>
              </a:rPr>
              <a:t>MHS/Guidance/College Credit Plus/CCP forms (along right side)</a:t>
            </a:r>
            <a:endParaRPr sz="2200">
              <a:solidFill>
                <a:srgbClr val="FFFFFF"/>
              </a:solidFill>
            </a:endParaRPr>
          </a:p>
          <a:p>
            <a:pPr indent="-368300" lvl="1" marL="914400" rtl="0" algn="l">
              <a:spcBef>
                <a:spcPts val="0"/>
              </a:spcBef>
              <a:spcAft>
                <a:spcPts val="0"/>
              </a:spcAft>
              <a:buClr>
                <a:srgbClr val="FFFFFF"/>
              </a:buClr>
              <a:buSzPts val="2200"/>
              <a:buAutoNum type="alphaLcPeriod"/>
            </a:pPr>
            <a:r>
              <a:rPr lang="en-US" sz="2200">
                <a:solidFill>
                  <a:srgbClr val="FFFFFF"/>
                </a:solidFill>
              </a:rPr>
              <a:t>Turn in intent form to Mrs. Keener in the Student Center OR if you are virtual, have your parent email your counselor stating your intent to participate in the CCP program.</a:t>
            </a:r>
            <a:endParaRPr sz="2200">
              <a:solidFill>
                <a:srgbClr val="FFFFFF"/>
              </a:solidFill>
            </a:endParaRPr>
          </a:p>
          <a:p>
            <a:pPr indent="0" lvl="0" marL="914400" rtl="0" algn="ctr">
              <a:spcBef>
                <a:spcPts val="640"/>
              </a:spcBef>
              <a:spcAft>
                <a:spcPts val="0"/>
              </a:spcAft>
              <a:buNone/>
            </a:pPr>
            <a:r>
              <a:rPr lang="en-US" sz="2200">
                <a:solidFill>
                  <a:srgbClr val="FFFFFF"/>
                </a:solidFill>
              </a:rPr>
              <a:t>A-K  jacqueline.rode@madisonschools.net</a:t>
            </a:r>
            <a:endParaRPr sz="2200">
              <a:solidFill>
                <a:srgbClr val="FFFFFF"/>
              </a:solidFill>
            </a:endParaRPr>
          </a:p>
          <a:p>
            <a:pPr indent="0" lvl="0" marL="914400" rtl="0" algn="l">
              <a:spcBef>
                <a:spcPts val="640"/>
              </a:spcBef>
              <a:spcAft>
                <a:spcPts val="0"/>
              </a:spcAft>
              <a:buNone/>
            </a:pPr>
            <a:r>
              <a:rPr lang="en-US" sz="2200">
                <a:solidFill>
                  <a:srgbClr val="FFFFFF"/>
                </a:solidFill>
              </a:rPr>
              <a:t>            L-Z julie.behm@madisonschools.net</a:t>
            </a:r>
            <a:endParaRPr sz="2200">
              <a:solidFill>
                <a:srgbClr val="FFFFFF"/>
              </a:solidFill>
            </a:endParaRPr>
          </a:p>
          <a:p>
            <a:pPr indent="0" lvl="0" marL="0" rtl="0" algn="l">
              <a:spcBef>
                <a:spcPts val="640"/>
              </a:spcBef>
              <a:spcAft>
                <a:spcPts val="0"/>
              </a:spcAft>
              <a:buNone/>
            </a:pPr>
            <a:r>
              <a:t/>
            </a:r>
            <a:endParaRPr sz="18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al"/>
              <a:buNone/>
            </a:pPr>
            <a:r>
              <a:rPr b="0" i="0" lang="en-US" sz="4400" u="none" cap="none" strike="noStrike">
                <a:solidFill>
                  <a:schemeClr val="lt1"/>
                </a:solidFill>
                <a:latin typeface="Arial"/>
                <a:ea typeface="Arial"/>
                <a:cs typeface="Arial"/>
                <a:sym typeface="Arial"/>
              </a:rPr>
              <a:t>What is CCP?</a:t>
            </a:r>
            <a:endParaRPr/>
          </a:p>
        </p:txBody>
      </p:sp>
      <p:sp>
        <p:nvSpPr>
          <p:cNvPr id="109" name="Google Shape;109;p1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CCP (College Credit Plus)</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Opportunity for students to earn high school and college credit simultaneously by taking college courses.</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Ex: English Composition I (college)</a:t>
            </a:r>
            <a:endParaRPr/>
          </a:p>
          <a:p>
            <a:pPr indent="-285750" lvl="1" marL="742950" marR="0" rtl="0" algn="l">
              <a:lnSpc>
                <a:spcPct val="100000"/>
              </a:lnSpc>
              <a:spcBef>
                <a:spcPts val="560"/>
              </a:spcBef>
              <a:spcAft>
                <a:spcPts val="0"/>
              </a:spcAft>
              <a:buClr>
                <a:schemeClr val="lt1"/>
              </a:buClr>
              <a:buSzPts val="2800"/>
              <a:buFont typeface="Arial"/>
              <a:buNone/>
            </a:pPr>
            <a:r>
              <a:rPr b="0" i="0" lang="en-US" sz="2800" u="none" cap="none" strike="noStrike">
                <a:solidFill>
                  <a:schemeClr val="lt1"/>
                </a:solidFill>
                <a:latin typeface="Arial"/>
                <a:ea typeface="Arial"/>
                <a:cs typeface="Arial"/>
                <a:sym typeface="Arial"/>
              </a:rPr>
              <a:t>	satisfies English 11 (MHS requirement)</a:t>
            </a:r>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al"/>
              <a:buNone/>
            </a:pPr>
            <a:r>
              <a:rPr b="0" i="0" lang="en-US" sz="4400" u="none" cap="none" strike="noStrike">
                <a:solidFill>
                  <a:schemeClr val="lt1"/>
                </a:solidFill>
                <a:latin typeface="Arial"/>
                <a:ea typeface="Arial"/>
                <a:cs typeface="Arial"/>
                <a:sym typeface="Arial"/>
              </a:rPr>
              <a:t>Program Eligibility</a:t>
            </a:r>
            <a:endParaRPr/>
          </a:p>
        </p:txBody>
      </p:sp>
      <p:sp>
        <p:nvSpPr>
          <p:cNvPr id="115" name="Google Shape;115;p18"/>
          <p:cNvSpPr txBox="1"/>
          <p:nvPr>
            <p:ph idx="1" type="body"/>
          </p:nvPr>
        </p:nvSpPr>
        <p:spPr>
          <a:xfrm>
            <a:off x="457200" y="1265275"/>
            <a:ext cx="8229600" cy="5446800"/>
          </a:xfrm>
          <a:prstGeom prst="rect">
            <a:avLst/>
          </a:prstGeom>
          <a:noFill/>
          <a:ln>
            <a:noFill/>
          </a:ln>
        </p:spPr>
        <p:txBody>
          <a:bodyPr anchorCtr="0" anchor="t" bIns="45700" lIns="91425" spcFirstLastPara="1" rIns="91425" wrap="square" tIns="45700">
            <a:noAutofit/>
          </a:bodyPr>
          <a:lstStyle/>
          <a:p>
            <a:pPr indent="-292100" lvl="0" marL="342900" marR="0" rtl="0" algn="l">
              <a:lnSpc>
                <a:spcPct val="100000"/>
              </a:lnSpc>
              <a:spcBef>
                <a:spcPts val="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7-12 grade </a:t>
            </a:r>
            <a:endParaRPr sz="2400">
              <a:solidFill>
                <a:schemeClr val="lt1"/>
              </a:solidFill>
            </a:endParaRPr>
          </a:p>
          <a:p>
            <a:pPr indent="-292100" lvl="0" marL="342900" marR="0" rtl="0" algn="l">
              <a:lnSpc>
                <a:spcPct val="100000"/>
              </a:lnSpc>
              <a:spcBef>
                <a:spcPts val="0"/>
              </a:spcBef>
              <a:spcAft>
                <a:spcPts val="0"/>
              </a:spcAft>
              <a:buClr>
                <a:schemeClr val="lt1"/>
              </a:buClr>
              <a:buSzPts val="2400"/>
              <a:buFont typeface="Arial"/>
              <a:buChar char="•"/>
            </a:pPr>
            <a:r>
              <a:rPr lang="en-US" sz="2400">
                <a:solidFill>
                  <a:schemeClr val="lt1"/>
                </a:solidFill>
              </a:rPr>
              <a:t>3.5 unweighted GPA for 10-12th grade (If you do not have this GPA, you can take the Accuplacer)</a:t>
            </a:r>
            <a:endParaRPr sz="2400">
              <a:solidFill>
                <a:schemeClr val="lt1"/>
              </a:solidFill>
            </a:endParaRPr>
          </a:p>
          <a:p>
            <a:pPr indent="0" lvl="0" marL="342900" marR="0" rtl="0" algn="l">
              <a:lnSpc>
                <a:spcPct val="100000"/>
              </a:lnSpc>
              <a:spcBef>
                <a:spcPts val="0"/>
              </a:spcBef>
              <a:spcAft>
                <a:spcPts val="0"/>
              </a:spcAft>
              <a:buNone/>
            </a:pPr>
            <a:r>
              <a:t/>
            </a:r>
            <a:endParaRPr sz="2400">
              <a:solidFill>
                <a:schemeClr val="lt1"/>
              </a:solidFill>
            </a:endParaRPr>
          </a:p>
          <a:p>
            <a:pPr indent="-292100" lvl="0" marL="342900" marR="0" rtl="0" algn="l">
              <a:lnSpc>
                <a:spcPct val="100000"/>
              </a:lnSpc>
              <a:spcBef>
                <a:spcPts val="64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It is the STUDENT’S </a:t>
            </a:r>
            <a:r>
              <a:rPr lang="en-US" sz="2400">
                <a:solidFill>
                  <a:schemeClr val="lt1"/>
                </a:solidFill>
              </a:rPr>
              <a:t>RESPONSIBILITY</a:t>
            </a:r>
            <a:r>
              <a:rPr b="0" i="0" lang="en-US" sz="2400" u="none" cap="none" strike="noStrike">
                <a:solidFill>
                  <a:schemeClr val="lt1"/>
                </a:solidFill>
                <a:latin typeface="Arial"/>
                <a:ea typeface="Arial"/>
                <a:cs typeface="Arial"/>
                <a:sym typeface="Arial"/>
              </a:rPr>
              <a:t> to </a:t>
            </a:r>
            <a:r>
              <a:rPr lang="en-US" sz="2400">
                <a:solidFill>
                  <a:schemeClr val="lt1"/>
                </a:solidFill>
              </a:rPr>
              <a:t>Students must also test college ready per the ACT, SAT, Accuplacer state mandated guidelines (See next slide for scores)</a:t>
            </a:r>
            <a:endParaRPr sz="2400">
              <a:solidFill>
                <a:schemeClr val="lt1"/>
              </a:solidFill>
            </a:endParaRPr>
          </a:p>
          <a:p>
            <a:pPr indent="0" lvl="0" marL="342900" marR="0" rtl="0" algn="l">
              <a:lnSpc>
                <a:spcPct val="100000"/>
              </a:lnSpc>
              <a:spcBef>
                <a:spcPts val="640"/>
              </a:spcBef>
              <a:spcAft>
                <a:spcPts val="0"/>
              </a:spcAft>
              <a:buNone/>
            </a:pPr>
            <a:r>
              <a:t/>
            </a:r>
            <a:endParaRPr sz="2400">
              <a:solidFill>
                <a:schemeClr val="lt1"/>
              </a:solidFill>
            </a:endParaRPr>
          </a:p>
          <a:p>
            <a:pPr indent="-292100" lvl="0" marL="342900" marR="0" rtl="0" algn="l">
              <a:lnSpc>
                <a:spcPct val="100000"/>
              </a:lnSpc>
              <a:spcBef>
                <a:spcPts val="640"/>
              </a:spcBef>
              <a:spcAft>
                <a:spcPts val="0"/>
              </a:spcAft>
              <a:buClr>
                <a:schemeClr val="lt1"/>
              </a:buClr>
              <a:buSzPts val="2400"/>
              <a:buFont typeface="Arial"/>
              <a:buChar char="•"/>
            </a:pPr>
            <a:r>
              <a:rPr lang="en-US" sz="2400">
                <a:solidFill>
                  <a:schemeClr val="lt1"/>
                </a:solidFill>
              </a:rPr>
              <a:t>S</a:t>
            </a:r>
            <a:r>
              <a:rPr b="0" i="0" lang="en-US" sz="2400" u="none" cap="none" strike="noStrike">
                <a:solidFill>
                  <a:schemeClr val="lt1"/>
                </a:solidFill>
                <a:latin typeface="Arial"/>
                <a:ea typeface="Arial"/>
                <a:cs typeface="Arial"/>
                <a:sym typeface="Arial"/>
              </a:rPr>
              <a:t>ign up and pay for the tests (ACT/SAT).  Accuplacer is free- sign up on Lakeland’s website to schedule a testing session. (electronic calculator provided) </a:t>
            </a:r>
            <a:endParaRPr b="0" i="0" sz="2400" u="none" cap="none" strike="noStrike">
              <a:solidFill>
                <a:schemeClr val="lt1"/>
              </a:solidFill>
              <a:latin typeface="Arial"/>
              <a:ea typeface="Arial"/>
              <a:cs typeface="Arial"/>
              <a:sym typeface="Arial"/>
            </a:endParaRPr>
          </a:p>
          <a:p>
            <a:pPr indent="-292100" lvl="0" marL="342900" marR="0" rtl="0" algn="l">
              <a:lnSpc>
                <a:spcPct val="100000"/>
              </a:lnSpc>
              <a:spcBef>
                <a:spcPts val="640"/>
              </a:spcBef>
              <a:spcAft>
                <a:spcPts val="0"/>
              </a:spcAft>
              <a:buClr>
                <a:schemeClr val="lt1"/>
              </a:buClr>
              <a:buSzPts val="2400"/>
              <a:buFont typeface="Arial"/>
              <a:buChar char="•"/>
            </a:pPr>
            <a:r>
              <a:rPr lang="en-US" sz="2400">
                <a:solidFill>
                  <a:schemeClr val="lt1"/>
                </a:solidFill>
              </a:rPr>
              <a:t>Driver’s license, photo ID or College Board ID form required to take the test.</a:t>
            </a:r>
            <a:endParaRPr sz="2400">
              <a:solidFill>
                <a:schemeClr val="lt1"/>
              </a:solidFill>
            </a:endParaRPr>
          </a:p>
          <a:p>
            <a:pPr indent="0" lvl="0" marL="342900" marR="0" rtl="0" algn="l">
              <a:lnSpc>
                <a:spcPct val="100000"/>
              </a:lnSpc>
              <a:spcBef>
                <a:spcPts val="640"/>
              </a:spcBef>
              <a:spcAft>
                <a:spcPts val="0"/>
              </a:spcAft>
              <a:buNone/>
            </a:pPr>
            <a:r>
              <a:t/>
            </a:r>
            <a:endParaRPr b="0" i="0" sz="2400" u="none">
              <a:solidFill>
                <a:schemeClr val="lt1"/>
              </a:solidFill>
              <a:latin typeface="Arial"/>
              <a:ea typeface="Arial"/>
              <a:cs typeface="Arial"/>
              <a:sym typeface="Arial"/>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9"/>
          <p:cNvSpPr txBox="1"/>
          <p:nvPr>
            <p:ph type="title"/>
          </p:nvPr>
        </p:nvSpPr>
        <p:spPr>
          <a:xfrm>
            <a:off x="457200" y="-762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mo"/>
              <a:buNone/>
            </a:pPr>
            <a:r>
              <a:rPr b="0" i="0" lang="en-US" sz="4400" u="none" cap="none" strike="noStrike">
                <a:solidFill>
                  <a:schemeClr val="lt1"/>
                </a:solidFill>
                <a:latin typeface="Arimo"/>
                <a:ea typeface="Arimo"/>
                <a:cs typeface="Arimo"/>
                <a:sym typeface="Arimo"/>
              </a:rPr>
              <a:t>Program Eligibility</a:t>
            </a:r>
            <a:endParaRPr/>
          </a:p>
        </p:txBody>
      </p:sp>
      <p:sp>
        <p:nvSpPr>
          <p:cNvPr id="121" name="Google Shape;121;p19"/>
          <p:cNvSpPr txBox="1"/>
          <p:nvPr/>
        </p:nvSpPr>
        <p:spPr>
          <a:xfrm>
            <a:off x="0" y="2638425"/>
            <a:ext cx="9144000" cy="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aphicFrame>
        <p:nvGraphicFramePr>
          <p:cNvPr id="122" name="Google Shape;122;p19"/>
          <p:cNvGraphicFramePr/>
          <p:nvPr/>
        </p:nvGraphicFramePr>
        <p:xfrm>
          <a:off x="527862" y="2272050"/>
          <a:ext cx="3000000" cy="3000000"/>
        </p:xfrm>
        <a:graphic>
          <a:graphicData uri="http://schemas.openxmlformats.org/drawingml/2006/table">
            <a:tbl>
              <a:tblPr>
                <a:noFill/>
                <a:tableStyleId>{E45C948F-7BF0-4A84-B95E-C4931ED216D5}</a:tableStyleId>
              </a:tblPr>
              <a:tblGrid>
                <a:gridCol w="1946275"/>
                <a:gridCol w="1946275"/>
                <a:gridCol w="1944675"/>
                <a:gridCol w="1946275"/>
              </a:tblGrid>
              <a:tr h="628650">
                <a:tc>
                  <a:txBody>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Readiness Area</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ACT</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SAT</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Accuplacer</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lang="en-US" sz="1800">
                          <a:solidFill>
                            <a:schemeClr val="dk1"/>
                          </a:solidFill>
                        </a:rPr>
                        <a:t>Next Generation</a:t>
                      </a:r>
                      <a:endParaRPr b="1" sz="1800">
                        <a:solidFill>
                          <a:schemeClr val="dk1"/>
                        </a:solidFill>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r>
              <a:tr h="873125">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ENGLISH</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3F4"/>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18 OR HIGHER</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3F4"/>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a:t>Reading/</a:t>
                      </a:r>
                      <a:r>
                        <a:rPr b="0" i="0" lang="en-US" sz="1400" u="none" cap="none" strike="noStrike">
                          <a:solidFill>
                            <a:srgbClr val="000000"/>
                          </a:solidFill>
                          <a:latin typeface="Arial"/>
                          <a:ea typeface="Arial"/>
                          <a:cs typeface="Arial"/>
                          <a:sym typeface="Arial"/>
                        </a:rPr>
                        <a:t>Writing 4</a:t>
                      </a:r>
                      <a:r>
                        <a:rPr lang="en-US"/>
                        <a:t>80</a:t>
                      </a:r>
                      <a:r>
                        <a:rPr b="0" i="0" lang="en-US" sz="1400" u="none" cap="none" strike="noStrike">
                          <a:solidFill>
                            <a:srgbClr val="000000"/>
                          </a:solidFill>
                          <a:latin typeface="Arial"/>
                          <a:ea typeface="Arial"/>
                          <a:cs typeface="Arial"/>
                          <a:sym typeface="Arial"/>
                        </a:rPr>
                        <a:t> or higher</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3F4"/>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a:t>263 Writing only</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3F4"/>
                    </a:solidFill>
                  </a:tcPr>
                </a:tc>
              </a:tr>
              <a:tr h="520700">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READING SUB SCORE</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3F9FA"/>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r>
                        <a:rPr lang="en-US"/>
                        <a:t>2</a:t>
                      </a:r>
                      <a:r>
                        <a:rPr b="0" i="0" lang="en-US" sz="1400" u="none" cap="none" strike="noStrike">
                          <a:solidFill>
                            <a:srgbClr val="000000"/>
                          </a:solidFill>
                          <a:latin typeface="Arial"/>
                          <a:ea typeface="Arial"/>
                          <a:cs typeface="Arial"/>
                          <a:sym typeface="Arial"/>
                        </a:rPr>
                        <a:t> or higher</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3F9FA"/>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450 or higher</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3F9FA"/>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3F9FA"/>
                    </a:solidFill>
                  </a:tcPr>
                </a:tc>
              </a:tr>
              <a:tr h="520700">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MATHEMATICS SUB SCORE</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3F4"/>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22 or higher</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3F4"/>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520 or higher</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3F4"/>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Math Scale Score </a:t>
                      </a:r>
                      <a:endParaRPr b="1" i="0" sz="1400" u="none" cap="none" strike="noStrike">
                        <a:solidFill>
                          <a:srgbClr val="000000"/>
                        </a:solidFill>
                      </a:endParaRPr>
                    </a:p>
                    <a:p>
                      <a:pPr indent="0" lvl="0" marL="0" marR="0" rtl="0" algn="l">
                        <a:lnSpc>
                          <a:spcPct val="100000"/>
                        </a:lnSpc>
                        <a:spcBef>
                          <a:spcPts val="0"/>
                        </a:spcBef>
                        <a:spcAft>
                          <a:spcPts val="0"/>
                        </a:spcAft>
                        <a:buClr>
                          <a:srgbClr val="000000"/>
                        </a:buClr>
                        <a:buSzPts val="1400"/>
                        <a:buFont typeface="Arial"/>
                        <a:buNone/>
                      </a:pPr>
                      <a:r>
                        <a:rPr b="1" lang="en-US"/>
                        <a:t>Advanced Algebra/Functions: </a:t>
                      </a:r>
                      <a:r>
                        <a:rPr lang="en-US"/>
                        <a:t>240</a:t>
                      </a:r>
                      <a:r>
                        <a:rPr b="0" i="0" lang="en-US" sz="1400" u="none" cap="none" strike="noStrike">
                          <a:solidFill>
                            <a:srgbClr val="000000"/>
                          </a:solidFill>
                          <a:latin typeface="Arial"/>
                          <a:ea typeface="Arial"/>
                          <a:cs typeface="Arial"/>
                          <a:sym typeface="Arial"/>
                        </a:rPr>
                        <a:t> or higher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b="1" lang="en-US"/>
                        <a:t>Quantitiative Reasoning, Algebra and Stats: </a:t>
                      </a:r>
                      <a:endParaRPr b="1"/>
                    </a:p>
                    <a:p>
                      <a:pPr indent="0" lvl="0" marL="0" marR="0" rtl="0" algn="l">
                        <a:lnSpc>
                          <a:spcPct val="100000"/>
                        </a:lnSpc>
                        <a:spcBef>
                          <a:spcPts val="0"/>
                        </a:spcBef>
                        <a:spcAft>
                          <a:spcPts val="0"/>
                        </a:spcAft>
                        <a:buClr>
                          <a:srgbClr val="000000"/>
                        </a:buClr>
                        <a:buSzPts val="1400"/>
                        <a:buFont typeface="Arial"/>
                        <a:buNone/>
                      </a:pPr>
                      <a:r>
                        <a:rPr lang="en-US"/>
                        <a:t>250 or higher</a:t>
                      </a:r>
                      <a:endParaRPr/>
                    </a:p>
                  </a:txBody>
                  <a:tcPr marT="0" marB="0"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3F4"/>
                    </a:solidFill>
                  </a:tcPr>
                </a:tc>
              </a:tr>
            </a:tbl>
          </a:graphicData>
        </a:graphic>
      </p:graphicFrame>
      <p:sp>
        <p:nvSpPr>
          <p:cNvPr id="123" name="Google Shape;123;p19"/>
          <p:cNvSpPr txBox="1"/>
          <p:nvPr>
            <p:ph idx="1" type="body"/>
          </p:nvPr>
        </p:nvSpPr>
        <p:spPr>
          <a:xfrm>
            <a:off x="457200" y="1066800"/>
            <a:ext cx="79248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Arial"/>
              <a:buNone/>
            </a:pPr>
            <a:r>
              <a:rPr b="0" i="0" lang="en-US" sz="3200" u="none">
                <a:solidFill>
                  <a:schemeClr val="lt1"/>
                </a:solidFill>
                <a:latin typeface="Arial"/>
                <a:ea typeface="Arial"/>
                <a:cs typeface="Arial"/>
                <a:sym typeface="Arial"/>
              </a:rPr>
              <a:t>The scores below refer to college readiness scores for CCP eligibility: </a:t>
            </a:r>
            <a:endParaRP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al"/>
              <a:buNone/>
            </a:pPr>
            <a:r>
              <a:rPr b="0" i="0" lang="en-US" sz="4400" u="none" cap="none" strike="noStrike">
                <a:solidFill>
                  <a:schemeClr val="lt1"/>
                </a:solidFill>
                <a:latin typeface="Arial"/>
                <a:ea typeface="Arial"/>
                <a:cs typeface="Arial"/>
                <a:sym typeface="Arial"/>
              </a:rPr>
              <a:t>CCP Scheduling Options</a:t>
            </a:r>
            <a:endParaRPr/>
          </a:p>
        </p:txBody>
      </p:sp>
      <p:sp>
        <p:nvSpPr>
          <p:cNvPr id="129" name="Google Shape;129;p20"/>
          <p:cNvSpPr txBox="1"/>
          <p:nvPr>
            <p:ph idx="1" type="body"/>
          </p:nvPr>
        </p:nvSpPr>
        <p:spPr>
          <a:xfrm>
            <a:off x="457200" y="12954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Full-time CCP</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Student takes all CCP classes at the college and zero MHS classes</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Part-time CCP</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Part of the day</a:t>
            </a:r>
            <a:r>
              <a:rPr lang="en-US" sz="2400">
                <a:solidFill>
                  <a:schemeClr val="lt1"/>
                </a:solidFill>
              </a:rPr>
              <a:t>, </a:t>
            </a:r>
            <a:r>
              <a:rPr b="0" i="0" lang="en-US" sz="2400" u="none" cap="none" strike="noStrike">
                <a:solidFill>
                  <a:schemeClr val="lt1"/>
                </a:solidFill>
                <a:latin typeface="Arial"/>
                <a:ea typeface="Arial"/>
                <a:cs typeface="Arial"/>
                <a:sym typeface="Arial"/>
              </a:rPr>
              <a:t>student takes CCP classes and the other part takes MHS classes (blended schedule)</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Dual Credit</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Student takes MHS classes and one CCP/Dual Credit class at MHS</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*Please take into consideration high school graduation requirements when choosing your classes.</a:t>
            </a:r>
            <a:endParaRPr/>
          </a:p>
          <a:p>
            <a:pPr indent="-190500" lvl="0" marL="342900" marR="0" rtl="0" algn="l">
              <a:spcBef>
                <a:spcPts val="48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al"/>
              <a:buNone/>
            </a:pPr>
            <a:r>
              <a:rPr b="0" i="0" lang="en-US" sz="4400" u="none" cap="none" strike="noStrike">
                <a:solidFill>
                  <a:schemeClr val="lt1"/>
                </a:solidFill>
                <a:latin typeface="Arial"/>
                <a:ea typeface="Arial"/>
                <a:cs typeface="Arial"/>
                <a:sym typeface="Arial"/>
              </a:rPr>
              <a:t>What is Dual Credit?</a:t>
            </a:r>
            <a:endParaRPr/>
          </a:p>
        </p:txBody>
      </p:sp>
      <p:sp>
        <p:nvSpPr>
          <p:cNvPr id="135" name="Google Shape;135;p21"/>
          <p:cNvSpPr txBox="1"/>
          <p:nvPr>
            <p:ph idx="1" type="body"/>
          </p:nvPr>
        </p:nvSpPr>
        <p:spPr>
          <a:xfrm>
            <a:off x="450850" y="1417637"/>
            <a:ext cx="8229600" cy="5105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Dual credit is taking a CCP course at Madison High School for both high school and college credit.</a:t>
            </a:r>
            <a:endParaRPr/>
          </a:p>
          <a:p>
            <a:pPr indent="-342900" lvl="0" marL="342900" marR="0" rtl="0" algn="l">
              <a:lnSpc>
                <a:spcPct val="100000"/>
              </a:lnSpc>
              <a:spcBef>
                <a:spcPts val="480"/>
              </a:spcBef>
              <a:spcAft>
                <a:spcPts val="0"/>
              </a:spcAft>
              <a:buClr>
                <a:schemeClr val="dk1"/>
              </a:buClr>
              <a:buSzPts val="2400"/>
              <a:buFont typeface="Arial"/>
              <a:buNone/>
            </a:pPr>
            <a:r>
              <a:t/>
            </a:r>
            <a:endParaRPr b="0" i="0" sz="2400" u="none">
              <a:solidFill>
                <a:schemeClr val="lt1"/>
              </a:solidFill>
              <a:latin typeface="Arial"/>
              <a:ea typeface="Arial"/>
              <a:cs typeface="Arial"/>
              <a:sym typeface="Arial"/>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Course</a:t>
            </a:r>
            <a:r>
              <a:rPr lang="en-US" sz="2400">
                <a:solidFill>
                  <a:schemeClr val="lt1"/>
                </a:solidFill>
              </a:rPr>
              <a:t>s</a:t>
            </a:r>
            <a:r>
              <a:rPr b="0" i="0" lang="en-US" sz="2400" u="none">
                <a:solidFill>
                  <a:schemeClr val="lt1"/>
                </a:solidFill>
                <a:latin typeface="Arial"/>
                <a:ea typeface="Arial"/>
                <a:cs typeface="Arial"/>
                <a:sym typeface="Arial"/>
              </a:rPr>
              <a:t> offered @ MHS:  </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English Composition I and English Composition II (both can count towards English 11 and English 12)</a:t>
            </a:r>
            <a:endParaRPr/>
          </a:p>
          <a:p>
            <a:pPr indent="-285750" lvl="1" marL="742950" marR="0" rtl="0" algn="l">
              <a:lnSpc>
                <a:spcPct val="100000"/>
              </a:lnSpc>
              <a:spcBef>
                <a:spcPts val="480"/>
              </a:spcBef>
              <a:spcAft>
                <a:spcPts val="0"/>
              </a:spcAft>
              <a:buClr>
                <a:schemeClr val="lt1"/>
              </a:buClr>
              <a:buSzPts val="2400"/>
              <a:buFont typeface="Arial"/>
              <a:buChar char="–"/>
            </a:pPr>
            <a:r>
              <a:rPr lang="en-US" sz="2400">
                <a:solidFill>
                  <a:schemeClr val="lt1"/>
                </a:solidFill>
              </a:rPr>
              <a:t>S</a:t>
            </a:r>
            <a:r>
              <a:rPr b="0" i="0" lang="en-US" sz="2400" u="none" cap="none" strike="noStrike">
                <a:solidFill>
                  <a:schemeClr val="lt1"/>
                </a:solidFill>
                <a:latin typeface="Arial"/>
                <a:ea typeface="Arial"/>
                <a:cs typeface="Arial"/>
                <a:sym typeface="Arial"/>
              </a:rPr>
              <a:t>core college ready on the ACT, SAT or </a:t>
            </a:r>
            <a:r>
              <a:rPr lang="en-US" sz="2400">
                <a:solidFill>
                  <a:schemeClr val="lt1"/>
                </a:solidFill>
              </a:rPr>
              <a:t>Accuplacer</a:t>
            </a:r>
            <a:r>
              <a:rPr b="0" i="0" lang="en-US" sz="2400" u="none" cap="none" strike="noStrike">
                <a:solidFill>
                  <a:schemeClr val="lt1"/>
                </a:solidFill>
                <a:latin typeface="Arial"/>
                <a:ea typeface="Arial"/>
                <a:cs typeface="Arial"/>
                <a:sym typeface="Arial"/>
              </a:rPr>
              <a:t>. (see previous slide for scores)</a:t>
            </a:r>
            <a:endParaRPr/>
          </a:p>
          <a:p>
            <a:pPr indent="-190500" lvl="0" marL="342900" marR="0" rtl="0" algn="l">
              <a:spcBef>
                <a:spcPts val="48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txBox="1"/>
          <p:nvPr>
            <p:ph type="title"/>
          </p:nvPr>
        </p:nvSpPr>
        <p:spPr>
          <a:xfrm>
            <a:off x="457200" y="10398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400"/>
              <a:buFont typeface="Arial"/>
              <a:buNone/>
            </a:pPr>
            <a:r>
              <a:rPr b="0" i="0" lang="en-US" sz="4400" u="none" cap="none" strike="noStrike">
                <a:solidFill>
                  <a:srgbClr val="FFFFCC"/>
                </a:solidFill>
                <a:latin typeface="Arial"/>
                <a:ea typeface="Arial"/>
                <a:cs typeface="Arial"/>
                <a:sym typeface="Arial"/>
              </a:rPr>
              <a:t>Scheduling Overview	</a:t>
            </a:r>
            <a:endParaRPr/>
          </a:p>
        </p:txBody>
      </p:sp>
      <p:sp>
        <p:nvSpPr>
          <p:cNvPr id="141" name="Google Shape;141;p22"/>
          <p:cNvSpPr txBox="1"/>
          <p:nvPr>
            <p:ph idx="1" type="body"/>
          </p:nvPr>
        </p:nvSpPr>
        <p:spPr>
          <a:xfrm>
            <a:off x="457200" y="1014900"/>
            <a:ext cx="8229600" cy="5704500"/>
          </a:xfrm>
          <a:prstGeom prst="rect">
            <a:avLst/>
          </a:prstGeom>
          <a:noFill/>
          <a:ln>
            <a:noFill/>
          </a:ln>
        </p:spPr>
        <p:txBody>
          <a:bodyPr anchorCtr="0" anchor="t" bIns="45700" lIns="91425" spcFirstLastPara="1" rIns="91425" wrap="square" tIns="45700">
            <a:noAutofit/>
          </a:bodyPr>
          <a:lstStyle/>
          <a:p>
            <a:pPr indent="-330200" lvl="0" marL="342900" marR="0" rtl="0" algn="l">
              <a:lnSpc>
                <a:spcPct val="90000"/>
              </a:lnSpc>
              <a:spcBef>
                <a:spcPts val="0"/>
              </a:spcBef>
              <a:spcAft>
                <a:spcPts val="0"/>
              </a:spcAft>
              <a:buClr>
                <a:schemeClr val="lt1"/>
              </a:buClr>
              <a:buSzPts val="2200"/>
              <a:buFont typeface="Arial"/>
              <a:buChar char="•"/>
            </a:pPr>
            <a:r>
              <a:rPr b="0" i="0" lang="en-US" sz="2200" u="none">
                <a:solidFill>
                  <a:schemeClr val="lt1"/>
                </a:solidFill>
                <a:latin typeface="Arial"/>
                <a:ea typeface="Arial"/>
                <a:cs typeface="Arial"/>
                <a:sym typeface="Arial"/>
              </a:rPr>
              <a:t> When scheduling their College Credit Plus and MHS classes, </a:t>
            </a:r>
            <a:r>
              <a:rPr b="1" i="0" lang="en-US" sz="2200" u="sng">
                <a:solidFill>
                  <a:schemeClr val="lt1"/>
                </a:solidFill>
                <a:latin typeface="Arial"/>
                <a:ea typeface="Arial"/>
                <a:cs typeface="Arial"/>
                <a:sym typeface="Arial"/>
              </a:rPr>
              <a:t>students</a:t>
            </a:r>
            <a:r>
              <a:rPr b="0" i="0" lang="en-US" sz="2200" u="none">
                <a:solidFill>
                  <a:schemeClr val="lt1"/>
                </a:solidFill>
                <a:latin typeface="Arial"/>
                <a:ea typeface="Arial"/>
                <a:cs typeface="Arial"/>
                <a:sym typeface="Arial"/>
              </a:rPr>
              <a:t> need to make sure they are not taking more than 30 college credit hours during an academic year (</a:t>
            </a:r>
            <a:r>
              <a:rPr lang="en-US" sz="2200">
                <a:solidFill>
                  <a:schemeClr val="lt1"/>
                </a:solidFill>
              </a:rPr>
              <a:t>s</a:t>
            </a:r>
            <a:r>
              <a:rPr b="0" i="0" lang="en-US" sz="2200" u="none">
                <a:solidFill>
                  <a:schemeClr val="lt1"/>
                </a:solidFill>
                <a:latin typeface="Arial"/>
                <a:ea typeface="Arial"/>
                <a:cs typeface="Arial"/>
                <a:sym typeface="Arial"/>
              </a:rPr>
              <a:t>ummer through </a:t>
            </a:r>
            <a:r>
              <a:rPr lang="en-US" sz="2200">
                <a:solidFill>
                  <a:schemeClr val="lt1"/>
                </a:solidFill>
              </a:rPr>
              <a:t>s</a:t>
            </a:r>
            <a:r>
              <a:rPr b="0" i="0" lang="en-US" sz="2200" u="none">
                <a:solidFill>
                  <a:schemeClr val="lt1"/>
                </a:solidFill>
                <a:latin typeface="Arial"/>
                <a:ea typeface="Arial"/>
                <a:cs typeface="Arial"/>
                <a:sym typeface="Arial"/>
              </a:rPr>
              <a:t>pring) and 120 college credit hours total over all 4 years of high school.</a:t>
            </a:r>
            <a:endParaRPr sz="2200"/>
          </a:p>
          <a:p>
            <a:pPr indent="-330200" lvl="0" marL="342900" marR="0" rtl="0" algn="l">
              <a:lnSpc>
                <a:spcPct val="90000"/>
              </a:lnSpc>
              <a:spcBef>
                <a:spcPts val="480"/>
              </a:spcBef>
              <a:spcAft>
                <a:spcPts val="0"/>
              </a:spcAft>
              <a:buClr>
                <a:schemeClr val="lt1"/>
              </a:buClr>
              <a:buSzPts val="2200"/>
              <a:buFont typeface="Arial"/>
              <a:buChar char="•"/>
            </a:pPr>
            <a:r>
              <a:rPr b="0" i="0" lang="en-US" sz="2200" u="none">
                <a:solidFill>
                  <a:schemeClr val="lt1"/>
                </a:solidFill>
                <a:latin typeface="Arial"/>
                <a:ea typeface="Arial"/>
                <a:cs typeface="Arial"/>
                <a:sym typeface="Arial"/>
              </a:rPr>
              <a:t>To take CCP math:</a:t>
            </a:r>
            <a:endParaRPr sz="2200"/>
          </a:p>
          <a:p>
            <a:pPr indent="-215900" lvl="2" marL="1143000" marR="0" rtl="0" algn="l">
              <a:lnSpc>
                <a:spcPct val="100000"/>
              </a:lnSpc>
              <a:spcBef>
                <a:spcPts val="480"/>
              </a:spcBef>
              <a:spcAft>
                <a:spcPts val="0"/>
              </a:spcAft>
              <a:buClr>
                <a:schemeClr val="lt1"/>
              </a:buClr>
              <a:buSzPts val="2200"/>
              <a:buFont typeface="Arial"/>
              <a:buChar char="•"/>
            </a:pPr>
            <a:r>
              <a:rPr b="0" i="0" lang="en-US" sz="2200" u="none" cap="none" strike="noStrike">
                <a:solidFill>
                  <a:schemeClr val="lt1"/>
                </a:solidFill>
                <a:latin typeface="Arial"/>
                <a:ea typeface="Arial"/>
                <a:cs typeface="Arial"/>
                <a:sym typeface="Arial"/>
              </a:rPr>
              <a:t>need to have taken Algebra II or Advanced Algebra</a:t>
            </a:r>
            <a:endParaRPr sz="2200"/>
          </a:p>
          <a:p>
            <a:pPr indent="-215900" lvl="2" marL="1143000" marR="0" rtl="0" algn="l">
              <a:lnSpc>
                <a:spcPct val="100000"/>
              </a:lnSpc>
              <a:spcBef>
                <a:spcPts val="480"/>
              </a:spcBef>
              <a:spcAft>
                <a:spcPts val="0"/>
              </a:spcAft>
              <a:buClr>
                <a:schemeClr val="lt1"/>
              </a:buClr>
              <a:buSzPts val="2200"/>
              <a:buFont typeface="Arial"/>
              <a:buChar char="•"/>
            </a:pPr>
            <a:r>
              <a:rPr b="0" i="0" lang="en-US" sz="2200" u="none" cap="none" strike="noStrike">
                <a:solidFill>
                  <a:schemeClr val="lt1"/>
                </a:solidFill>
                <a:latin typeface="Arial"/>
                <a:ea typeface="Arial"/>
                <a:cs typeface="Arial"/>
                <a:sym typeface="Arial"/>
              </a:rPr>
              <a:t>score college ready on the ACT, SAT or </a:t>
            </a:r>
            <a:r>
              <a:rPr lang="en-US" sz="2200">
                <a:solidFill>
                  <a:schemeClr val="lt1"/>
                </a:solidFill>
              </a:rPr>
              <a:t>Accuplacer</a:t>
            </a:r>
            <a:r>
              <a:rPr b="0" i="0" lang="en-US" sz="2200" u="none" cap="none" strike="noStrike">
                <a:solidFill>
                  <a:schemeClr val="lt1"/>
                </a:solidFill>
                <a:latin typeface="Arial"/>
                <a:ea typeface="Arial"/>
                <a:cs typeface="Arial"/>
                <a:sym typeface="Arial"/>
              </a:rPr>
              <a:t>. (see previous slide for scores) </a:t>
            </a:r>
            <a:endParaRPr sz="2200"/>
          </a:p>
          <a:p>
            <a:pPr indent="-330200" lvl="0" marL="342900" marR="0" rtl="0" algn="l">
              <a:lnSpc>
                <a:spcPct val="90000"/>
              </a:lnSpc>
              <a:spcBef>
                <a:spcPts val="480"/>
              </a:spcBef>
              <a:spcAft>
                <a:spcPts val="0"/>
              </a:spcAft>
              <a:buClr>
                <a:schemeClr val="lt1"/>
              </a:buClr>
              <a:buSzPts val="2200"/>
              <a:buFont typeface="Arial"/>
              <a:buChar char="•"/>
            </a:pPr>
            <a:r>
              <a:rPr b="0" i="0" lang="en-US" sz="2200" u="none">
                <a:solidFill>
                  <a:schemeClr val="lt1"/>
                </a:solidFill>
                <a:latin typeface="Arial"/>
                <a:ea typeface="Arial"/>
                <a:cs typeface="Arial"/>
                <a:sym typeface="Arial"/>
              </a:rPr>
              <a:t>15/30 hour track located on our Guidance website under CCP tab and in the packet.</a:t>
            </a:r>
            <a:endParaRPr b="0" i="0" sz="2200" u="none">
              <a:solidFill>
                <a:schemeClr val="lt1"/>
              </a:solidFill>
              <a:latin typeface="Arial"/>
              <a:ea typeface="Arial"/>
              <a:cs typeface="Arial"/>
              <a:sym typeface="Arial"/>
            </a:endParaRPr>
          </a:p>
          <a:p>
            <a:pPr indent="-330200" lvl="0" marL="342900" marR="0" rtl="0" algn="l">
              <a:lnSpc>
                <a:spcPct val="90000"/>
              </a:lnSpc>
              <a:spcBef>
                <a:spcPts val="480"/>
              </a:spcBef>
              <a:spcAft>
                <a:spcPts val="0"/>
              </a:spcAft>
              <a:buClr>
                <a:schemeClr val="lt1"/>
              </a:buClr>
              <a:buSzPts val="2200"/>
              <a:buFont typeface="Arial"/>
              <a:buChar char="•"/>
            </a:pPr>
            <a:r>
              <a:rPr lang="en-US" sz="2200">
                <a:solidFill>
                  <a:schemeClr val="lt1"/>
                </a:solidFill>
              </a:rPr>
              <a:t>There are different levels of courses that students are permitted to take….please work with your Lakeland counselor to determine which level classes you can take</a:t>
            </a:r>
            <a:endParaRPr sz="2200">
              <a:solidFill>
                <a:schemeClr val="lt1"/>
              </a:solidFill>
            </a:endParaRPr>
          </a:p>
          <a:p>
            <a:pPr indent="-330200" lvl="0" marL="342900" marR="0" rtl="0" algn="l">
              <a:lnSpc>
                <a:spcPct val="90000"/>
              </a:lnSpc>
              <a:spcBef>
                <a:spcPts val="480"/>
              </a:spcBef>
              <a:spcAft>
                <a:spcPts val="0"/>
              </a:spcAft>
              <a:buClr>
                <a:schemeClr val="lt1"/>
              </a:buClr>
              <a:buSzPts val="2200"/>
              <a:buFont typeface="Arial"/>
              <a:buChar char="•"/>
            </a:pPr>
            <a:r>
              <a:rPr lang="en-US" sz="2200">
                <a:solidFill>
                  <a:schemeClr val="lt1"/>
                </a:solidFill>
              </a:rPr>
              <a:t>Student cannot take P.E.</a:t>
            </a:r>
            <a:endParaRPr sz="2200">
              <a:solidFill>
                <a:schemeClr val="lt1"/>
              </a:solidFill>
            </a:endParaRPr>
          </a:p>
          <a:p>
            <a:pPr indent="-190500" lvl="0" marL="342900" marR="0" rtl="0" algn="l">
              <a:spcBef>
                <a:spcPts val="480"/>
              </a:spcBef>
              <a:spcAft>
                <a:spcPts val="0"/>
              </a:spcAft>
              <a:buClr>
                <a:schemeClr val="dk1"/>
              </a:buClr>
              <a:buSzPts val="2400"/>
              <a:buFont typeface="Arial"/>
              <a:buNone/>
            </a:pPr>
            <a:r>
              <a:t/>
            </a:r>
            <a:endParaRPr b="0" i="0" sz="2400" u="none">
              <a:solidFill>
                <a:schemeClr val="lt1"/>
              </a:solidFill>
              <a:latin typeface="Arial"/>
              <a:ea typeface="Arial"/>
              <a:cs typeface="Arial"/>
              <a:sym typeface="Arial"/>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400"/>
              <a:buFont typeface="Arial"/>
              <a:buNone/>
            </a:pPr>
            <a:r>
              <a:rPr b="0" i="0" lang="en-US" sz="4400" u="none" cap="none" strike="noStrike">
                <a:solidFill>
                  <a:srgbClr val="FFFFCC"/>
                </a:solidFill>
                <a:latin typeface="Arial"/>
                <a:ea typeface="Arial"/>
                <a:cs typeface="Arial"/>
                <a:sym typeface="Arial"/>
              </a:rPr>
              <a:t>Academic Credits</a:t>
            </a:r>
            <a:endParaRPr/>
          </a:p>
        </p:txBody>
      </p:sp>
      <p:sp>
        <p:nvSpPr>
          <p:cNvPr id="147" name="Google Shape;147;p23"/>
          <p:cNvSpPr txBox="1"/>
          <p:nvPr>
            <p:ph idx="1" type="body"/>
          </p:nvPr>
        </p:nvSpPr>
        <p:spPr>
          <a:xfrm>
            <a:off x="457200" y="1592225"/>
            <a:ext cx="8229600" cy="4526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CC"/>
              </a:buClr>
              <a:buSzPts val="2800"/>
              <a:buFont typeface="Arial"/>
              <a:buChar char="•"/>
            </a:pPr>
            <a:r>
              <a:rPr b="0" i="0" lang="en-US" sz="2800" u="none">
                <a:solidFill>
                  <a:srgbClr val="FFFFCC"/>
                </a:solidFill>
                <a:latin typeface="Arial"/>
                <a:ea typeface="Arial"/>
                <a:cs typeface="Arial"/>
                <a:sym typeface="Arial"/>
              </a:rPr>
              <a:t>College credits are NOT the same as high school credits.</a:t>
            </a:r>
            <a:endParaRPr/>
          </a:p>
          <a:p>
            <a:pPr indent="-342900" lvl="0" marL="342900" marR="0" rtl="0" algn="l">
              <a:lnSpc>
                <a:spcPct val="100000"/>
              </a:lnSpc>
              <a:spcBef>
                <a:spcPts val="560"/>
              </a:spcBef>
              <a:spcAft>
                <a:spcPts val="0"/>
              </a:spcAft>
              <a:buClr>
                <a:srgbClr val="FFFFCC"/>
              </a:buClr>
              <a:buSzPts val="2800"/>
              <a:buFont typeface="Arial"/>
              <a:buChar char="•"/>
            </a:pPr>
            <a:r>
              <a:rPr b="0" i="0" lang="en-US" sz="2800" u="none">
                <a:solidFill>
                  <a:srgbClr val="FFFFCC"/>
                </a:solidFill>
                <a:latin typeface="Arial"/>
                <a:ea typeface="Arial"/>
                <a:cs typeface="Arial"/>
                <a:sym typeface="Arial"/>
              </a:rPr>
              <a:t>3 </a:t>
            </a:r>
            <a:r>
              <a:rPr b="0" i="0" lang="en-US" sz="2800" u="sng">
                <a:solidFill>
                  <a:srgbClr val="FFFFCC"/>
                </a:solidFill>
                <a:latin typeface="Arial"/>
                <a:ea typeface="Arial"/>
                <a:cs typeface="Arial"/>
                <a:sym typeface="Arial"/>
              </a:rPr>
              <a:t>or more</a:t>
            </a:r>
            <a:r>
              <a:rPr b="0" i="0" lang="en-US" sz="2800" u="none">
                <a:solidFill>
                  <a:srgbClr val="FFFFCC"/>
                </a:solidFill>
                <a:latin typeface="Arial"/>
                <a:ea typeface="Arial"/>
                <a:cs typeface="Arial"/>
                <a:sym typeface="Arial"/>
              </a:rPr>
              <a:t> college credits= 1 high school credit</a:t>
            </a:r>
            <a:endParaRPr/>
          </a:p>
          <a:p>
            <a:pPr indent="-285750" lvl="1" marL="742950" marR="0" rtl="0" algn="l">
              <a:lnSpc>
                <a:spcPct val="100000"/>
              </a:lnSpc>
              <a:spcBef>
                <a:spcPts val="480"/>
              </a:spcBef>
              <a:spcAft>
                <a:spcPts val="0"/>
              </a:spcAft>
              <a:buClr>
                <a:srgbClr val="FFFFCC"/>
              </a:buClr>
              <a:buSzPts val="2400"/>
              <a:buFont typeface="Arial"/>
              <a:buChar char="–"/>
            </a:pPr>
            <a:r>
              <a:rPr b="0" i="0" lang="en-US" sz="2400" u="none" cap="none" strike="noStrike">
                <a:solidFill>
                  <a:srgbClr val="FFFFCC"/>
                </a:solidFill>
                <a:latin typeface="Arial"/>
                <a:ea typeface="Arial"/>
                <a:cs typeface="Arial"/>
                <a:sym typeface="Arial"/>
              </a:rPr>
              <a:t>For example:</a:t>
            </a:r>
            <a:endParaRPr/>
          </a:p>
          <a:p>
            <a:pPr indent="-228600" lvl="2" marL="1143000" marR="0" rtl="0" algn="l">
              <a:lnSpc>
                <a:spcPct val="100000"/>
              </a:lnSpc>
              <a:spcBef>
                <a:spcPts val="400"/>
              </a:spcBef>
              <a:spcAft>
                <a:spcPts val="0"/>
              </a:spcAft>
              <a:buClr>
                <a:srgbClr val="FFFFCC"/>
              </a:buClr>
              <a:buSzPts val="2000"/>
              <a:buFont typeface="Arial"/>
              <a:buChar char="•"/>
            </a:pPr>
            <a:r>
              <a:rPr b="0" i="0" lang="en-US" sz="2000" u="none" cap="none" strike="noStrike">
                <a:solidFill>
                  <a:srgbClr val="FFFFCC"/>
                </a:solidFill>
                <a:latin typeface="Arial"/>
                <a:ea typeface="Arial"/>
                <a:cs typeface="Arial"/>
                <a:sym typeface="Arial"/>
              </a:rPr>
              <a:t>CCP Biology: 4 college credits= 1 high school credit</a:t>
            </a:r>
            <a:endParaRPr/>
          </a:p>
          <a:p>
            <a:pPr indent="-228600" lvl="2" marL="1143000" marR="0" rtl="0" algn="l">
              <a:lnSpc>
                <a:spcPct val="100000"/>
              </a:lnSpc>
              <a:spcBef>
                <a:spcPts val="400"/>
              </a:spcBef>
              <a:spcAft>
                <a:spcPts val="0"/>
              </a:spcAft>
              <a:buClr>
                <a:srgbClr val="FFFFCC"/>
              </a:buClr>
              <a:buSzPts val="2000"/>
              <a:buFont typeface="Arial"/>
              <a:buChar char="•"/>
            </a:pPr>
            <a:r>
              <a:rPr b="0" i="0" lang="en-US" sz="2000" u="none" cap="none" strike="noStrike">
                <a:solidFill>
                  <a:srgbClr val="FFFFCC"/>
                </a:solidFill>
                <a:latin typeface="Arial"/>
                <a:ea typeface="Arial"/>
                <a:cs typeface="Arial"/>
                <a:sym typeface="Arial"/>
              </a:rPr>
              <a:t>English Composition: 3 college credits= 1 high school credit</a:t>
            </a:r>
            <a:endParaRPr/>
          </a:p>
          <a:p>
            <a:pPr indent="-342900" lvl="0" marL="342900" marR="0" rtl="0" algn="l">
              <a:lnSpc>
                <a:spcPct val="100000"/>
              </a:lnSpc>
              <a:spcBef>
                <a:spcPts val="560"/>
              </a:spcBef>
              <a:spcAft>
                <a:spcPts val="0"/>
              </a:spcAft>
              <a:buClr>
                <a:srgbClr val="FFFFCC"/>
              </a:buClr>
              <a:buSzPts val="2800"/>
              <a:buFont typeface="Arial"/>
              <a:buChar char="•"/>
            </a:pPr>
            <a:r>
              <a:rPr b="0" i="0" lang="en-US" sz="2800" u="none">
                <a:solidFill>
                  <a:srgbClr val="FFFFCC"/>
                </a:solidFill>
                <a:latin typeface="Arial"/>
                <a:ea typeface="Arial"/>
                <a:cs typeface="Arial"/>
                <a:sym typeface="Arial"/>
              </a:rPr>
              <a:t>2 college credits = (.66) high school credit </a:t>
            </a:r>
            <a:r>
              <a:rPr lang="en-US" sz="2800">
                <a:solidFill>
                  <a:srgbClr val="FFFFCC"/>
                </a:solidFill>
              </a:rPr>
              <a:t>2/3 </a:t>
            </a:r>
            <a:endParaRPr/>
          </a:p>
          <a:p>
            <a:pPr indent="-342900" lvl="0" marL="342900" marR="0" rtl="0" algn="l">
              <a:lnSpc>
                <a:spcPct val="100000"/>
              </a:lnSpc>
              <a:spcBef>
                <a:spcPts val="560"/>
              </a:spcBef>
              <a:spcAft>
                <a:spcPts val="0"/>
              </a:spcAft>
              <a:buClr>
                <a:srgbClr val="FFFFCC"/>
              </a:buClr>
              <a:buSzPts val="2800"/>
              <a:buFont typeface="Arial"/>
              <a:buChar char="•"/>
            </a:pPr>
            <a:r>
              <a:rPr b="0" i="0" lang="en-US" sz="2800" u="none">
                <a:solidFill>
                  <a:srgbClr val="FFFFCC"/>
                </a:solidFill>
                <a:latin typeface="Arial"/>
                <a:ea typeface="Arial"/>
                <a:cs typeface="Arial"/>
                <a:sym typeface="Arial"/>
              </a:rPr>
              <a:t>1 college credit = (.33) high school credit </a:t>
            </a:r>
            <a:r>
              <a:rPr lang="en-US" sz="2800">
                <a:solidFill>
                  <a:srgbClr val="FFFFCC"/>
                </a:solidFill>
              </a:rPr>
              <a:t>1/3</a:t>
            </a:r>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400"/>
              <a:buFont typeface="Arial"/>
              <a:buNone/>
            </a:pPr>
            <a:r>
              <a:rPr b="0" i="0" lang="en-US" sz="4400" u="none" cap="none" strike="noStrike">
                <a:solidFill>
                  <a:srgbClr val="FFFFCC"/>
                </a:solidFill>
                <a:latin typeface="Arial"/>
                <a:ea typeface="Arial"/>
                <a:cs typeface="Arial"/>
                <a:sym typeface="Arial"/>
              </a:rPr>
              <a:t>$ Finance $</a:t>
            </a:r>
            <a:endParaRPr/>
          </a:p>
        </p:txBody>
      </p:sp>
      <p:sp>
        <p:nvSpPr>
          <p:cNvPr id="153" name="Google Shape;153;p24"/>
          <p:cNvSpPr txBox="1"/>
          <p:nvPr>
            <p:ph idx="1" type="body"/>
          </p:nvPr>
        </p:nvSpPr>
        <p:spPr>
          <a:xfrm>
            <a:off x="114300" y="1219200"/>
            <a:ext cx="8915400" cy="5867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 Students attending:</a:t>
            </a:r>
            <a:endParaRPr/>
          </a:p>
          <a:p>
            <a:pPr indent="-285750" lvl="1" marL="742950" marR="0" rtl="0" algn="l">
              <a:lnSpc>
                <a:spcPct val="90000"/>
              </a:lnSpc>
              <a:spcBef>
                <a:spcPts val="400"/>
              </a:spcBef>
              <a:spcAft>
                <a:spcPts val="0"/>
              </a:spcAft>
              <a:buClr>
                <a:schemeClr val="lt1"/>
              </a:buClr>
              <a:buSzPts val="2000"/>
              <a:buFont typeface="Arial"/>
              <a:buChar char="–"/>
            </a:pPr>
            <a:r>
              <a:rPr b="0" i="0" lang="en-US" sz="2000" u="none" cap="none" strike="noStrike">
                <a:solidFill>
                  <a:schemeClr val="lt1"/>
                </a:solidFill>
                <a:latin typeface="Arial"/>
                <a:ea typeface="Arial"/>
                <a:cs typeface="Arial"/>
                <a:sym typeface="Arial"/>
              </a:rPr>
              <a:t>public college will not be charged for tuition, books, or fees</a:t>
            </a:r>
            <a:endParaRPr/>
          </a:p>
          <a:p>
            <a:pPr indent="-285750" lvl="1" marL="742950" marR="0" rtl="0" algn="l">
              <a:lnSpc>
                <a:spcPct val="90000"/>
              </a:lnSpc>
              <a:spcBef>
                <a:spcPts val="400"/>
              </a:spcBef>
              <a:spcAft>
                <a:spcPts val="0"/>
              </a:spcAft>
              <a:buClr>
                <a:schemeClr val="lt1"/>
              </a:buClr>
              <a:buSzPts val="2000"/>
              <a:buFont typeface="Arial"/>
              <a:buChar char="–"/>
            </a:pPr>
            <a:r>
              <a:rPr b="0" i="0" lang="en-US" sz="2000" u="none" cap="none" strike="noStrike">
                <a:solidFill>
                  <a:schemeClr val="lt1"/>
                </a:solidFill>
                <a:latin typeface="Arial"/>
                <a:ea typeface="Arial"/>
                <a:cs typeface="Arial"/>
                <a:sym typeface="Arial"/>
              </a:rPr>
              <a:t>private college </a:t>
            </a:r>
            <a:r>
              <a:rPr b="0" i="0" lang="en-US" sz="2000" u="sng" cap="none" strike="noStrike">
                <a:solidFill>
                  <a:schemeClr val="lt1"/>
                </a:solidFill>
                <a:latin typeface="Arial"/>
                <a:ea typeface="Arial"/>
                <a:cs typeface="Arial"/>
                <a:sym typeface="Arial"/>
              </a:rPr>
              <a:t>may be</a:t>
            </a:r>
            <a:r>
              <a:rPr b="0" i="0" lang="en-US" sz="2000" u="none" cap="none" strike="noStrike">
                <a:solidFill>
                  <a:schemeClr val="lt1"/>
                </a:solidFill>
                <a:latin typeface="Arial"/>
                <a:ea typeface="Arial"/>
                <a:cs typeface="Arial"/>
                <a:sym typeface="Arial"/>
              </a:rPr>
              <a:t> charged based on the particular private college and where the course is delivered, in accordance with law. </a:t>
            </a:r>
            <a:endParaRPr/>
          </a:p>
          <a:p>
            <a:pPr indent="-285750" lvl="1" marL="742950" marR="0" rtl="0" algn="l">
              <a:lnSpc>
                <a:spcPct val="90000"/>
              </a:lnSpc>
              <a:spcBef>
                <a:spcPts val="400"/>
              </a:spcBef>
              <a:spcAft>
                <a:spcPts val="0"/>
              </a:spcAft>
              <a:buClr>
                <a:schemeClr val="dk1"/>
              </a:buClr>
              <a:buSzPts val="2000"/>
              <a:buFont typeface="Arial"/>
              <a:buNone/>
            </a:pPr>
            <a:r>
              <a:t/>
            </a:r>
            <a:endParaRPr b="0" i="0" sz="2000" u="none" cap="none" strike="noStrike">
              <a:solidFill>
                <a:schemeClr val="lt1"/>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2400"/>
              <a:buFont typeface="Arial"/>
              <a:buChar char="•"/>
            </a:pPr>
            <a:r>
              <a:rPr b="0" i="0" lang="en-US" sz="2400" u="none">
                <a:solidFill>
                  <a:srgbClr val="FFFFCC"/>
                </a:solidFill>
                <a:latin typeface="Arial"/>
                <a:ea typeface="Arial"/>
                <a:cs typeface="Arial"/>
                <a:sym typeface="Arial"/>
              </a:rPr>
              <a:t>Some financial considerations to take into account:</a:t>
            </a:r>
            <a:endParaRPr/>
          </a:p>
          <a:p>
            <a:pPr indent="-285750" lvl="1" marL="742950" marR="0" rtl="0" algn="l">
              <a:lnSpc>
                <a:spcPct val="90000"/>
              </a:lnSpc>
              <a:spcBef>
                <a:spcPts val="400"/>
              </a:spcBef>
              <a:spcAft>
                <a:spcPts val="0"/>
              </a:spcAft>
              <a:buClr>
                <a:srgbClr val="FFFFCC"/>
              </a:buClr>
              <a:buSzPts val="2000"/>
              <a:buFont typeface="Arial"/>
              <a:buChar char="–"/>
            </a:pPr>
            <a:r>
              <a:rPr b="0" i="0" lang="en-US" sz="2000" u="none" cap="none" strike="noStrike">
                <a:solidFill>
                  <a:srgbClr val="FFFFCC"/>
                </a:solidFill>
                <a:latin typeface="Arial"/>
                <a:ea typeface="Arial"/>
                <a:cs typeface="Arial"/>
                <a:sym typeface="Arial"/>
              </a:rPr>
              <a:t>All transportation costs are paid for </a:t>
            </a:r>
            <a:r>
              <a:rPr b="0" i="0" lang="en-US" sz="2000" u="sng" cap="none" strike="noStrike">
                <a:solidFill>
                  <a:srgbClr val="FFFFCC"/>
                </a:solidFill>
                <a:latin typeface="Arial"/>
                <a:ea typeface="Arial"/>
                <a:cs typeface="Arial"/>
                <a:sym typeface="Arial"/>
              </a:rPr>
              <a:t>by the student</a:t>
            </a:r>
            <a:r>
              <a:rPr b="0" i="0" lang="en-US" sz="2000" u="none" cap="none" strike="noStrike">
                <a:solidFill>
                  <a:srgbClr val="FFFFCC"/>
                </a:solidFill>
                <a:latin typeface="Arial"/>
                <a:ea typeface="Arial"/>
                <a:cs typeface="Arial"/>
                <a:sym typeface="Arial"/>
              </a:rPr>
              <a:t>.</a:t>
            </a:r>
            <a:endParaRPr/>
          </a:p>
          <a:p>
            <a:pPr indent="-228600" lvl="2" marL="1143000" marR="0" rtl="0" algn="l">
              <a:lnSpc>
                <a:spcPct val="90000"/>
              </a:lnSpc>
              <a:spcBef>
                <a:spcPts val="360"/>
              </a:spcBef>
              <a:spcAft>
                <a:spcPts val="0"/>
              </a:spcAft>
              <a:buClr>
                <a:srgbClr val="FFFFCC"/>
              </a:buClr>
              <a:buSzPts val="1800"/>
              <a:buFont typeface="Arial"/>
              <a:buChar char="•"/>
            </a:pPr>
            <a:r>
              <a:rPr b="0" i="0" lang="en-US" sz="1800" u="none" cap="none" strike="noStrike">
                <a:solidFill>
                  <a:srgbClr val="FFFFCC"/>
                </a:solidFill>
                <a:latin typeface="Arial"/>
                <a:ea typeface="Arial"/>
                <a:cs typeface="Arial"/>
                <a:sym typeface="Arial"/>
              </a:rPr>
              <a:t>This could include:</a:t>
            </a:r>
            <a:endParaRPr/>
          </a:p>
          <a:p>
            <a:pPr indent="-228600" lvl="3" marL="1600200" marR="0" rtl="0" algn="l">
              <a:lnSpc>
                <a:spcPct val="90000"/>
              </a:lnSpc>
              <a:spcBef>
                <a:spcPts val="360"/>
              </a:spcBef>
              <a:spcAft>
                <a:spcPts val="0"/>
              </a:spcAft>
              <a:buClr>
                <a:srgbClr val="FFFFCC"/>
              </a:buClr>
              <a:buSzPts val="1800"/>
              <a:buFont typeface="Arial"/>
              <a:buChar char="–"/>
            </a:pPr>
            <a:r>
              <a:rPr b="0" i="0" lang="en-US" sz="1800" u="none" cap="none" strike="noStrike">
                <a:solidFill>
                  <a:srgbClr val="FFFFCC"/>
                </a:solidFill>
                <a:latin typeface="Arial"/>
                <a:ea typeface="Arial"/>
                <a:cs typeface="Arial"/>
                <a:sym typeface="Arial"/>
              </a:rPr>
              <a:t>Personal vehicle</a:t>
            </a:r>
            <a:endParaRPr/>
          </a:p>
          <a:p>
            <a:pPr indent="-228600" lvl="3" marL="1600200" marR="0" rtl="0" algn="l">
              <a:lnSpc>
                <a:spcPct val="90000"/>
              </a:lnSpc>
              <a:spcBef>
                <a:spcPts val="360"/>
              </a:spcBef>
              <a:spcAft>
                <a:spcPts val="0"/>
              </a:spcAft>
              <a:buClr>
                <a:srgbClr val="FFFFCC"/>
              </a:buClr>
              <a:buSzPts val="1800"/>
              <a:buFont typeface="Arial"/>
              <a:buChar char="–"/>
            </a:pPr>
            <a:r>
              <a:rPr b="0" i="0" lang="en-US" sz="1800" u="none" cap="none" strike="noStrike">
                <a:solidFill>
                  <a:srgbClr val="FFFFCC"/>
                </a:solidFill>
                <a:latin typeface="Arial"/>
                <a:ea typeface="Arial"/>
                <a:cs typeface="Arial"/>
                <a:sym typeface="Arial"/>
              </a:rPr>
              <a:t>Parent ride</a:t>
            </a:r>
            <a:endParaRPr/>
          </a:p>
          <a:p>
            <a:pPr indent="-228600" lvl="3" marL="1600200" marR="0" rtl="0" algn="l">
              <a:lnSpc>
                <a:spcPct val="90000"/>
              </a:lnSpc>
              <a:spcBef>
                <a:spcPts val="360"/>
              </a:spcBef>
              <a:spcAft>
                <a:spcPts val="0"/>
              </a:spcAft>
              <a:buClr>
                <a:srgbClr val="FFFFCC"/>
              </a:buClr>
              <a:buSzPts val="1800"/>
              <a:buFont typeface="Arial"/>
              <a:buChar char="–"/>
            </a:pPr>
            <a:r>
              <a:rPr b="0" i="0" lang="en-US" sz="1800" u="none" cap="none" strike="noStrike">
                <a:solidFill>
                  <a:srgbClr val="FFFFCC"/>
                </a:solidFill>
                <a:latin typeface="Arial"/>
                <a:ea typeface="Arial"/>
                <a:cs typeface="Arial"/>
                <a:sym typeface="Arial"/>
              </a:rPr>
              <a:t>Parental permission to ride with another student </a:t>
            </a:r>
            <a:endParaRPr/>
          </a:p>
          <a:p>
            <a:pPr indent="-228600" lvl="3" marL="1600200" marR="0" rtl="0" algn="l">
              <a:lnSpc>
                <a:spcPct val="90000"/>
              </a:lnSpc>
              <a:spcBef>
                <a:spcPts val="360"/>
              </a:spcBef>
              <a:spcAft>
                <a:spcPts val="0"/>
              </a:spcAft>
              <a:buClr>
                <a:srgbClr val="FFFFCC"/>
              </a:buClr>
              <a:buSzPts val="1800"/>
              <a:buFont typeface="Arial"/>
              <a:buChar char="–"/>
            </a:pPr>
            <a:r>
              <a:rPr b="0" i="0" lang="en-US" sz="1800" u="none" cap="none" strike="noStrike">
                <a:solidFill>
                  <a:srgbClr val="FFFFCC"/>
                </a:solidFill>
                <a:latin typeface="Arial"/>
                <a:ea typeface="Arial"/>
                <a:cs typeface="Arial"/>
                <a:sym typeface="Arial"/>
              </a:rPr>
              <a:t>Laketran (discount provided for Lakeland students)</a:t>
            </a:r>
            <a:endParaRPr b="0" i="0" sz="1600" u="none" cap="none" strike="noStrike">
              <a:solidFill>
                <a:srgbClr val="FFFFCC"/>
              </a:solidFill>
              <a:latin typeface="Arial"/>
              <a:ea typeface="Arial"/>
              <a:cs typeface="Arial"/>
              <a:sym typeface="Arial"/>
            </a:endParaRPr>
          </a:p>
          <a:p>
            <a:pPr indent="-285750" lvl="1" marL="742950" marR="0" rtl="0" algn="l">
              <a:lnSpc>
                <a:spcPct val="90000"/>
              </a:lnSpc>
              <a:spcBef>
                <a:spcPts val="400"/>
              </a:spcBef>
              <a:spcAft>
                <a:spcPts val="0"/>
              </a:spcAft>
              <a:buClr>
                <a:srgbClr val="FFFFCC"/>
              </a:buClr>
              <a:buSzPts val="2000"/>
              <a:buFont typeface="Arial"/>
              <a:buChar char="–"/>
            </a:pPr>
            <a:r>
              <a:rPr b="0" i="0" lang="en-US" sz="2000" u="none" cap="none" strike="noStrike">
                <a:solidFill>
                  <a:srgbClr val="FFFFCC"/>
                </a:solidFill>
                <a:latin typeface="Arial"/>
                <a:ea typeface="Arial"/>
                <a:cs typeface="Arial"/>
                <a:sym typeface="Arial"/>
              </a:rPr>
              <a:t>Any tutoring or special fees associated with classes are the responsibility of the student and family</a:t>
            </a:r>
            <a:endParaRPr/>
          </a:p>
          <a:p>
            <a:pPr indent="-228600" lvl="2" marL="1143000" marR="0" rtl="0" algn="l">
              <a:lnSpc>
                <a:spcPct val="90000"/>
              </a:lnSpc>
              <a:spcBef>
                <a:spcPts val="360"/>
              </a:spcBef>
              <a:spcAft>
                <a:spcPts val="0"/>
              </a:spcAft>
              <a:buClr>
                <a:srgbClr val="FFFFCC"/>
              </a:buClr>
              <a:buSzPts val="1800"/>
              <a:buFont typeface="Arial"/>
              <a:buNone/>
            </a:pPr>
            <a:r>
              <a:rPr b="0" i="0" lang="en-US" sz="1800" u="none" cap="none" strike="noStrike">
                <a:solidFill>
                  <a:srgbClr val="FFFFCC"/>
                </a:solidFill>
                <a:latin typeface="Arial"/>
                <a:ea typeface="Arial"/>
                <a:cs typeface="Arial"/>
                <a:sym typeface="Arial"/>
              </a:rPr>
              <a:t>Example:  Private Tutoring</a:t>
            </a:r>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al"/>
              <a:buNone/>
            </a:pPr>
            <a:r>
              <a:rPr b="0" i="0" lang="en-US" sz="4400" u="none" cap="none" strike="noStrike">
                <a:solidFill>
                  <a:schemeClr val="lt1"/>
                </a:solidFill>
                <a:latin typeface="Arial"/>
                <a:ea typeface="Arial"/>
                <a:cs typeface="Arial"/>
                <a:sym typeface="Arial"/>
              </a:rPr>
              <a:t>$ Billing $</a:t>
            </a:r>
            <a:endParaRPr/>
          </a:p>
        </p:txBody>
      </p:sp>
      <p:sp>
        <p:nvSpPr>
          <p:cNvPr id="159" name="Google Shape;159;p25"/>
          <p:cNvSpPr txBox="1"/>
          <p:nvPr>
            <p:ph idx="1" type="body"/>
          </p:nvPr>
        </p:nvSpPr>
        <p:spPr>
          <a:xfrm>
            <a:off x="457200" y="1201025"/>
            <a:ext cx="8229600" cy="5392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600"/>
              <a:buFont typeface="Arial"/>
              <a:buChar char="•"/>
            </a:pPr>
            <a:r>
              <a:rPr b="0" i="0" lang="en-US" sz="2600" u="none">
                <a:solidFill>
                  <a:schemeClr val="lt1"/>
                </a:solidFill>
                <a:latin typeface="Arial"/>
                <a:ea typeface="Arial"/>
                <a:cs typeface="Arial"/>
                <a:sym typeface="Arial"/>
              </a:rPr>
              <a:t>Exceeding 30 college credit hours will result in billed hours for student to pay to the college.</a:t>
            </a:r>
            <a:endParaRPr/>
          </a:p>
          <a:p>
            <a:pPr indent="-342900" lvl="0" marL="342900" marR="0" rtl="0" algn="l">
              <a:lnSpc>
                <a:spcPct val="100000"/>
              </a:lnSpc>
              <a:spcBef>
                <a:spcPts val="520"/>
              </a:spcBef>
              <a:spcAft>
                <a:spcPts val="0"/>
              </a:spcAft>
              <a:buClr>
                <a:schemeClr val="lt1"/>
              </a:buClr>
              <a:buSzPts val="2600"/>
              <a:buFont typeface="Arial"/>
              <a:buChar char="•"/>
            </a:pPr>
            <a:r>
              <a:rPr b="0" i="0" lang="en-US" sz="2600" u="none">
                <a:solidFill>
                  <a:schemeClr val="lt1"/>
                </a:solidFill>
                <a:latin typeface="Arial"/>
                <a:ea typeface="Arial"/>
                <a:cs typeface="Arial"/>
                <a:sym typeface="Arial"/>
              </a:rPr>
              <a:t>Any student who:</a:t>
            </a:r>
            <a:endParaRPr/>
          </a:p>
          <a:p>
            <a:pPr indent="-285750" lvl="1" marL="742950" marR="0" rtl="0" algn="l">
              <a:lnSpc>
                <a:spcPct val="100000"/>
              </a:lnSpc>
              <a:spcBef>
                <a:spcPts val="520"/>
              </a:spcBef>
              <a:spcAft>
                <a:spcPts val="0"/>
              </a:spcAft>
              <a:buClr>
                <a:schemeClr val="lt1"/>
              </a:buClr>
              <a:buSzPts val="2600"/>
              <a:buFont typeface="Arial"/>
              <a:buChar char="–"/>
            </a:pPr>
            <a:r>
              <a:rPr b="0" i="0" lang="en-US" sz="2600" u="none" cap="none" strike="noStrike">
                <a:solidFill>
                  <a:schemeClr val="lt1"/>
                </a:solidFill>
                <a:latin typeface="Arial"/>
                <a:ea typeface="Arial"/>
                <a:cs typeface="Arial"/>
                <a:sym typeface="Arial"/>
              </a:rPr>
              <a:t> fails to complete a college course, whether through a formal “class drop/withdraw” </a:t>
            </a:r>
            <a:r>
              <a:rPr lang="en-US" sz="2600">
                <a:solidFill>
                  <a:schemeClr val="lt1"/>
                </a:solidFill>
              </a:rPr>
              <a:t>after the college deadline</a:t>
            </a:r>
            <a:endParaRPr b="0" i="0" sz="2600" u="none" cap="none" strike="noStrike">
              <a:solidFill>
                <a:schemeClr val="lt1"/>
              </a:solidFill>
              <a:latin typeface="Arial"/>
              <a:ea typeface="Arial"/>
              <a:cs typeface="Arial"/>
              <a:sym typeface="Arial"/>
            </a:endParaRPr>
          </a:p>
          <a:p>
            <a:pPr indent="-285750" lvl="1" marL="742950" marR="0" rtl="0" algn="l">
              <a:lnSpc>
                <a:spcPct val="100000"/>
              </a:lnSpc>
              <a:spcBef>
                <a:spcPts val="520"/>
              </a:spcBef>
              <a:spcAft>
                <a:spcPts val="0"/>
              </a:spcAft>
              <a:buClr>
                <a:schemeClr val="lt1"/>
              </a:buClr>
              <a:buSzPts val="2600"/>
              <a:buFont typeface="Arial"/>
              <a:buChar char="–"/>
            </a:pPr>
            <a:r>
              <a:rPr b="0" i="0" lang="en-US" sz="2600" u="none" cap="none" strike="noStrike">
                <a:solidFill>
                  <a:schemeClr val="lt1"/>
                </a:solidFill>
                <a:latin typeface="Arial"/>
                <a:ea typeface="Arial"/>
                <a:cs typeface="Arial"/>
                <a:sym typeface="Arial"/>
              </a:rPr>
              <a:t> earns a letter grade “F” </a:t>
            </a:r>
            <a:endParaRPr/>
          </a:p>
          <a:p>
            <a:pPr indent="-285750" lvl="1" marL="742950" marR="0" rtl="0" algn="l">
              <a:lnSpc>
                <a:spcPct val="100000"/>
              </a:lnSpc>
              <a:spcBef>
                <a:spcPts val="520"/>
              </a:spcBef>
              <a:spcAft>
                <a:spcPts val="0"/>
              </a:spcAft>
              <a:buClr>
                <a:schemeClr val="lt1"/>
              </a:buClr>
              <a:buSzPts val="2600"/>
              <a:buFont typeface="Arial"/>
              <a:buChar char="–"/>
            </a:pPr>
            <a:r>
              <a:rPr b="0" i="0" lang="en-US" sz="2600" u="none" cap="none" strike="noStrike">
                <a:solidFill>
                  <a:schemeClr val="lt1"/>
                </a:solidFill>
                <a:latin typeface="Arial"/>
                <a:ea typeface="Arial"/>
                <a:cs typeface="Arial"/>
                <a:sym typeface="Arial"/>
              </a:rPr>
              <a:t> or non-attendance </a:t>
            </a:r>
            <a:endParaRPr/>
          </a:p>
          <a:p>
            <a:pPr indent="-285750" lvl="1" marL="742950" marR="0" rtl="0" algn="l">
              <a:lnSpc>
                <a:spcPct val="100000"/>
              </a:lnSpc>
              <a:spcBef>
                <a:spcPts val="520"/>
              </a:spcBef>
              <a:spcAft>
                <a:spcPts val="0"/>
              </a:spcAft>
              <a:buClr>
                <a:schemeClr val="lt1"/>
              </a:buClr>
              <a:buSzPts val="2600"/>
              <a:buFont typeface="Arial"/>
              <a:buNone/>
            </a:pPr>
            <a:r>
              <a:rPr b="0" i="0" lang="en-US" sz="2600" u="none" cap="none" strike="noStrike">
                <a:solidFill>
                  <a:schemeClr val="lt1"/>
                </a:solidFill>
                <a:latin typeface="Arial"/>
                <a:ea typeface="Arial"/>
                <a:cs typeface="Arial"/>
                <a:sym typeface="Arial"/>
              </a:rPr>
              <a:t>*are responsible for reimbursement of the tuition to the Madison Local School District</a:t>
            </a:r>
            <a:r>
              <a:rPr lang="en-US" sz="2600">
                <a:solidFill>
                  <a:schemeClr val="lt1"/>
                </a:solidFill>
              </a:rPr>
              <a:t> via student fees.</a:t>
            </a:r>
            <a:endParaRPr/>
          </a:p>
          <a:p>
            <a:pPr indent="-285750" lvl="1" marL="742950" marR="0" rtl="0" algn="l">
              <a:lnSpc>
                <a:spcPct val="100000"/>
              </a:lnSpc>
              <a:spcBef>
                <a:spcPts val="520"/>
              </a:spcBef>
              <a:spcAft>
                <a:spcPts val="0"/>
              </a:spcAft>
              <a:buClr>
                <a:schemeClr val="lt1"/>
              </a:buClr>
              <a:buSzPts val="2600"/>
              <a:buFont typeface="Arial"/>
              <a:buNone/>
            </a:pPr>
            <a:r>
              <a:rPr b="0" i="0" lang="en-US" sz="2600" u="none" cap="none" strike="noStrike">
                <a:solidFill>
                  <a:schemeClr val="lt1"/>
                </a:solidFill>
                <a:latin typeface="Arial"/>
                <a:ea typeface="Arial"/>
                <a:cs typeface="Arial"/>
                <a:sym typeface="Arial"/>
              </a:rPr>
              <a:t>(College tuition varies at each institution)</a:t>
            </a:r>
            <a:endParaRPr/>
          </a:p>
          <a:p>
            <a:pPr indent="-177800" lvl="0" marL="342900" marR="0" rtl="0" algn="l">
              <a:lnSpc>
                <a:spcPct val="100000"/>
              </a:lnSpc>
              <a:spcBef>
                <a:spcPts val="520"/>
              </a:spcBef>
              <a:spcAft>
                <a:spcPts val="0"/>
              </a:spcAft>
              <a:buClr>
                <a:schemeClr val="dk1"/>
              </a:buClr>
              <a:buSzPts val="2600"/>
              <a:buFont typeface="Arial"/>
              <a:buNone/>
            </a:pPr>
            <a:r>
              <a:t/>
            </a:r>
            <a:endParaRPr b="0" i="0" sz="2600" u="none">
              <a:solidFill>
                <a:schemeClr val="lt1"/>
              </a:solidFill>
              <a:latin typeface="Arial"/>
              <a:ea typeface="Arial"/>
              <a:cs typeface="Arial"/>
              <a:sym typeface="Arial"/>
            </a:endParaRPr>
          </a:p>
          <a:p>
            <a:pPr indent="-177800" lvl="0" marL="342900" marR="0" rtl="0" algn="l">
              <a:lnSpc>
                <a:spcPct val="100000"/>
              </a:lnSpc>
              <a:spcBef>
                <a:spcPts val="520"/>
              </a:spcBef>
              <a:spcAft>
                <a:spcPts val="0"/>
              </a:spcAft>
              <a:buClr>
                <a:schemeClr val="dk1"/>
              </a:buClr>
              <a:buSzPts val="2600"/>
              <a:buFont typeface="Arial"/>
              <a:buNone/>
            </a:pPr>
            <a:r>
              <a:t/>
            </a:r>
            <a:endParaRPr b="0" i="0" sz="2600" u="none">
              <a:solidFill>
                <a:schemeClr val="dk1"/>
              </a:solidFill>
              <a:latin typeface="Arial"/>
              <a:ea typeface="Arial"/>
              <a:cs typeface="Arial"/>
              <a:sym typeface="Arial"/>
            </a:endParaRPr>
          </a:p>
          <a:p>
            <a:pPr indent="-177800" lvl="0" marL="342900" marR="0" rtl="0" algn="l">
              <a:spcBef>
                <a:spcPts val="520"/>
              </a:spcBef>
              <a:spcAft>
                <a:spcPts val="0"/>
              </a:spcAft>
              <a:buClr>
                <a:schemeClr val="dk1"/>
              </a:buClr>
              <a:buSzPts val="2600"/>
              <a:buFont typeface="Arial"/>
              <a:buNone/>
            </a:pPr>
            <a:r>
              <a:t/>
            </a:r>
            <a:endParaRPr b="0" i="0" sz="2600" u="none">
              <a:solidFill>
                <a:schemeClr val="dk1"/>
              </a:solidFill>
              <a:latin typeface="Arial"/>
              <a:ea typeface="Arial"/>
              <a:cs typeface="Arial"/>
              <a:sym typeface="Arial"/>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66FF66"/>
              </a:buClr>
              <a:buSzPts val="4400"/>
              <a:buFont typeface="Arial"/>
              <a:buNone/>
            </a:pPr>
            <a:r>
              <a:rPr b="0" i="0" lang="en-US" sz="4400" u="none" cap="none" strike="noStrike">
                <a:solidFill>
                  <a:srgbClr val="66FF66"/>
                </a:solidFill>
                <a:latin typeface="Arial"/>
                <a:ea typeface="Arial"/>
                <a:cs typeface="Arial"/>
                <a:sym typeface="Arial"/>
              </a:rPr>
              <a:t>Is CCP for me?</a:t>
            </a:r>
            <a:endParaRPr/>
          </a:p>
        </p:txBody>
      </p:sp>
      <p:sp>
        <p:nvSpPr>
          <p:cNvPr id="165" name="Google Shape;165;p26"/>
          <p:cNvSpPr txBox="1"/>
          <p:nvPr>
            <p:ph idx="1" type="body"/>
          </p:nvPr>
        </p:nvSpPr>
        <p:spPr>
          <a:xfrm>
            <a:off x="457200" y="1600200"/>
            <a:ext cx="8229600" cy="4781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FFFFCC"/>
              </a:buClr>
              <a:buSzPts val="2000"/>
              <a:buFont typeface="Arial"/>
              <a:buChar char="•"/>
            </a:pPr>
            <a:r>
              <a:rPr b="0" i="0" lang="en-US" sz="2000" u="none">
                <a:solidFill>
                  <a:srgbClr val="FFFFCC"/>
                </a:solidFill>
                <a:latin typeface="Arial"/>
                <a:ea typeface="Arial"/>
                <a:cs typeface="Arial"/>
                <a:sym typeface="Arial"/>
              </a:rPr>
              <a:t>Many colleges are encouraging students to stay at the high school and take rigorous courses which include the honors and the AP courses in order to be well prepared for college.</a:t>
            </a:r>
            <a:endParaRPr/>
          </a:p>
          <a:p>
            <a:pPr indent="-215900" lvl="0" marL="342900" marR="0" rtl="0" algn="l">
              <a:lnSpc>
                <a:spcPct val="90000"/>
              </a:lnSpc>
              <a:spcBef>
                <a:spcPts val="400"/>
              </a:spcBef>
              <a:spcAft>
                <a:spcPts val="0"/>
              </a:spcAft>
              <a:buClr>
                <a:schemeClr val="dk1"/>
              </a:buClr>
              <a:buSzPts val="2000"/>
              <a:buFont typeface="Arial"/>
              <a:buNone/>
            </a:pPr>
            <a:r>
              <a:t/>
            </a:r>
            <a:endParaRPr b="0" i="0" sz="2000" u="none">
              <a:solidFill>
                <a:srgbClr val="FFFFCC"/>
              </a:solidFill>
              <a:latin typeface="Arial"/>
              <a:ea typeface="Arial"/>
              <a:cs typeface="Arial"/>
              <a:sym typeface="Arial"/>
            </a:endParaRPr>
          </a:p>
          <a:p>
            <a:pPr indent="-285750" lvl="1" marL="742950" marR="0" rtl="0" algn="l">
              <a:lnSpc>
                <a:spcPct val="90000"/>
              </a:lnSpc>
              <a:spcBef>
                <a:spcPts val="400"/>
              </a:spcBef>
              <a:spcAft>
                <a:spcPts val="0"/>
              </a:spcAft>
              <a:buClr>
                <a:schemeClr val="lt1"/>
              </a:buClr>
              <a:buSzPts val="2000"/>
              <a:buFont typeface="Arial"/>
              <a:buChar char="–"/>
            </a:pPr>
            <a:r>
              <a:rPr b="0" i="0" lang="en-US" sz="2000" u="none" cap="none" strike="noStrike">
                <a:solidFill>
                  <a:schemeClr val="lt1"/>
                </a:solidFill>
                <a:latin typeface="Arial"/>
                <a:ea typeface="Arial"/>
                <a:cs typeface="Arial"/>
                <a:sym typeface="Arial"/>
              </a:rPr>
              <a:t>Do you have a GPA of 4.0 or higher?</a:t>
            </a:r>
            <a:endParaRPr/>
          </a:p>
          <a:p>
            <a:pPr indent="-285750" lvl="1" marL="742950" marR="0" rtl="0" algn="l">
              <a:lnSpc>
                <a:spcPct val="90000"/>
              </a:lnSpc>
              <a:spcBef>
                <a:spcPts val="400"/>
              </a:spcBef>
              <a:spcAft>
                <a:spcPts val="0"/>
              </a:spcAft>
              <a:buClr>
                <a:schemeClr val="lt1"/>
              </a:buClr>
              <a:buSzPts val="2000"/>
              <a:buFont typeface="Arial"/>
              <a:buChar char="–"/>
            </a:pPr>
            <a:r>
              <a:rPr b="0" i="0" lang="en-US" sz="2000" u="none" cap="none" strike="noStrike">
                <a:solidFill>
                  <a:schemeClr val="lt1"/>
                </a:solidFill>
                <a:latin typeface="Arial"/>
                <a:ea typeface="Arial"/>
                <a:cs typeface="Arial"/>
                <a:sym typeface="Arial"/>
              </a:rPr>
              <a:t>Is your class rank </a:t>
            </a:r>
            <a:r>
              <a:rPr lang="en-US" sz="2000">
                <a:solidFill>
                  <a:schemeClr val="lt1"/>
                </a:solidFill>
              </a:rPr>
              <a:t>relatively </a:t>
            </a:r>
            <a:r>
              <a:rPr b="0" i="0" lang="en-US" sz="2000" u="none" cap="none" strike="noStrike">
                <a:solidFill>
                  <a:schemeClr val="lt1"/>
                </a:solidFill>
                <a:latin typeface="Arial"/>
                <a:ea typeface="Arial"/>
                <a:cs typeface="Arial"/>
                <a:sym typeface="Arial"/>
              </a:rPr>
              <a:t>high?</a:t>
            </a:r>
            <a:endParaRPr/>
          </a:p>
          <a:p>
            <a:pPr indent="-285750" lvl="1" marL="742950" marR="0" rtl="0" algn="l">
              <a:lnSpc>
                <a:spcPct val="90000"/>
              </a:lnSpc>
              <a:spcBef>
                <a:spcPts val="400"/>
              </a:spcBef>
              <a:spcAft>
                <a:spcPts val="0"/>
              </a:spcAft>
              <a:buClr>
                <a:schemeClr val="lt1"/>
              </a:buClr>
              <a:buSzPts val="2000"/>
              <a:buFont typeface="Arial"/>
              <a:buChar char="–"/>
            </a:pPr>
            <a:r>
              <a:rPr b="0" i="0" lang="en-US" sz="2000" u="none" cap="none" strike="noStrike">
                <a:solidFill>
                  <a:schemeClr val="lt1"/>
                </a:solidFill>
                <a:latin typeface="Arial"/>
                <a:ea typeface="Arial"/>
                <a:cs typeface="Arial"/>
                <a:sym typeface="Arial"/>
              </a:rPr>
              <a:t>Are you going into a STEM career that includes medical, science, or math?</a:t>
            </a:r>
            <a:endParaRPr/>
          </a:p>
          <a:p>
            <a:pPr indent="-285750" lvl="1" marL="742950" marR="0" rtl="0" algn="l">
              <a:lnSpc>
                <a:spcPct val="90000"/>
              </a:lnSpc>
              <a:spcBef>
                <a:spcPts val="400"/>
              </a:spcBef>
              <a:spcAft>
                <a:spcPts val="0"/>
              </a:spcAft>
              <a:buClr>
                <a:schemeClr val="lt1"/>
              </a:buClr>
              <a:buSzPts val="2000"/>
              <a:buFont typeface="Arial"/>
              <a:buChar char="–"/>
            </a:pPr>
            <a:r>
              <a:rPr b="0" i="0" lang="en-US" sz="2000" u="none" cap="none" strike="noStrike">
                <a:solidFill>
                  <a:schemeClr val="lt1"/>
                </a:solidFill>
                <a:latin typeface="Arial"/>
                <a:ea typeface="Arial"/>
                <a:cs typeface="Arial"/>
                <a:sym typeface="Arial"/>
              </a:rPr>
              <a:t>After high school, are you planning on attending a small private school with a specific/competitive program?</a:t>
            </a:r>
            <a:endParaRPr b="0" i="0" sz="2000" u="none" cap="none" strike="noStrike">
              <a:solidFill>
                <a:schemeClr val="lt1"/>
              </a:solidFill>
              <a:latin typeface="Arial"/>
              <a:ea typeface="Arial"/>
              <a:cs typeface="Arial"/>
              <a:sym typeface="Arial"/>
            </a:endParaRPr>
          </a:p>
          <a:p>
            <a:pPr indent="-285750" lvl="1" marL="742950" marR="0" rtl="0" algn="l">
              <a:lnSpc>
                <a:spcPct val="90000"/>
              </a:lnSpc>
              <a:spcBef>
                <a:spcPts val="400"/>
              </a:spcBef>
              <a:spcAft>
                <a:spcPts val="0"/>
              </a:spcAft>
              <a:buClr>
                <a:schemeClr val="lt1"/>
              </a:buClr>
              <a:buSzPts val="2000"/>
              <a:buFont typeface="Arial"/>
              <a:buChar char="–"/>
            </a:pPr>
            <a:r>
              <a:rPr lang="en-US" sz="2000">
                <a:solidFill>
                  <a:schemeClr val="lt1"/>
                </a:solidFill>
              </a:rPr>
              <a:t>Have you exhausted the MHS math or science curriculum at MHS?</a:t>
            </a:r>
            <a:endParaRPr sz="2000">
              <a:solidFill>
                <a:schemeClr val="lt1"/>
              </a:solidFill>
            </a:endParaRPr>
          </a:p>
          <a:p>
            <a:pPr indent="-285750" lvl="1" marL="742950" marR="0" rtl="0" algn="l">
              <a:lnSpc>
                <a:spcPct val="90000"/>
              </a:lnSpc>
              <a:spcBef>
                <a:spcPts val="400"/>
              </a:spcBef>
              <a:spcAft>
                <a:spcPts val="0"/>
              </a:spcAft>
              <a:buClr>
                <a:schemeClr val="dk1"/>
              </a:buClr>
              <a:buSzPts val="2000"/>
              <a:buFont typeface="Arial"/>
              <a:buNone/>
            </a:pPr>
            <a:r>
              <a:t/>
            </a:r>
            <a:endParaRPr b="0" i="0" sz="2000" u="none" cap="none" strike="noStrike">
              <a:solidFill>
                <a:srgbClr val="66FF66"/>
              </a:solidFill>
              <a:latin typeface="Arial"/>
              <a:ea typeface="Arial"/>
              <a:cs typeface="Arial"/>
              <a:sym typeface="Arial"/>
            </a:endParaRPr>
          </a:p>
          <a:p>
            <a:pPr indent="-285750" lvl="1" marL="742950" marR="0" rtl="0" algn="l">
              <a:lnSpc>
                <a:spcPct val="90000"/>
              </a:lnSpc>
              <a:spcBef>
                <a:spcPts val="400"/>
              </a:spcBef>
              <a:spcAft>
                <a:spcPts val="0"/>
              </a:spcAft>
              <a:buClr>
                <a:srgbClr val="66FF66"/>
              </a:buClr>
              <a:buSzPts val="2000"/>
              <a:buFont typeface="Arial"/>
              <a:buNone/>
            </a:pPr>
            <a:r>
              <a:rPr b="0" i="0" lang="en-US" sz="2000" u="none" cap="none" strike="noStrike">
                <a:solidFill>
                  <a:srgbClr val="66FF66"/>
                </a:solidFill>
                <a:latin typeface="Arial"/>
                <a:ea typeface="Arial"/>
                <a:cs typeface="Arial"/>
                <a:sym typeface="Arial"/>
              </a:rPr>
              <a:t>If you answered YES to the last 2 questions, we recommend that you reconsider participating in the CCP program.</a:t>
            </a:r>
            <a:endParaRP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al"/>
              <a:buNone/>
            </a:pPr>
            <a:r>
              <a:rPr b="0" i="0" lang="en-US" sz="4400" u="none" cap="none" strike="noStrike">
                <a:solidFill>
                  <a:schemeClr val="lt1"/>
                </a:solidFill>
                <a:latin typeface="Arial"/>
                <a:ea typeface="Arial"/>
                <a:cs typeface="Arial"/>
                <a:sym typeface="Arial"/>
              </a:rPr>
              <a:t>Things to Consider</a:t>
            </a:r>
            <a:endParaRPr/>
          </a:p>
        </p:txBody>
      </p:sp>
      <p:sp>
        <p:nvSpPr>
          <p:cNvPr id="171" name="Google Shape;171;p27"/>
          <p:cNvSpPr txBox="1"/>
          <p:nvPr>
            <p:ph idx="1" type="body"/>
          </p:nvPr>
        </p:nvSpPr>
        <p:spPr>
          <a:xfrm>
            <a:off x="304800" y="1417625"/>
            <a:ext cx="8534400" cy="5638800"/>
          </a:xfrm>
          <a:prstGeom prst="rect">
            <a:avLst/>
          </a:prstGeom>
          <a:noFill/>
          <a:ln>
            <a:noFill/>
          </a:ln>
        </p:spPr>
        <p:txBody>
          <a:bodyPr anchorCtr="0" anchor="t" bIns="45700" lIns="91425" spcFirstLastPara="1" rIns="91425" wrap="square" tIns="45700">
            <a:noAutofit/>
          </a:bodyPr>
          <a:lstStyle/>
          <a:p>
            <a:pPr indent="-279400" lvl="0" marL="342900" marR="0" rtl="0" algn="l">
              <a:lnSpc>
                <a:spcPct val="80000"/>
              </a:lnSpc>
              <a:spcBef>
                <a:spcPts val="0"/>
              </a:spcBef>
              <a:spcAft>
                <a:spcPts val="0"/>
              </a:spcAft>
              <a:buClr>
                <a:schemeClr val="lt1"/>
              </a:buClr>
              <a:buSzPts val="1800"/>
              <a:buFont typeface="Arial"/>
              <a:buChar char="•"/>
            </a:pPr>
            <a:r>
              <a:rPr b="0" i="0" lang="en-US" sz="1800" u="none">
                <a:solidFill>
                  <a:schemeClr val="lt1"/>
                </a:solidFill>
                <a:latin typeface="Arial"/>
                <a:ea typeface="Arial"/>
                <a:cs typeface="Arial"/>
                <a:sym typeface="Arial"/>
              </a:rPr>
              <a:t>Students are able to </a:t>
            </a:r>
            <a:r>
              <a:rPr lang="en-US" sz="1800">
                <a:solidFill>
                  <a:schemeClr val="lt1"/>
                </a:solidFill>
              </a:rPr>
              <a:t>earn </a:t>
            </a:r>
            <a:r>
              <a:rPr b="0" i="0" lang="en-US" sz="1800" u="none">
                <a:solidFill>
                  <a:schemeClr val="lt1"/>
                </a:solidFill>
                <a:latin typeface="Arial"/>
                <a:ea typeface="Arial"/>
                <a:cs typeface="Arial"/>
                <a:sym typeface="Arial"/>
              </a:rPr>
              <a:t>weighted grades in college level classes</a:t>
            </a:r>
            <a:r>
              <a:rPr lang="en-US" sz="1800">
                <a:solidFill>
                  <a:schemeClr val="lt1"/>
                </a:solidFill>
              </a:rPr>
              <a:t>, so long as MHS offers an honors equivalent</a:t>
            </a:r>
            <a:r>
              <a:rPr b="0" i="0" lang="en-US" sz="1800" u="none">
                <a:solidFill>
                  <a:schemeClr val="lt1"/>
                </a:solidFill>
                <a:latin typeface="Arial"/>
                <a:ea typeface="Arial"/>
                <a:cs typeface="Arial"/>
                <a:sym typeface="Arial"/>
              </a:rPr>
              <a:t> (Please view course equivalency chart).  This may impact your ranking and GPA.</a:t>
            </a:r>
            <a:endParaRPr sz="1800"/>
          </a:p>
          <a:p>
            <a:pPr indent="-342900" lvl="0" marL="342900" marR="0" rtl="0" algn="l">
              <a:lnSpc>
                <a:spcPct val="80000"/>
              </a:lnSpc>
              <a:spcBef>
                <a:spcPts val="560"/>
              </a:spcBef>
              <a:spcAft>
                <a:spcPts val="0"/>
              </a:spcAft>
              <a:buClr>
                <a:schemeClr val="dk1"/>
              </a:buClr>
              <a:buSzPts val="2800"/>
              <a:buFont typeface="Arial"/>
              <a:buNone/>
            </a:pPr>
            <a:r>
              <a:t/>
            </a:r>
            <a:endParaRPr b="0" i="0" sz="1800" u="none">
              <a:solidFill>
                <a:schemeClr val="lt1"/>
              </a:solidFill>
              <a:latin typeface="Arial"/>
              <a:ea typeface="Arial"/>
              <a:cs typeface="Arial"/>
              <a:sym typeface="Arial"/>
            </a:endParaRPr>
          </a:p>
          <a:p>
            <a:pPr indent="-279400" lvl="0" marL="342900" marR="0" rtl="0" algn="l">
              <a:lnSpc>
                <a:spcPct val="80000"/>
              </a:lnSpc>
              <a:spcBef>
                <a:spcPts val="560"/>
              </a:spcBef>
              <a:spcAft>
                <a:spcPts val="0"/>
              </a:spcAft>
              <a:buClr>
                <a:schemeClr val="lt1"/>
              </a:buClr>
              <a:buSzPts val="1800"/>
              <a:buFont typeface="Arial"/>
              <a:buChar char="•"/>
            </a:pPr>
            <a:r>
              <a:rPr b="0" i="0" lang="en-US" sz="1800" u="none">
                <a:solidFill>
                  <a:schemeClr val="lt1"/>
                </a:solidFill>
                <a:latin typeface="Arial"/>
                <a:ea typeface="Arial"/>
                <a:cs typeface="Arial"/>
                <a:sym typeface="Arial"/>
              </a:rPr>
              <a:t>Students are required to attend their CCP classes even if Madison is closed that day and vice versa.  </a:t>
            </a:r>
            <a:endParaRPr sz="1800"/>
          </a:p>
          <a:p>
            <a:pPr indent="-165100" lvl="0" marL="342900" marR="0" rtl="0" algn="l">
              <a:lnSpc>
                <a:spcPct val="80000"/>
              </a:lnSpc>
              <a:spcBef>
                <a:spcPts val="560"/>
              </a:spcBef>
              <a:spcAft>
                <a:spcPts val="0"/>
              </a:spcAft>
              <a:buClr>
                <a:schemeClr val="dk1"/>
              </a:buClr>
              <a:buSzPts val="2800"/>
              <a:buFont typeface="Arial"/>
              <a:buNone/>
            </a:pPr>
            <a:r>
              <a:t/>
            </a:r>
            <a:endParaRPr b="0" i="0" sz="1800" u="none">
              <a:solidFill>
                <a:schemeClr val="lt1"/>
              </a:solidFill>
              <a:latin typeface="Arial"/>
              <a:ea typeface="Arial"/>
              <a:cs typeface="Arial"/>
              <a:sym typeface="Arial"/>
            </a:endParaRPr>
          </a:p>
          <a:p>
            <a:pPr indent="-279400" lvl="0" marL="342900" marR="0" rtl="0" algn="l">
              <a:lnSpc>
                <a:spcPct val="80000"/>
              </a:lnSpc>
              <a:spcBef>
                <a:spcPts val="560"/>
              </a:spcBef>
              <a:spcAft>
                <a:spcPts val="0"/>
              </a:spcAft>
              <a:buClr>
                <a:schemeClr val="lt1"/>
              </a:buClr>
              <a:buSzPts val="1800"/>
              <a:buFont typeface="Arial"/>
              <a:buChar char="•"/>
            </a:pPr>
            <a:r>
              <a:rPr b="0" i="0" lang="en-US" sz="1800" u="none">
                <a:solidFill>
                  <a:schemeClr val="lt1"/>
                </a:solidFill>
                <a:latin typeface="Arial"/>
                <a:ea typeface="Arial"/>
                <a:cs typeface="Arial"/>
                <a:sym typeface="Arial"/>
              </a:rPr>
              <a:t>When applying to a college after high school, you should request an official transcript from the CCP college you attended, as well as your high school transcript.</a:t>
            </a:r>
            <a:endParaRPr sz="1800">
              <a:solidFill>
                <a:schemeClr val="lt1"/>
              </a:solidFill>
            </a:endParaRPr>
          </a:p>
          <a:p>
            <a:pPr indent="0" lvl="0" marL="342900" marR="0" rtl="0" algn="l">
              <a:lnSpc>
                <a:spcPct val="80000"/>
              </a:lnSpc>
              <a:spcBef>
                <a:spcPts val="560"/>
              </a:spcBef>
              <a:spcAft>
                <a:spcPts val="0"/>
              </a:spcAft>
              <a:buNone/>
            </a:pPr>
            <a:r>
              <a:t/>
            </a:r>
            <a:endParaRPr sz="1800">
              <a:solidFill>
                <a:schemeClr val="lt1"/>
              </a:solidFill>
            </a:endParaRPr>
          </a:p>
          <a:p>
            <a:pPr indent="-279400" lvl="0" marL="342900" marR="0" rtl="0" algn="l">
              <a:lnSpc>
                <a:spcPct val="80000"/>
              </a:lnSpc>
              <a:spcBef>
                <a:spcPts val="560"/>
              </a:spcBef>
              <a:spcAft>
                <a:spcPts val="0"/>
              </a:spcAft>
              <a:buClr>
                <a:schemeClr val="lt1"/>
              </a:buClr>
              <a:buSzPts val="1800"/>
              <a:buFont typeface="Arial"/>
              <a:buChar char="•"/>
            </a:pPr>
            <a:r>
              <a:rPr lang="en-US" sz="1800">
                <a:solidFill>
                  <a:schemeClr val="lt1"/>
                </a:solidFill>
              </a:rPr>
              <a:t>Students are responsible for finding out the happenings at MHS via social media, a friend, or the announcements/website.</a:t>
            </a:r>
            <a:endParaRPr sz="1800">
              <a:solidFill>
                <a:schemeClr val="lt1"/>
              </a:solidFill>
            </a:endParaRPr>
          </a:p>
          <a:p>
            <a:pPr indent="0" lvl="0" marL="342900" marR="0" rtl="0" algn="l">
              <a:lnSpc>
                <a:spcPct val="80000"/>
              </a:lnSpc>
              <a:spcBef>
                <a:spcPts val="560"/>
              </a:spcBef>
              <a:spcAft>
                <a:spcPts val="0"/>
              </a:spcAft>
              <a:buNone/>
            </a:pPr>
            <a:r>
              <a:t/>
            </a:r>
            <a:endParaRPr sz="1800">
              <a:solidFill>
                <a:schemeClr val="lt1"/>
              </a:solidFill>
            </a:endParaRPr>
          </a:p>
          <a:p>
            <a:pPr indent="-279400" lvl="0" marL="342900" marR="0" rtl="0" algn="l">
              <a:lnSpc>
                <a:spcPct val="80000"/>
              </a:lnSpc>
              <a:spcBef>
                <a:spcPts val="560"/>
              </a:spcBef>
              <a:spcAft>
                <a:spcPts val="0"/>
              </a:spcAft>
              <a:buClr>
                <a:schemeClr val="lt1"/>
              </a:buClr>
              <a:buSzPts val="1800"/>
              <a:buFont typeface="Arial"/>
              <a:buChar char="•"/>
            </a:pPr>
            <a:r>
              <a:rPr lang="en-US" sz="1800">
                <a:solidFill>
                  <a:schemeClr val="lt1"/>
                </a:solidFill>
              </a:rPr>
              <a:t>Be sure to check your MHS and college email regularly to stay informed.</a:t>
            </a:r>
            <a:endParaRPr sz="1800">
              <a:solidFill>
                <a:schemeClr val="lt1"/>
              </a:solidFill>
            </a:endParaRPr>
          </a:p>
          <a:p>
            <a:pPr indent="-165100" lvl="0" marL="342900" marR="0" rtl="0" algn="l">
              <a:lnSpc>
                <a:spcPct val="80000"/>
              </a:lnSpc>
              <a:spcBef>
                <a:spcPts val="560"/>
              </a:spcBef>
              <a:spcAft>
                <a:spcPts val="0"/>
              </a:spcAft>
              <a:buClr>
                <a:schemeClr val="dk1"/>
              </a:buClr>
              <a:buSzPts val="2800"/>
              <a:buFont typeface="Arial"/>
              <a:buNone/>
            </a:pPr>
            <a:r>
              <a:t/>
            </a:r>
            <a:endParaRPr b="0" i="0" sz="1800" u="none">
              <a:solidFill>
                <a:srgbClr val="66FF66"/>
              </a:solidFill>
              <a:latin typeface="Arial"/>
              <a:ea typeface="Arial"/>
              <a:cs typeface="Arial"/>
              <a:sym typeface="Arial"/>
            </a:endParaRPr>
          </a:p>
          <a:p>
            <a:pPr indent="-165100" lvl="0" marL="342900" marR="0" rtl="0" algn="l">
              <a:lnSpc>
                <a:spcPct val="80000"/>
              </a:lnSpc>
              <a:spcBef>
                <a:spcPts val="560"/>
              </a:spcBef>
              <a:spcAft>
                <a:spcPts val="0"/>
              </a:spcAft>
              <a:buClr>
                <a:schemeClr val="dk1"/>
              </a:buClr>
              <a:buSzPts val="2800"/>
              <a:buFont typeface="Arial"/>
              <a:buNone/>
            </a:pPr>
            <a:r>
              <a:t/>
            </a:r>
            <a:endParaRPr b="0" i="0" sz="1800" u="none">
              <a:solidFill>
                <a:srgbClr val="66FF66"/>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None/>
            </a:pPr>
            <a:r>
              <a:t/>
            </a:r>
            <a:endParaRPr b="0" i="0" sz="1800" u="none">
              <a:solidFill>
                <a:srgbClr val="FF9933"/>
              </a:solidFill>
              <a:latin typeface="Arial"/>
              <a:ea typeface="Arial"/>
              <a:cs typeface="Arial"/>
              <a:sym typeface="Arial"/>
            </a:endParaRPr>
          </a:p>
          <a:p>
            <a:pPr indent="-342900" lvl="0" marL="342900" marR="0" rtl="0" algn="l">
              <a:lnSpc>
                <a:spcPct val="80000"/>
              </a:lnSpc>
              <a:spcBef>
                <a:spcPts val="360"/>
              </a:spcBef>
              <a:spcAft>
                <a:spcPts val="0"/>
              </a:spcAft>
              <a:buClr>
                <a:schemeClr val="dk1"/>
              </a:buClr>
              <a:buSzPts val="1800"/>
              <a:buFont typeface="Arial"/>
              <a:buNone/>
            </a:pPr>
            <a:r>
              <a:t/>
            </a:r>
            <a:endParaRPr b="0" i="0" sz="1800" u="none">
              <a:solidFill>
                <a:srgbClr val="FFFFCC"/>
              </a:solidFill>
              <a:latin typeface="Arial"/>
              <a:ea typeface="Arial"/>
              <a:cs typeface="Arial"/>
              <a:sym typeface="Arial"/>
            </a:endParaRPr>
          </a:p>
          <a:p>
            <a:pPr indent="-228600" lvl="0" marL="342900" marR="0" rtl="0" algn="l">
              <a:spcBef>
                <a:spcPts val="360"/>
              </a:spcBef>
              <a:spcAft>
                <a:spcPts val="0"/>
              </a:spcAft>
              <a:buClr>
                <a:schemeClr val="dk1"/>
              </a:buClr>
              <a:buSzPts val="1800"/>
              <a:buFont typeface="Arial"/>
              <a:buNone/>
            </a:pPr>
            <a:r>
              <a:t/>
            </a:r>
            <a:endParaRPr b="0" i="0" sz="1800" u="none">
              <a:solidFill>
                <a:srgbClr val="FFFFCC"/>
              </a:solidFill>
              <a:latin typeface="Arial"/>
              <a:ea typeface="Arial"/>
              <a:cs typeface="Arial"/>
              <a:sym typeface="Arial"/>
            </a:endParaRP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8"/>
          <p:cNvSpPr txBox="1"/>
          <p:nvPr>
            <p:ph idx="4294967295"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al"/>
              <a:buNone/>
            </a:pPr>
            <a:r>
              <a:rPr lang="en-US">
                <a:solidFill>
                  <a:schemeClr val="lt1"/>
                </a:solidFill>
              </a:rPr>
              <a:t>Benefits</a:t>
            </a:r>
            <a:r>
              <a:rPr b="0" i="0" lang="en-US" sz="4400" u="none" cap="none" strike="noStrike">
                <a:solidFill>
                  <a:schemeClr val="lt1"/>
                </a:solidFill>
                <a:latin typeface="Arial"/>
                <a:ea typeface="Arial"/>
                <a:cs typeface="Arial"/>
                <a:sym typeface="Arial"/>
              </a:rPr>
              <a:t>/</a:t>
            </a:r>
            <a:r>
              <a:rPr lang="en-US">
                <a:solidFill>
                  <a:schemeClr val="lt1"/>
                </a:solidFill>
              </a:rPr>
              <a:t>Risks</a:t>
            </a:r>
            <a:endParaRPr/>
          </a:p>
        </p:txBody>
      </p:sp>
      <p:sp>
        <p:nvSpPr>
          <p:cNvPr id="177" name="Google Shape;177;p28"/>
          <p:cNvSpPr txBox="1"/>
          <p:nvPr>
            <p:ph idx="4294967295" type="body"/>
          </p:nvPr>
        </p:nvSpPr>
        <p:spPr>
          <a:xfrm>
            <a:off x="457200" y="1600200"/>
            <a:ext cx="4038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None/>
            </a:pPr>
            <a:r>
              <a:rPr b="0" i="0" lang="en-US" sz="2800" u="none">
                <a:solidFill>
                  <a:schemeClr val="lt1"/>
                </a:solidFill>
                <a:latin typeface="Arial"/>
                <a:ea typeface="Arial"/>
                <a:cs typeface="Arial"/>
                <a:sym typeface="Arial"/>
              </a:rPr>
              <a:t>Benefits</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-expands curriculum offerings</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-higher level of rigor</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-earn college credit</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-financial support</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-exposure to the college setting</a:t>
            </a:r>
            <a:endParaRPr/>
          </a:p>
        </p:txBody>
      </p:sp>
      <p:sp>
        <p:nvSpPr>
          <p:cNvPr id="178" name="Google Shape;178;p28"/>
          <p:cNvSpPr txBox="1"/>
          <p:nvPr>
            <p:ph idx="4294967295" type="body"/>
          </p:nvPr>
        </p:nvSpPr>
        <p:spPr>
          <a:xfrm>
            <a:off x="4648200" y="1600200"/>
            <a:ext cx="4038600" cy="5073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None/>
            </a:pPr>
            <a:r>
              <a:rPr b="0" i="0" lang="en-US" sz="2800" u="none">
                <a:solidFill>
                  <a:schemeClr val="lt1"/>
                </a:solidFill>
                <a:latin typeface="Arial"/>
                <a:ea typeface="Arial"/>
                <a:cs typeface="Arial"/>
                <a:sym typeface="Arial"/>
              </a:rPr>
              <a:t>Risks</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-increased responsibility</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-increased financial obligations</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-reduced opportunities or time for participating in high school activities</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-can effect GPA and class rank</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-increased time for travel and study</a:t>
            </a:r>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-social discomfort</a:t>
            </a:r>
            <a:endParaRPr b="0" i="0" sz="2000" u="none">
              <a:solidFill>
                <a:schemeClr val="lt1"/>
              </a:solidFill>
              <a:latin typeface="Arial"/>
              <a:ea typeface="Arial"/>
              <a:cs typeface="Arial"/>
              <a:sym typeface="Arial"/>
            </a:endParaRPr>
          </a:p>
          <a:p>
            <a:pPr indent="-342900" lvl="0" marL="342900" marR="0" rtl="0" algn="l">
              <a:lnSpc>
                <a:spcPct val="100000"/>
              </a:lnSpc>
              <a:spcBef>
                <a:spcPts val="400"/>
              </a:spcBef>
              <a:spcAft>
                <a:spcPts val="0"/>
              </a:spcAft>
              <a:buClr>
                <a:schemeClr val="lt1"/>
              </a:buClr>
              <a:buSzPts val="2000"/>
              <a:buFont typeface="Arial"/>
              <a:buNone/>
            </a:pPr>
            <a:r>
              <a:rPr lang="en-US" sz="2000">
                <a:solidFill>
                  <a:schemeClr val="lt1"/>
                </a:solidFill>
              </a:rPr>
              <a:t>- classmates and adults do not know your student is a minor</a:t>
            </a:r>
            <a:endParaRPr sz="2000">
              <a:solidFill>
                <a:schemeClr val="lt1"/>
              </a:solidFill>
            </a:endParaRPr>
          </a:p>
          <a:p>
            <a:pPr indent="-342900" lvl="0" marL="342900" marR="0" rtl="0" algn="l">
              <a:lnSpc>
                <a:spcPct val="100000"/>
              </a:lnSpc>
              <a:spcBef>
                <a:spcPts val="400"/>
              </a:spcBef>
              <a:spcAft>
                <a:spcPts val="0"/>
              </a:spcAft>
              <a:buClr>
                <a:schemeClr val="lt1"/>
              </a:buClr>
              <a:buSzPts val="2000"/>
              <a:buFont typeface="Arial"/>
              <a:buNone/>
            </a:pPr>
            <a:r>
              <a:rPr b="0" i="0" lang="en-US" sz="2000" u="none">
                <a:solidFill>
                  <a:schemeClr val="lt1"/>
                </a:solidFill>
                <a:latin typeface="Arial"/>
                <a:ea typeface="Arial"/>
                <a:cs typeface="Arial"/>
                <a:sym typeface="Arial"/>
              </a:rPr>
              <a:t>-may impact athletic eligibility</a:t>
            </a:r>
            <a:endParaRPr/>
          </a:p>
          <a:p>
            <a:pPr indent="-215900" lvl="0" marL="342900" marR="0" rtl="0" algn="l">
              <a:spcBef>
                <a:spcPts val="400"/>
              </a:spcBef>
              <a:spcAft>
                <a:spcPts val="0"/>
              </a:spcAft>
              <a:buClr>
                <a:schemeClr val="dk1"/>
              </a:buClr>
              <a:buSzPts val="2000"/>
              <a:buFont typeface="Arial"/>
              <a:buNone/>
            </a:pPr>
            <a:r>
              <a:t/>
            </a:r>
            <a:endParaRPr b="0" i="0" sz="2000" u="non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400"/>
              <a:buFont typeface="Arial"/>
              <a:buNone/>
            </a:pPr>
            <a:r>
              <a:rPr b="0" i="0" lang="en-US" sz="4400" u="none" cap="none" strike="noStrike">
                <a:solidFill>
                  <a:srgbClr val="FFFFFF"/>
                </a:solidFill>
                <a:latin typeface="Arial"/>
                <a:ea typeface="Arial"/>
                <a:cs typeface="Arial"/>
                <a:sym typeface="Arial"/>
              </a:rPr>
              <a:t>Student’s Social Responsibility</a:t>
            </a:r>
            <a:endParaRPr>
              <a:solidFill>
                <a:srgbClr val="FFFFFF"/>
              </a:solidFill>
            </a:endParaRPr>
          </a:p>
        </p:txBody>
      </p:sp>
      <p:sp>
        <p:nvSpPr>
          <p:cNvPr id="184" name="Google Shape;184;p2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FFFFFF"/>
              </a:buClr>
              <a:buSzPts val="2800"/>
              <a:buFont typeface="Arial"/>
              <a:buChar char="•"/>
            </a:pPr>
            <a:r>
              <a:rPr b="0" i="0" lang="en-US" sz="2800" u="none">
                <a:solidFill>
                  <a:srgbClr val="FFFFFF"/>
                </a:solidFill>
                <a:latin typeface="Arial"/>
                <a:ea typeface="Arial"/>
                <a:cs typeface="Arial"/>
                <a:sym typeface="Arial"/>
              </a:rPr>
              <a:t>If you attend CCP on site, the students and teachers at the college will not treat you as a high school student, but will have the same expectations of you as a college student. </a:t>
            </a:r>
            <a:endParaRPr sz="2800">
              <a:solidFill>
                <a:srgbClr val="FFFFFF"/>
              </a:solidFill>
            </a:endParaRPr>
          </a:p>
          <a:p>
            <a:pPr indent="0" lvl="0" marL="0" marR="0" rtl="0" algn="l">
              <a:lnSpc>
                <a:spcPct val="90000"/>
              </a:lnSpc>
              <a:spcBef>
                <a:spcPts val="0"/>
              </a:spcBef>
              <a:spcAft>
                <a:spcPts val="0"/>
              </a:spcAft>
              <a:buNone/>
            </a:pPr>
            <a:r>
              <a:t/>
            </a:r>
            <a:endParaRPr sz="2800">
              <a:solidFill>
                <a:srgbClr val="FFFFFF"/>
              </a:solidFill>
            </a:endParaRPr>
          </a:p>
          <a:p>
            <a:pPr indent="-165100" lvl="0" marL="342900" marR="0" rtl="0" algn="l">
              <a:lnSpc>
                <a:spcPct val="90000"/>
              </a:lnSpc>
              <a:spcBef>
                <a:spcPts val="560"/>
              </a:spcBef>
              <a:spcAft>
                <a:spcPts val="0"/>
              </a:spcAft>
              <a:buClr>
                <a:schemeClr val="dk1"/>
              </a:buClr>
              <a:buSzPts val="2800"/>
              <a:buFont typeface="Arial"/>
              <a:buNone/>
            </a:pPr>
            <a:r>
              <a:t/>
            </a:r>
            <a:endParaRPr b="0" i="0" u="none">
              <a:solidFill>
                <a:srgbClr val="FFFFFF"/>
              </a:solidFill>
              <a:latin typeface="Arial"/>
              <a:ea typeface="Arial"/>
              <a:cs typeface="Arial"/>
              <a:sym typeface="Arial"/>
            </a:endParaRPr>
          </a:p>
          <a:p>
            <a:pPr indent="-342900" lvl="0" marL="342900" marR="0" rtl="0" algn="l">
              <a:lnSpc>
                <a:spcPct val="90000"/>
              </a:lnSpc>
              <a:spcBef>
                <a:spcPts val="560"/>
              </a:spcBef>
              <a:spcAft>
                <a:spcPts val="0"/>
              </a:spcAft>
              <a:buClr>
                <a:srgbClr val="FFFFFF"/>
              </a:buClr>
              <a:buSzPts val="2800"/>
              <a:buFont typeface="Arial"/>
              <a:buChar char="•"/>
            </a:pPr>
            <a:r>
              <a:rPr b="0" i="0" lang="en-US" sz="2800" u="none">
                <a:solidFill>
                  <a:srgbClr val="FFFFFF"/>
                </a:solidFill>
                <a:latin typeface="Arial"/>
                <a:ea typeface="Arial"/>
                <a:cs typeface="Arial"/>
                <a:sym typeface="Arial"/>
              </a:rPr>
              <a:t>If there are any problems, FERPA prevents the colleges from informing the parents or the high school. This includes grades and attendance. This increases the responsibility of the student</a:t>
            </a:r>
            <a:r>
              <a:rPr lang="en-US" sz="2800">
                <a:solidFill>
                  <a:srgbClr val="FFFFFF"/>
                </a:solidFill>
              </a:rPr>
              <a:t>.</a:t>
            </a:r>
            <a:endParaRPr>
              <a:solidFill>
                <a:srgbClr val="FFFFFF"/>
              </a:solidFill>
            </a:endParaRP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0"/>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rPr>
              <a:t>Legislation with Higher Ed/ODE</a:t>
            </a:r>
            <a:endParaRPr>
              <a:solidFill>
                <a:schemeClr val="lt1"/>
              </a:solidFill>
            </a:endParaRPr>
          </a:p>
        </p:txBody>
      </p:sp>
      <p:sp>
        <p:nvSpPr>
          <p:cNvPr id="190" name="Google Shape;190;p30"/>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400050" lvl="0" marL="457200" rtl="0" algn="l">
              <a:spcBef>
                <a:spcPts val="640"/>
              </a:spcBef>
              <a:spcAft>
                <a:spcPts val="0"/>
              </a:spcAft>
              <a:buClr>
                <a:schemeClr val="lt1"/>
              </a:buClr>
              <a:buSzPts val="2700"/>
              <a:buChar char="•"/>
            </a:pPr>
            <a:r>
              <a:rPr lang="en-US" sz="2700">
                <a:solidFill>
                  <a:schemeClr val="lt1"/>
                </a:solidFill>
              </a:rPr>
              <a:t>Subject matter discussed in CCP course at the college may include information that is violent, eplicict, graphic or sexual in nature will not be modified based upon CCP enrollee participation regardless of where the course instruction occurs.</a:t>
            </a:r>
            <a:endParaRPr sz="2700">
              <a:solidFill>
                <a:schemeClr val="lt1"/>
              </a:solidFill>
            </a:endParaRPr>
          </a:p>
          <a:p>
            <a:pPr indent="0" lvl="0" marL="457200" rtl="0" algn="l">
              <a:spcBef>
                <a:spcPts val="640"/>
              </a:spcBef>
              <a:spcAft>
                <a:spcPts val="0"/>
              </a:spcAft>
              <a:buNone/>
            </a:pPr>
            <a:r>
              <a:t/>
            </a:r>
            <a:endParaRPr sz="2700">
              <a:solidFill>
                <a:schemeClr val="lt1"/>
              </a:solidFill>
            </a:endParaRPr>
          </a:p>
          <a:p>
            <a:pPr indent="-400050" lvl="0" marL="457200" rtl="0" algn="l">
              <a:spcBef>
                <a:spcPts val="640"/>
              </a:spcBef>
              <a:spcAft>
                <a:spcPts val="0"/>
              </a:spcAft>
              <a:buClr>
                <a:schemeClr val="lt1"/>
              </a:buClr>
              <a:buSzPts val="2700"/>
              <a:buChar char="•"/>
            </a:pPr>
            <a:r>
              <a:rPr lang="en-US" sz="2700">
                <a:solidFill>
                  <a:schemeClr val="lt1"/>
                </a:solidFill>
              </a:rPr>
              <a:t> All CCP applicants and </a:t>
            </a:r>
            <a:r>
              <a:rPr lang="en-US" sz="2700">
                <a:solidFill>
                  <a:schemeClr val="lt1"/>
                </a:solidFill>
              </a:rPr>
              <a:t>their parent/guardian will need to sign a permission slip that indicates they understand the above statement. </a:t>
            </a:r>
            <a:endParaRPr sz="27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1"/>
          <p:cNvSpPr txBox="1"/>
          <p:nvPr>
            <p:ph type="title"/>
          </p:nvPr>
        </p:nvSpPr>
        <p:spPr>
          <a:xfrm>
            <a:off x="457200" y="274623"/>
            <a:ext cx="8229600" cy="132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CCP Probation &amp;</a:t>
            </a:r>
            <a:endParaRPr>
              <a:solidFill>
                <a:srgbClr val="FFFFFF"/>
              </a:solidFill>
            </a:endParaRPr>
          </a:p>
          <a:p>
            <a:pPr indent="0" lvl="0" marL="0" rtl="0" algn="ctr">
              <a:spcBef>
                <a:spcPts val="0"/>
              </a:spcBef>
              <a:spcAft>
                <a:spcPts val="0"/>
              </a:spcAft>
              <a:buNone/>
            </a:pPr>
            <a:r>
              <a:rPr lang="en-US">
                <a:solidFill>
                  <a:srgbClr val="FFFFFF"/>
                </a:solidFill>
              </a:rPr>
              <a:t>Appeal Process</a:t>
            </a:r>
            <a:endParaRPr>
              <a:solidFill>
                <a:srgbClr val="FFFFFF"/>
              </a:solidFill>
            </a:endParaRPr>
          </a:p>
        </p:txBody>
      </p:sp>
      <p:sp>
        <p:nvSpPr>
          <p:cNvPr id="196" name="Google Shape;196;p31"/>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lang="en-US" sz="2400">
                <a:solidFill>
                  <a:srgbClr val="FFFFFF"/>
                </a:solidFill>
              </a:rPr>
              <a:t>If a CCP student falls below a 2.0 GPA while enrolled at the CCP institution, the student will need to meet with their MHS Counselor for a probation meeting to determine their academic status going forward.</a:t>
            </a:r>
            <a:endParaRPr sz="2400">
              <a:solidFill>
                <a:srgbClr val="FFFFFF"/>
              </a:solidFill>
            </a:endParaRPr>
          </a:p>
          <a:p>
            <a:pPr indent="0" lvl="0" marL="0" rtl="0" algn="l">
              <a:spcBef>
                <a:spcPts val="640"/>
              </a:spcBef>
              <a:spcAft>
                <a:spcPts val="0"/>
              </a:spcAft>
              <a:buNone/>
            </a:pPr>
            <a:r>
              <a:t/>
            </a:r>
            <a:endParaRPr sz="2400">
              <a:solidFill>
                <a:srgbClr val="FFFFFF"/>
              </a:solidFill>
            </a:endParaRPr>
          </a:p>
          <a:p>
            <a:pPr indent="0" lvl="0" marL="0" rtl="0" algn="l">
              <a:spcBef>
                <a:spcPts val="640"/>
              </a:spcBef>
              <a:spcAft>
                <a:spcPts val="0"/>
              </a:spcAft>
              <a:buNone/>
            </a:pPr>
            <a:r>
              <a:rPr lang="en-US" sz="2400">
                <a:solidFill>
                  <a:srgbClr val="FFFFFF"/>
                </a:solidFill>
              </a:rPr>
              <a:t>If a student wants to appeal the decision from the probation meeting, they have the right to have an appeal meeting to determine their academic status with MHS/the CCP institution.</a:t>
            </a:r>
            <a:endParaRPr sz="24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000"/>
              <a:buFont typeface="Arial"/>
              <a:buNone/>
            </a:pPr>
            <a:r>
              <a:rPr b="0" i="0" lang="en-US" sz="4000" u="none" cap="none" strike="noStrike">
                <a:solidFill>
                  <a:srgbClr val="FFFFFF"/>
                </a:solidFill>
                <a:latin typeface="Arial"/>
                <a:ea typeface="Arial"/>
                <a:cs typeface="Arial"/>
                <a:sym typeface="Arial"/>
              </a:rPr>
              <a:t>Transfer Assurance Guides (TAG)</a:t>
            </a:r>
            <a:endParaRPr>
              <a:solidFill>
                <a:srgbClr val="FFFFFF"/>
              </a:solidFill>
            </a:endParaRPr>
          </a:p>
        </p:txBody>
      </p:sp>
      <p:sp>
        <p:nvSpPr>
          <p:cNvPr id="202" name="Google Shape;202;p32"/>
          <p:cNvSpPr txBox="1"/>
          <p:nvPr>
            <p:ph idx="1" type="body"/>
          </p:nvPr>
        </p:nvSpPr>
        <p:spPr>
          <a:xfrm>
            <a:off x="228600" y="1600200"/>
            <a:ext cx="8686800" cy="5486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2800"/>
              <a:buFont typeface="Arial"/>
              <a:buChar char="•"/>
            </a:pPr>
            <a:r>
              <a:rPr b="0" i="0" lang="en-US" sz="2800" u="none">
                <a:solidFill>
                  <a:srgbClr val="FFFFFF"/>
                </a:solidFill>
                <a:latin typeface="Arial"/>
                <a:ea typeface="Arial"/>
                <a:cs typeface="Arial"/>
                <a:sym typeface="Arial"/>
              </a:rPr>
              <a:t>TAG is a resource to help parents and students identify equivalent, or equal, approved courses at </a:t>
            </a:r>
            <a:r>
              <a:rPr b="1" i="1" lang="en-US" sz="2800" u="sng">
                <a:solidFill>
                  <a:srgbClr val="FFFFFF"/>
                </a:solidFill>
                <a:latin typeface="Arial"/>
                <a:ea typeface="Arial"/>
                <a:cs typeface="Arial"/>
                <a:sym typeface="Arial"/>
              </a:rPr>
              <a:t>Ohio public</a:t>
            </a:r>
            <a:r>
              <a:rPr b="0" i="0" lang="en-US" sz="2800" u="none">
                <a:solidFill>
                  <a:srgbClr val="FFFFFF"/>
                </a:solidFill>
                <a:latin typeface="Arial"/>
                <a:ea typeface="Arial"/>
                <a:cs typeface="Arial"/>
                <a:sym typeface="Arial"/>
              </a:rPr>
              <a:t> institutions of higher education.</a:t>
            </a:r>
            <a:endParaRPr>
              <a:solidFill>
                <a:srgbClr val="FFFFFF"/>
              </a:solidFill>
            </a:endParaRPr>
          </a:p>
          <a:p>
            <a:pPr indent="-342900" lvl="0" marL="342900" marR="0" rtl="0" algn="l">
              <a:lnSpc>
                <a:spcPct val="100000"/>
              </a:lnSpc>
              <a:spcBef>
                <a:spcPts val="560"/>
              </a:spcBef>
              <a:spcAft>
                <a:spcPts val="0"/>
              </a:spcAft>
              <a:buClr>
                <a:srgbClr val="FFFFFF"/>
              </a:buClr>
              <a:buSzPts val="2800"/>
              <a:buFont typeface="Arial"/>
              <a:buChar char="•"/>
            </a:pPr>
            <a:r>
              <a:rPr b="0" i="0" lang="en-US" sz="2800" u="none">
                <a:solidFill>
                  <a:srgbClr val="FFFFFF"/>
                </a:solidFill>
                <a:latin typeface="Arial"/>
                <a:ea typeface="Arial"/>
                <a:cs typeface="Arial"/>
                <a:sym typeface="Arial"/>
              </a:rPr>
              <a:t> TAG will help you choose courses that will transfer to and/or possibly go towards your program of study at another </a:t>
            </a:r>
            <a:r>
              <a:rPr b="1" i="1" lang="en-US" sz="2800" u="sng">
                <a:solidFill>
                  <a:srgbClr val="FFFFFF"/>
                </a:solidFill>
                <a:latin typeface="Arial"/>
                <a:ea typeface="Arial"/>
                <a:cs typeface="Arial"/>
                <a:sym typeface="Arial"/>
              </a:rPr>
              <a:t>Ohio public college or university.</a:t>
            </a:r>
            <a:endParaRPr>
              <a:solidFill>
                <a:srgbClr val="FFFFFF"/>
              </a:solidFill>
            </a:endParaRPr>
          </a:p>
          <a:p>
            <a:pPr indent="-342900" lvl="0" marL="342900" marR="0" rtl="0" algn="l">
              <a:lnSpc>
                <a:spcPct val="100000"/>
              </a:lnSpc>
              <a:spcBef>
                <a:spcPts val="560"/>
              </a:spcBef>
              <a:spcAft>
                <a:spcPts val="0"/>
              </a:spcAft>
              <a:buClr>
                <a:srgbClr val="FFFFFF"/>
              </a:buClr>
              <a:buSzPts val="2800"/>
              <a:buFont typeface="Arial"/>
              <a:buChar char="•"/>
            </a:pPr>
            <a:r>
              <a:rPr b="0" i="0" lang="en-US" sz="2800" u="none">
                <a:solidFill>
                  <a:srgbClr val="FFFFFF"/>
                </a:solidFill>
                <a:latin typeface="Arial"/>
                <a:ea typeface="Arial"/>
                <a:cs typeface="Arial"/>
                <a:sym typeface="Arial"/>
              </a:rPr>
              <a:t>http://regents.ohio.gov/transfer/tags/index.php</a:t>
            </a:r>
            <a:endParaRPr>
              <a:solidFill>
                <a:srgbClr val="FFFFFF"/>
              </a:solidFill>
            </a:endParaRPr>
          </a:p>
          <a:p>
            <a:pPr indent="-342900" lvl="0" marL="342900" marR="0" rtl="0" algn="l">
              <a:lnSpc>
                <a:spcPct val="100000"/>
              </a:lnSpc>
              <a:spcBef>
                <a:spcPts val="560"/>
              </a:spcBef>
              <a:spcAft>
                <a:spcPts val="0"/>
              </a:spcAft>
              <a:buClr>
                <a:srgbClr val="FFFFFF"/>
              </a:buClr>
              <a:buSzPts val="2800"/>
              <a:buFont typeface="Arial"/>
              <a:buChar char="•"/>
            </a:pPr>
            <a:r>
              <a:rPr b="0" i="0" lang="en-US" sz="2800" u="none">
                <a:solidFill>
                  <a:srgbClr val="FFFFFF"/>
                </a:solidFill>
                <a:latin typeface="Arial"/>
                <a:ea typeface="Arial"/>
                <a:cs typeface="Arial"/>
                <a:sym typeface="Arial"/>
              </a:rPr>
              <a:t>https://transfercredit.ohio.gov/ap/1</a:t>
            </a:r>
            <a:endParaRPr>
              <a:solidFill>
                <a:srgbClr val="FFFFFF"/>
              </a:solidFill>
            </a:endParaRPr>
          </a:p>
          <a:p>
            <a:pPr indent="-165100" lvl="0" marL="342900" marR="0" rtl="0" algn="l">
              <a:spcBef>
                <a:spcPts val="560"/>
              </a:spcBef>
              <a:spcAft>
                <a:spcPts val="0"/>
              </a:spcAft>
              <a:buClr>
                <a:schemeClr val="dk1"/>
              </a:buClr>
              <a:buSzPts val="2800"/>
              <a:buFont typeface="Arial"/>
              <a:buNone/>
            </a:pPr>
            <a:r>
              <a:t/>
            </a:r>
            <a:endParaRPr b="0" i="0" sz="2800" u="none">
              <a:solidFill>
                <a:srgbClr val="FFFFCC"/>
              </a:solidFill>
              <a:latin typeface="Arial"/>
              <a:ea typeface="Arial"/>
              <a:cs typeface="Arial"/>
              <a:sym typeface="Arial"/>
            </a:endParaRPr>
          </a:p>
        </p:txBody>
      </p:sp>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3"/>
          <p:cNvSpPr txBox="1"/>
          <p:nvPr>
            <p:ph type="title"/>
          </p:nvPr>
        </p:nvSpPr>
        <p:spPr>
          <a:xfrm>
            <a:off x="457200" y="1"/>
            <a:ext cx="8229600" cy="677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000"/>
              <a:buFont typeface="Arial"/>
              <a:buNone/>
            </a:pPr>
            <a:r>
              <a:rPr b="0" i="0" lang="en-US" sz="3000" u="none" cap="none" strike="noStrike">
                <a:solidFill>
                  <a:srgbClr val="FFFFFF"/>
                </a:solidFill>
                <a:latin typeface="Arial"/>
                <a:ea typeface="Arial"/>
                <a:cs typeface="Arial"/>
                <a:sym typeface="Arial"/>
              </a:rPr>
              <a:t>Scheduling Process</a:t>
            </a:r>
            <a:endParaRPr sz="3000">
              <a:solidFill>
                <a:srgbClr val="FFFFFF"/>
              </a:solidFill>
            </a:endParaRPr>
          </a:p>
        </p:txBody>
      </p:sp>
      <p:sp>
        <p:nvSpPr>
          <p:cNvPr id="208" name="Google Shape;208;p33"/>
          <p:cNvSpPr txBox="1"/>
          <p:nvPr>
            <p:ph idx="1" type="body"/>
          </p:nvPr>
        </p:nvSpPr>
        <p:spPr>
          <a:xfrm>
            <a:off x="510525" y="604500"/>
            <a:ext cx="8229600" cy="6303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rgbClr val="FFFFCC"/>
              </a:buClr>
              <a:buSzPts val="1800"/>
              <a:buFont typeface="Arial"/>
              <a:buNone/>
            </a:pPr>
            <a:r>
              <a:rPr b="0" i="0" lang="en-US" sz="1800" u="sng">
                <a:solidFill>
                  <a:srgbClr val="FFFFFF"/>
                </a:solidFill>
                <a:latin typeface="Arial"/>
                <a:ea typeface="Arial"/>
                <a:cs typeface="Arial"/>
                <a:sym typeface="Arial"/>
              </a:rPr>
              <a:t>SPRING  (NOW ☺)</a:t>
            </a:r>
            <a:endParaRPr b="0" i="0" sz="1800" u="sng">
              <a:solidFill>
                <a:srgbClr val="FFFFFF"/>
              </a:solidFill>
              <a:latin typeface="Arial"/>
              <a:ea typeface="Arial"/>
              <a:cs typeface="Arial"/>
              <a:sym typeface="Arial"/>
            </a:endParaRPr>
          </a:p>
          <a:p>
            <a:pPr indent="-342900" lvl="0" marL="342900" marR="0" rtl="0" algn="l">
              <a:lnSpc>
                <a:spcPct val="80000"/>
              </a:lnSpc>
              <a:spcBef>
                <a:spcPts val="360"/>
              </a:spcBef>
              <a:spcAft>
                <a:spcPts val="0"/>
              </a:spcAft>
              <a:buClr>
                <a:srgbClr val="FFFFFF"/>
              </a:buClr>
              <a:buSzPts val="1800"/>
              <a:buFont typeface="Arial"/>
              <a:buChar char="•"/>
            </a:pPr>
            <a:r>
              <a:rPr b="1" i="0" lang="en-US" sz="1800" u="none">
                <a:solidFill>
                  <a:srgbClr val="FFFFFF"/>
                </a:solidFill>
              </a:rPr>
              <a:t>Attend CCP meeting and turn in Intent to Participate Form. </a:t>
            </a:r>
            <a:r>
              <a:rPr lang="en-US" sz="1800">
                <a:solidFill>
                  <a:srgbClr val="FFFFFF"/>
                </a:solidFill>
              </a:rPr>
              <a:t>The form can be found on the MHS guidance webpage under the CCP tab. </a:t>
            </a:r>
            <a:r>
              <a:rPr b="0" i="0" lang="en-US" sz="1800" u="none">
                <a:solidFill>
                  <a:srgbClr val="FFFFFF"/>
                </a:solidFill>
                <a:latin typeface="Arial"/>
                <a:ea typeface="Arial"/>
                <a:cs typeface="Arial"/>
                <a:sym typeface="Arial"/>
              </a:rPr>
              <a:t>Must be submitted to your High School Counselor by April 1</a:t>
            </a:r>
            <a:r>
              <a:rPr b="0" baseline="30000" i="0" lang="en-US" sz="1800" u="none">
                <a:solidFill>
                  <a:srgbClr val="FFFFFF"/>
                </a:solidFill>
                <a:latin typeface="Arial"/>
                <a:ea typeface="Arial"/>
                <a:cs typeface="Arial"/>
                <a:sym typeface="Arial"/>
              </a:rPr>
              <a:t>st</a:t>
            </a:r>
            <a:r>
              <a:rPr b="0" i="0" lang="en-US" sz="1800" u="none">
                <a:solidFill>
                  <a:srgbClr val="FFFFFF"/>
                </a:solidFill>
                <a:latin typeface="Arial"/>
                <a:ea typeface="Arial"/>
                <a:cs typeface="Arial"/>
                <a:sym typeface="Arial"/>
              </a:rPr>
              <a:t> </a:t>
            </a:r>
            <a:endParaRPr b="0" i="0" sz="1800" u="none">
              <a:solidFill>
                <a:srgbClr val="FFFFFF"/>
              </a:solidFill>
              <a:latin typeface="Arial"/>
              <a:ea typeface="Arial"/>
              <a:cs typeface="Arial"/>
              <a:sym typeface="Arial"/>
            </a:endParaRPr>
          </a:p>
          <a:p>
            <a:pPr indent="0" lvl="0" marL="342900" marR="0" rtl="0" algn="l">
              <a:lnSpc>
                <a:spcPct val="80000"/>
              </a:lnSpc>
              <a:spcBef>
                <a:spcPts val="360"/>
              </a:spcBef>
              <a:spcAft>
                <a:spcPts val="0"/>
              </a:spcAft>
              <a:buNone/>
            </a:pPr>
            <a:r>
              <a:t/>
            </a:r>
            <a:endParaRPr sz="1800">
              <a:solidFill>
                <a:srgbClr val="FFFFFF"/>
              </a:solidFill>
            </a:endParaRPr>
          </a:p>
          <a:p>
            <a:pPr indent="-342900" lvl="0" marL="342900" marR="0" rtl="0" algn="l">
              <a:lnSpc>
                <a:spcPct val="80000"/>
              </a:lnSpc>
              <a:spcBef>
                <a:spcPts val="360"/>
              </a:spcBef>
              <a:spcAft>
                <a:spcPts val="0"/>
              </a:spcAft>
              <a:buClr>
                <a:srgbClr val="FFFFFF"/>
              </a:buClr>
              <a:buSzPts val="1800"/>
              <a:buFont typeface="Arial"/>
              <a:buChar char="•"/>
            </a:pPr>
            <a:r>
              <a:rPr b="0" i="0" lang="en-US" sz="1800" u="none">
                <a:solidFill>
                  <a:srgbClr val="FFFFFF"/>
                </a:solidFill>
                <a:latin typeface="Arial"/>
                <a:ea typeface="Arial"/>
                <a:cs typeface="Arial"/>
                <a:sym typeface="Arial"/>
              </a:rPr>
              <a:t>Apply to the college of your choice</a:t>
            </a:r>
            <a:r>
              <a:rPr lang="en-US" sz="1800">
                <a:solidFill>
                  <a:srgbClr val="FFFFFF"/>
                </a:solidFill>
              </a:rPr>
              <a:t> and email</a:t>
            </a:r>
            <a:r>
              <a:rPr b="0" i="0" lang="en-US" sz="1800" u="none">
                <a:solidFill>
                  <a:srgbClr val="FFFFFF"/>
                </a:solidFill>
                <a:latin typeface="Arial"/>
                <a:ea typeface="Arial"/>
                <a:cs typeface="Arial"/>
                <a:sym typeface="Arial"/>
              </a:rPr>
              <a:t> Mrs. </a:t>
            </a:r>
            <a:r>
              <a:rPr lang="en-US" sz="1800">
                <a:solidFill>
                  <a:srgbClr val="FFFFFF"/>
                </a:solidFill>
              </a:rPr>
              <a:t>Keener</a:t>
            </a:r>
            <a:r>
              <a:rPr b="0" i="0" lang="en-US" sz="1800" u="none">
                <a:solidFill>
                  <a:srgbClr val="FFFFFF"/>
                </a:solidFill>
                <a:latin typeface="Arial"/>
                <a:ea typeface="Arial"/>
                <a:cs typeface="Arial"/>
                <a:sym typeface="Arial"/>
              </a:rPr>
              <a:t> to request MHS transcripts. Lakeland’s application is online.</a:t>
            </a:r>
            <a:endParaRPr b="0" i="0" sz="1800" u="none">
              <a:solidFill>
                <a:srgbClr val="FFFFFF"/>
              </a:solidFill>
              <a:latin typeface="Arial"/>
              <a:ea typeface="Arial"/>
              <a:cs typeface="Arial"/>
              <a:sym typeface="Arial"/>
            </a:endParaRPr>
          </a:p>
          <a:p>
            <a:pPr indent="0" lvl="0" marL="342900" marR="0" rtl="0" algn="l">
              <a:lnSpc>
                <a:spcPct val="80000"/>
              </a:lnSpc>
              <a:spcBef>
                <a:spcPts val="360"/>
              </a:spcBef>
              <a:spcAft>
                <a:spcPts val="0"/>
              </a:spcAft>
              <a:buNone/>
            </a:pPr>
            <a:r>
              <a:t/>
            </a:r>
            <a:endParaRPr sz="1800">
              <a:solidFill>
                <a:srgbClr val="FFFFFF"/>
              </a:solidFill>
            </a:endParaRPr>
          </a:p>
          <a:p>
            <a:pPr indent="-342900" lvl="0" marL="342900" marR="0" rtl="0" algn="l">
              <a:lnSpc>
                <a:spcPct val="80000"/>
              </a:lnSpc>
              <a:spcBef>
                <a:spcPts val="360"/>
              </a:spcBef>
              <a:spcAft>
                <a:spcPts val="0"/>
              </a:spcAft>
              <a:buClr>
                <a:srgbClr val="FFFFFF"/>
              </a:buClr>
              <a:buSzPts val="1800"/>
              <a:buFont typeface="Arial"/>
              <a:buChar char="•"/>
            </a:pPr>
            <a:r>
              <a:rPr b="0" i="0" lang="en-US" sz="1800" u="none">
                <a:solidFill>
                  <a:srgbClr val="FFFFFF"/>
                </a:solidFill>
                <a:latin typeface="Arial"/>
                <a:ea typeface="Arial"/>
                <a:cs typeface="Arial"/>
                <a:sym typeface="Arial"/>
              </a:rPr>
              <a:t>Take ACT, SAT or Accuplacer –sign up on Lakeland’s website to register for a time.  The Accuplacer is free and you will receive your results the same day.</a:t>
            </a:r>
            <a:endParaRPr b="0" i="0" sz="1800" u="none">
              <a:solidFill>
                <a:srgbClr val="FFFFFF"/>
              </a:solidFill>
              <a:latin typeface="Arial"/>
              <a:ea typeface="Arial"/>
              <a:cs typeface="Arial"/>
              <a:sym typeface="Arial"/>
            </a:endParaRPr>
          </a:p>
          <a:p>
            <a:pPr indent="0" lvl="0" marL="342900" marR="0" rtl="0" algn="l">
              <a:lnSpc>
                <a:spcPct val="80000"/>
              </a:lnSpc>
              <a:spcBef>
                <a:spcPts val="360"/>
              </a:spcBef>
              <a:spcAft>
                <a:spcPts val="0"/>
              </a:spcAft>
              <a:buNone/>
            </a:pPr>
            <a:r>
              <a:t/>
            </a:r>
            <a:endParaRPr sz="1800">
              <a:solidFill>
                <a:srgbClr val="FFFFFF"/>
              </a:solidFill>
            </a:endParaRPr>
          </a:p>
          <a:p>
            <a:pPr indent="-342900" lvl="0" marL="342900" marR="0" rtl="0" algn="l">
              <a:lnSpc>
                <a:spcPct val="80000"/>
              </a:lnSpc>
              <a:spcBef>
                <a:spcPts val="360"/>
              </a:spcBef>
              <a:spcAft>
                <a:spcPts val="0"/>
              </a:spcAft>
              <a:buClr>
                <a:srgbClr val="FFFFFF"/>
              </a:buClr>
              <a:buSzPts val="1800"/>
              <a:buFont typeface="Arial"/>
              <a:buChar char="•"/>
            </a:pPr>
            <a:r>
              <a:rPr b="0" i="0" lang="en-US" sz="1800" u="none">
                <a:solidFill>
                  <a:srgbClr val="FFFFFF"/>
                </a:solidFill>
                <a:latin typeface="Arial"/>
                <a:ea typeface="Arial"/>
                <a:cs typeface="Arial"/>
                <a:sym typeface="Arial"/>
              </a:rPr>
              <a:t>Complete MHS scheduling as if you will be here full-time in case you do not participate in CCP next school year</a:t>
            </a:r>
            <a:endParaRPr sz="1800">
              <a:solidFill>
                <a:srgbClr val="FFFFFF"/>
              </a:solidFill>
            </a:endParaRPr>
          </a:p>
          <a:p>
            <a:pPr indent="0" lvl="0" marL="342900" marR="0" rtl="0" algn="l">
              <a:lnSpc>
                <a:spcPct val="80000"/>
              </a:lnSpc>
              <a:spcBef>
                <a:spcPts val="360"/>
              </a:spcBef>
              <a:spcAft>
                <a:spcPts val="0"/>
              </a:spcAft>
              <a:buNone/>
            </a:pPr>
            <a:r>
              <a:t/>
            </a:r>
            <a:endParaRPr sz="1800">
              <a:solidFill>
                <a:srgbClr val="FFFFFF"/>
              </a:solidFill>
            </a:endParaRPr>
          </a:p>
          <a:p>
            <a:pPr indent="-342900" lvl="0" marL="342900" marR="0" rtl="0" algn="l">
              <a:lnSpc>
                <a:spcPct val="80000"/>
              </a:lnSpc>
              <a:spcBef>
                <a:spcPts val="360"/>
              </a:spcBef>
              <a:spcAft>
                <a:spcPts val="0"/>
              </a:spcAft>
              <a:buClr>
                <a:srgbClr val="FFFFFF"/>
              </a:buClr>
              <a:buSzPts val="1800"/>
              <a:buFont typeface="Arial"/>
              <a:buChar char="•"/>
            </a:pPr>
            <a:r>
              <a:rPr b="0" i="0" lang="en-US" sz="1800" u="none">
                <a:solidFill>
                  <a:srgbClr val="FFFFFF"/>
                </a:solidFill>
                <a:latin typeface="Arial"/>
                <a:ea typeface="Arial"/>
                <a:cs typeface="Arial"/>
                <a:sym typeface="Arial"/>
              </a:rPr>
              <a:t>Admitted students will receive word from the college</a:t>
            </a:r>
            <a:endParaRPr b="0" i="0" sz="1800" u="none">
              <a:solidFill>
                <a:srgbClr val="FFFFFF"/>
              </a:solidFill>
              <a:latin typeface="Arial"/>
              <a:ea typeface="Arial"/>
              <a:cs typeface="Arial"/>
              <a:sym typeface="Arial"/>
            </a:endParaRPr>
          </a:p>
          <a:p>
            <a:pPr indent="0" lvl="0" marL="342900" marR="0" rtl="0" algn="l">
              <a:lnSpc>
                <a:spcPct val="80000"/>
              </a:lnSpc>
              <a:spcBef>
                <a:spcPts val="360"/>
              </a:spcBef>
              <a:spcAft>
                <a:spcPts val="0"/>
              </a:spcAft>
              <a:buNone/>
            </a:pPr>
            <a:r>
              <a:t/>
            </a:r>
            <a:endParaRPr sz="1800">
              <a:solidFill>
                <a:srgbClr val="FFFFFF"/>
              </a:solidFill>
            </a:endParaRPr>
          </a:p>
          <a:p>
            <a:pPr indent="-342900" lvl="0" marL="342900" marR="0" rtl="0" algn="l">
              <a:lnSpc>
                <a:spcPct val="80000"/>
              </a:lnSpc>
              <a:spcBef>
                <a:spcPts val="360"/>
              </a:spcBef>
              <a:spcAft>
                <a:spcPts val="0"/>
              </a:spcAft>
              <a:buClr>
                <a:srgbClr val="FFFFFF"/>
              </a:buClr>
              <a:buSzPts val="1800"/>
              <a:buFont typeface="Arial"/>
              <a:buChar char="•"/>
            </a:pPr>
            <a:r>
              <a:rPr b="0" i="0" lang="en-US" sz="1800" u="none">
                <a:solidFill>
                  <a:srgbClr val="FFFFFF"/>
                </a:solidFill>
                <a:latin typeface="Arial"/>
                <a:ea typeface="Arial"/>
                <a:cs typeface="Arial"/>
                <a:sym typeface="Arial"/>
              </a:rPr>
              <a:t>Upon admittance, </a:t>
            </a:r>
            <a:r>
              <a:rPr lang="en-US" sz="1800">
                <a:solidFill>
                  <a:srgbClr val="FFFFFF"/>
                </a:solidFill>
              </a:rPr>
              <a:t>register for</a:t>
            </a:r>
            <a:r>
              <a:rPr b="0" i="0" lang="en-US" sz="1800" u="none">
                <a:solidFill>
                  <a:srgbClr val="FFFFFF"/>
                </a:solidFill>
                <a:latin typeface="Arial"/>
                <a:ea typeface="Arial"/>
                <a:cs typeface="Arial"/>
                <a:sym typeface="Arial"/>
              </a:rPr>
              <a:t> college </a:t>
            </a:r>
            <a:r>
              <a:rPr lang="en-US" sz="1800">
                <a:solidFill>
                  <a:srgbClr val="FFFFFF"/>
                </a:solidFill>
              </a:rPr>
              <a:t>courses and</a:t>
            </a:r>
            <a:r>
              <a:rPr b="0" i="0" lang="en-US" sz="1800" u="none">
                <a:solidFill>
                  <a:srgbClr val="FFFFFF"/>
                </a:solidFill>
                <a:latin typeface="Arial"/>
                <a:ea typeface="Arial"/>
                <a:cs typeface="Arial"/>
                <a:sym typeface="Arial"/>
              </a:rPr>
              <a:t> create </a:t>
            </a:r>
            <a:r>
              <a:rPr lang="en-US" sz="1800">
                <a:solidFill>
                  <a:srgbClr val="FFFFFF"/>
                </a:solidFill>
              </a:rPr>
              <a:t>you college</a:t>
            </a:r>
            <a:r>
              <a:rPr b="0" i="0" lang="en-US" sz="1800" u="none">
                <a:solidFill>
                  <a:srgbClr val="FFFFFF"/>
                </a:solidFill>
                <a:latin typeface="Arial"/>
                <a:ea typeface="Arial"/>
                <a:cs typeface="Arial"/>
                <a:sym typeface="Arial"/>
              </a:rPr>
              <a:t> schedule</a:t>
            </a:r>
            <a:r>
              <a:rPr lang="en-US" sz="1800">
                <a:solidFill>
                  <a:srgbClr val="FFFFFF"/>
                </a:solidFill>
              </a:rPr>
              <a:t>. If you have questions, please consult with your college advisor.</a:t>
            </a:r>
            <a:endParaRPr b="0" i="0" sz="1800" u="none">
              <a:solidFill>
                <a:srgbClr val="FFFFFF"/>
              </a:solidFill>
              <a:latin typeface="Arial"/>
              <a:ea typeface="Arial"/>
              <a:cs typeface="Arial"/>
              <a:sym typeface="Arial"/>
            </a:endParaRPr>
          </a:p>
          <a:p>
            <a:pPr indent="0" lvl="0" marL="342900" marR="0" rtl="0" algn="l">
              <a:lnSpc>
                <a:spcPct val="80000"/>
              </a:lnSpc>
              <a:spcBef>
                <a:spcPts val="360"/>
              </a:spcBef>
              <a:spcAft>
                <a:spcPts val="0"/>
              </a:spcAft>
              <a:buNone/>
            </a:pPr>
            <a:r>
              <a:t/>
            </a:r>
            <a:endParaRPr sz="1800">
              <a:solidFill>
                <a:srgbClr val="FFFFFF"/>
              </a:solidFill>
            </a:endParaRPr>
          </a:p>
          <a:p>
            <a:pPr indent="-342900" lvl="0" marL="342900" marR="0" rtl="0" algn="l">
              <a:lnSpc>
                <a:spcPct val="80000"/>
              </a:lnSpc>
              <a:spcBef>
                <a:spcPts val="360"/>
              </a:spcBef>
              <a:spcAft>
                <a:spcPts val="0"/>
              </a:spcAft>
              <a:buClr>
                <a:srgbClr val="FFFFFF"/>
              </a:buClr>
              <a:buSzPts val="1800"/>
              <a:buFont typeface="Arial"/>
              <a:buChar char="•"/>
            </a:pPr>
            <a:r>
              <a:rPr lang="en-US" sz="1800">
                <a:solidFill>
                  <a:srgbClr val="FFFFFF"/>
                </a:solidFill>
              </a:rPr>
              <a:t>Email </a:t>
            </a:r>
            <a:r>
              <a:rPr lang="en-US" sz="1800">
                <a:solidFill>
                  <a:srgbClr val="FFFFFF"/>
                </a:solidFill>
              </a:rPr>
              <a:t>your</a:t>
            </a:r>
            <a:r>
              <a:rPr lang="en-US" sz="1800">
                <a:solidFill>
                  <a:srgbClr val="FFFFFF"/>
                </a:solidFill>
              </a:rPr>
              <a:t> MHS </a:t>
            </a:r>
            <a:r>
              <a:rPr b="0" i="0" lang="en-US" sz="1800" u="none">
                <a:solidFill>
                  <a:srgbClr val="FFFFFF"/>
                </a:solidFill>
                <a:latin typeface="Arial"/>
                <a:ea typeface="Arial"/>
                <a:cs typeface="Arial"/>
                <a:sym typeface="Arial"/>
              </a:rPr>
              <a:t>school counselor the registration form for approval</a:t>
            </a:r>
            <a:r>
              <a:rPr lang="en-US" sz="1800">
                <a:solidFill>
                  <a:srgbClr val="FFFFFF"/>
                </a:solidFill>
              </a:rPr>
              <a:t> and it will be forwarded to your college to complete the course registration.</a:t>
            </a:r>
            <a:endParaRPr b="0" i="0" sz="1800" u="none">
              <a:solidFill>
                <a:srgbClr val="FFFFFF"/>
              </a:solidFill>
              <a:latin typeface="Arial"/>
              <a:ea typeface="Arial"/>
              <a:cs typeface="Arial"/>
              <a:sym typeface="Arial"/>
            </a:endParaRPr>
          </a:p>
          <a:p>
            <a:pPr indent="-342900" lvl="0" marL="342900" marR="0" rtl="0" algn="ctr">
              <a:lnSpc>
                <a:spcPct val="80000"/>
              </a:lnSpc>
              <a:spcBef>
                <a:spcPts val="360"/>
              </a:spcBef>
              <a:spcAft>
                <a:spcPts val="0"/>
              </a:spcAft>
              <a:buClr>
                <a:srgbClr val="FFFF00"/>
              </a:buClr>
              <a:buSzPts val="1800"/>
              <a:buFont typeface="Arial"/>
              <a:buNone/>
            </a:pPr>
            <a:r>
              <a:t/>
            </a:r>
            <a:endParaRP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400"/>
              <a:buFont typeface="Arial"/>
              <a:buNone/>
            </a:pPr>
            <a:r>
              <a:rPr b="0" i="0" lang="en-US" sz="4400" u="none" cap="none" strike="noStrike">
                <a:solidFill>
                  <a:srgbClr val="FFFFFF"/>
                </a:solidFill>
                <a:latin typeface="Arial"/>
                <a:ea typeface="Arial"/>
                <a:cs typeface="Arial"/>
                <a:sym typeface="Arial"/>
              </a:rPr>
              <a:t>Scheduling Timeline</a:t>
            </a:r>
            <a:endParaRPr>
              <a:solidFill>
                <a:srgbClr val="FFFFFF"/>
              </a:solidFill>
            </a:endParaRPr>
          </a:p>
        </p:txBody>
      </p:sp>
      <p:sp>
        <p:nvSpPr>
          <p:cNvPr id="214" name="Google Shape;214;p34"/>
          <p:cNvSpPr txBox="1"/>
          <p:nvPr>
            <p:ph idx="1" type="body"/>
          </p:nvPr>
        </p:nvSpPr>
        <p:spPr>
          <a:xfrm>
            <a:off x="457200" y="1423973"/>
            <a:ext cx="8229600" cy="5115900"/>
          </a:xfrm>
          <a:prstGeom prst="rect">
            <a:avLst/>
          </a:prstGeom>
          <a:noFill/>
          <a:ln>
            <a:noFill/>
          </a:ln>
        </p:spPr>
        <p:txBody>
          <a:bodyPr anchorCtr="0" anchor="t" bIns="45700" lIns="91425" spcFirstLastPara="1" rIns="91425" wrap="square" tIns="45700">
            <a:noAutofit/>
          </a:bodyPr>
          <a:lstStyle/>
          <a:p>
            <a:pPr indent="-317500" lvl="0" marL="342900" marR="0" rtl="0" algn="l">
              <a:lnSpc>
                <a:spcPct val="90000"/>
              </a:lnSpc>
              <a:spcBef>
                <a:spcPts val="0"/>
              </a:spcBef>
              <a:spcAft>
                <a:spcPts val="0"/>
              </a:spcAft>
              <a:buClr>
                <a:srgbClr val="FFFFFF"/>
              </a:buClr>
              <a:buSzPts val="2400"/>
              <a:buFont typeface="Arial"/>
              <a:buChar char="•"/>
            </a:pPr>
            <a:r>
              <a:rPr b="0" i="0" lang="en-US" sz="2400" u="none">
                <a:solidFill>
                  <a:srgbClr val="FFFFFF"/>
                </a:solidFill>
                <a:latin typeface="Arial"/>
                <a:ea typeface="Arial"/>
                <a:cs typeface="Arial"/>
                <a:sym typeface="Arial"/>
              </a:rPr>
              <a:t>At most</a:t>
            </a:r>
            <a:r>
              <a:rPr lang="en-US" sz="2400">
                <a:solidFill>
                  <a:srgbClr val="FFFFFF"/>
                </a:solidFill>
              </a:rPr>
              <a:t> colleges</a:t>
            </a:r>
            <a:r>
              <a:rPr b="0" i="0" lang="en-US" sz="2400" u="none">
                <a:solidFill>
                  <a:srgbClr val="FFFFFF"/>
                </a:solidFill>
                <a:latin typeface="Arial"/>
                <a:ea typeface="Arial"/>
                <a:cs typeface="Arial"/>
                <a:sym typeface="Arial"/>
              </a:rPr>
              <a:t>, students have </a:t>
            </a:r>
            <a:r>
              <a:rPr b="0" i="0" lang="en-US" sz="2400" u="sng">
                <a:solidFill>
                  <a:srgbClr val="FFFFFF"/>
                </a:solidFill>
                <a:latin typeface="Arial"/>
                <a:ea typeface="Arial"/>
                <a:cs typeface="Arial"/>
                <a:sym typeface="Arial"/>
              </a:rPr>
              <a:t>1</a:t>
            </a:r>
            <a:r>
              <a:rPr b="1" i="0" lang="en-US" sz="2400" u="sng">
                <a:solidFill>
                  <a:srgbClr val="FFFFFF"/>
                </a:solidFill>
                <a:latin typeface="Arial"/>
                <a:ea typeface="Arial"/>
                <a:cs typeface="Arial"/>
                <a:sym typeface="Arial"/>
              </a:rPr>
              <a:t> week</a:t>
            </a:r>
            <a:r>
              <a:rPr b="0" i="0" lang="en-US" sz="2400" u="none">
                <a:solidFill>
                  <a:srgbClr val="FFFFFF"/>
                </a:solidFill>
                <a:latin typeface="Arial"/>
                <a:ea typeface="Arial"/>
                <a:cs typeface="Arial"/>
                <a:sym typeface="Arial"/>
              </a:rPr>
              <a:t> to drop a class at the college to not be charged for the course.  If you drop the class AFTER the one week timeline you will be charged for the class and must pay the tuition.  The student needs to facilitate this process…</a:t>
            </a:r>
            <a:r>
              <a:rPr b="0" i="0" lang="en-US" sz="1800" u="none">
                <a:solidFill>
                  <a:srgbClr val="FFFFFF"/>
                </a:solidFill>
                <a:latin typeface="Arial"/>
                <a:ea typeface="Arial"/>
                <a:cs typeface="Arial"/>
                <a:sym typeface="Arial"/>
              </a:rPr>
              <a:t>NO EXCEPTIONS!! </a:t>
            </a:r>
            <a:endParaRPr b="0" i="0" sz="1800" u="none">
              <a:solidFill>
                <a:srgbClr val="FFFFFF"/>
              </a:solidFill>
              <a:latin typeface="Arial"/>
              <a:ea typeface="Arial"/>
              <a:cs typeface="Arial"/>
              <a:sym typeface="Arial"/>
            </a:endParaRPr>
          </a:p>
          <a:p>
            <a:pPr indent="0" lvl="0" marL="0" marR="0" rtl="0" algn="l">
              <a:lnSpc>
                <a:spcPct val="90000"/>
              </a:lnSpc>
              <a:spcBef>
                <a:spcPts val="0"/>
              </a:spcBef>
              <a:spcAft>
                <a:spcPts val="0"/>
              </a:spcAft>
              <a:buNone/>
            </a:pPr>
            <a:r>
              <a:t/>
            </a:r>
            <a:endParaRPr sz="2400">
              <a:solidFill>
                <a:srgbClr val="FFFFFF"/>
              </a:solidFill>
            </a:endParaRPr>
          </a:p>
          <a:p>
            <a:pPr indent="-342900" lvl="0" marL="342900" marR="0" rtl="0" algn="l">
              <a:lnSpc>
                <a:spcPct val="90000"/>
              </a:lnSpc>
              <a:spcBef>
                <a:spcPts val="560"/>
              </a:spcBef>
              <a:spcAft>
                <a:spcPts val="0"/>
              </a:spcAft>
              <a:buClr>
                <a:srgbClr val="FFFFCC"/>
              </a:buClr>
              <a:buSzPts val="2800"/>
              <a:buFont typeface="Arial"/>
              <a:buChar char="•"/>
            </a:pPr>
            <a:r>
              <a:rPr b="0" i="0" lang="en-US" sz="2400" u="none">
                <a:solidFill>
                  <a:srgbClr val="FFFFFF"/>
                </a:solidFill>
                <a:latin typeface="Arial"/>
                <a:ea typeface="Arial"/>
                <a:cs typeface="Arial"/>
                <a:sym typeface="Arial"/>
              </a:rPr>
              <a:t>It is the STUDENT’S </a:t>
            </a:r>
            <a:r>
              <a:rPr lang="en-US" sz="2400">
                <a:solidFill>
                  <a:srgbClr val="FFFFFF"/>
                </a:solidFill>
              </a:rPr>
              <a:t>RESPONSIBILITY</a:t>
            </a:r>
            <a:r>
              <a:rPr b="0" i="0" lang="en-US" sz="2400" u="none">
                <a:solidFill>
                  <a:srgbClr val="FFFFFF"/>
                </a:solidFill>
                <a:latin typeface="Arial"/>
                <a:ea typeface="Arial"/>
                <a:cs typeface="Arial"/>
                <a:sym typeface="Arial"/>
              </a:rPr>
              <a:t> to notify their high school counselor of any changes (drops/adds) made to their schedule, to ensure that they are carrying the appropriate number of credits, and are on track for graduation! </a:t>
            </a:r>
            <a:r>
              <a:rPr b="0" i="0" lang="en-US" sz="2800" u="none">
                <a:solidFill>
                  <a:schemeClr val="lt1"/>
                </a:solidFill>
                <a:latin typeface="Arial"/>
                <a:ea typeface="Arial"/>
                <a:cs typeface="Arial"/>
                <a:sym typeface="Arial"/>
              </a:rPr>
              <a:t> </a:t>
            </a:r>
            <a:endParaRPr/>
          </a:p>
        </p:txBody>
      </p:sp>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5"/>
          <p:cNvSpPr txBox="1"/>
          <p:nvPr>
            <p:ph type="ctrTitle"/>
          </p:nvPr>
        </p:nvSpPr>
        <p:spPr>
          <a:xfrm>
            <a:off x="1238800" y="635362"/>
            <a:ext cx="6858000" cy="13923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400"/>
              <a:buFont typeface="Arial"/>
              <a:buNone/>
            </a:pPr>
            <a:r>
              <a:rPr b="0" i="0" lang="en-US" sz="4400" u="none" cap="none" strike="noStrike">
                <a:solidFill>
                  <a:srgbClr val="FFFFFF"/>
                </a:solidFill>
                <a:latin typeface="Arial"/>
                <a:ea typeface="Arial"/>
                <a:cs typeface="Arial"/>
                <a:sym typeface="Arial"/>
              </a:rPr>
              <a:t>Instructions for Dual Credit Students</a:t>
            </a:r>
            <a:endParaRPr>
              <a:solidFill>
                <a:srgbClr val="FFFFFF"/>
              </a:solidFill>
            </a:endParaRPr>
          </a:p>
        </p:txBody>
      </p:sp>
      <p:sp>
        <p:nvSpPr>
          <p:cNvPr id="220" name="Google Shape;220;p35"/>
          <p:cNvSpPr txBox="1"/>
          <p:nvPr>
            <p:ph idx="1" type="subTitle"/>
          </p:nvPr>
        </p:nvSpPr>
        <p:spPr>
          <a:xfrm>
            <a:off x="1143000" y="2027650"/>
            <a:ext cx="6858000" cy="4004700"/>
          </a:xfrm>
          <a:prstGeom prst="rect">
            <a:avLst/>
          </a:prstGeom>
          <a:noFill/>
          <a:ln>
            <a:noFill/>
          </a:ln>
        </p:spPr>
        <p:txBody>
          <a:bodyPr anchorCtr="0" anchor="t" bIns="45700" lIns="91425" spcFirstLastPara="1" rIns="91425" wrap="square" tIns="45700">
            <a:noAutofit/>
          </a:bodyPr>
          <a:lstStyle/>
          <a:p>
            <a:pPr indent="-342900" lvl="0" marL="342900" rtl="0" algn="l">
              <a:spcBef>
                <a:spcPts val="480"/>
              </a:spcBef>
              <a:spcAft>
                <a:spcPts val="0"/>
              </a:spcAft>
              <a:buClr>
                <a:srgbClr val="FFFFFF"/>
              </a:buClr>
              <a:buSzPts val="2400"/>
              <a:buFont typeface="Arial"/>
              <a:buChar char="•"/>
            </a:pPr>
            <a:r>
              <a:rPr lang="en-US">
                <a:solidFill>
                  <a:srgbClr val="FFFFFF"/>
                </a:solidFill>
              </a:rPr>
              <a:t>Register for dual credit courses on Infinite Campus during Madison scheduling session</a:t>
            </a:r>
            <a:endParaRPr>
              <a:solidFill>
                <a:srgbClr val="FFFFFF"/>
              </a:solidFill>
            </a:endParaRPr>
          </a:p>
          <a:p>
            <a:pPr indent="0" lvl="0" marL="342900" rtl="0" algn="l">
              <a:spcBef>
                <a:spcPts val="480"/>
              </a:spcBef>
              <a:spcAft>
                <a:spcPts val="0"/>
              </a:spcAft>
              <a:buNone/>
            </a:pPr>
            <a:r>
              <a:t/>
            </a:r>
            <a:endParaRPr>
              <a:solidFill>
                <a:srgbClr val="FFFFFF"/>
              </a:solidFill>
            </a:endParaRPr>
          </a:p>
          <a:p>
            <a:pPr indent="-342900" lvl="0" marL="342900" marR="0" rtl="0" algn="l">
              <a:lnSpc>
                <a:spcPct val="100000"/>
              </a:lnSpc>
              <a:spcBef>
                <a:spcPts val="0"/>
              </a:spcBef>
              <a:spcAft>
                <a:spcPts val="0"/>
              </a:spcAft>
              <a:buClr>
                <a:srgbClr val="FFFFFF"/>
              </a:buClr>
              <a:buSzPts val="2400"/>
              <a:buFont typeface="Arial"/>
              <a:buChar char="•"/>
            </a:pPr>
            <a:r>
              <a:rPr lang="en-US">
                <a:solidFill>
                  <a:srgbClr val="FFFFFF"/>
                </a:solidFill>
              </a:rPr>
              <a:t>Apply to Lakeland</a:t>
            </a:r>
            <a:endParaRPr b="0" i="0" sz="2400" u="non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a:solidFill>
                <a:srgbClr val="FFFFFF"/>
              </a:solidFill>
            </a:endParaRPr>
          </a:p>
          <a:p>
            <a:pPr indent="-342900" lvl="0" marL="342900" marR="0" rtl="0" algn="l">
              <a:lnSpc>
                <a:spcPct val="100000"/>
              </a:lnSpc>
              <a:spcBef>
                <a:spcPts val="480"/>
              </a:spcBef>
              <a:spcAft>
                <a:spcPts val="0"/>
              </a:spcAft>
              <a:buClr>
                <a:srgbClr val="FFFFFF"/>
              </a:buClr>
              <a:buSzPts val="2400"/>
              <a:buFont typeface="Arial"/>
              <a:buChar char="•"/>
            </a:pPr>
            <a:r>
              <a:rPr lang="en-US">
                <a:solidFill>
                  <a:srgbClr val="FFFFFF"/>
                </a:solidFill>
              </a:rPr>
              <a:t>Stop in to see Mrs. Keener to request that your transcript be sent to Lakeland</a:t>
            </a:r>
            <a:endParaRPr>
              <a:solidFill>
                <a:srgbClr val="FFFFFF"/>
              </a:solidFill>
            </a:endParaRPr>
          </a:p>
          <a:p>
            <a:pPr indent="0" lvl="0" marL="0" marR="0" rtl="0" algn="l">
              <a:lnSpc>
                <a:spcPct val="100000"/>
              </a:lnSpc>
              <a:spcBef>
                <a:spcPts val="480"/>
              </a:spcBef>
              <a:spcAft>
                <a:spcPts val="0"/>
              </a:spcAft>
              <a:buNone/>
            </a:pPr>
            <a:r>
              <a:t/>
            </a:r>
            <a:endParaRPr>
              <a:solidFill>
                <a:srgbClr val="FFFFFF"/>
              </a:solidFill>
            </a:endParaRPr>
          </a:p>
          <a:p>
            <a:pPr indent="-342900" lvl="0" marL="342900" marR="0" rtl="0" algn="l">
              <a:lnSpc>
                <a:spcPct val="100000"/>
              </a:lnSpc>
              <a:spcBef>
                <a:spcPts val="480"/>
              </a:spcBef>
              <a:spcAft>
                <a:spcPts val="0"/>
              </a:spcAft>
              <a:buClr>
                <a:srgbClr val="FFFFFF"/>
              </a:buClr>
              <a:buSzPts val="2400"/>
              <a:buFont typeface="Arial"/>
              <a:buChar char="•"/>
            </a:pPr>
            <a:r>
              <a:rPr b="0" i="0" lang="en-US" sz="2400" u="none">
                <a:solidFill>
                  <a:srgbClr val="FFFFFF"/>
                </a:solidFill>
                <a:latin typeface="Arial"/>
                <a:ea typeface="Arial"/>
                <a:cs typeface="Arial"/>
                <a:sym typeface="Arial"/>
              </a:rPr>
              <a:t>Complete the college course registration form for the MHS dual credit course</a:t>
            </a:r>
            <a:endParaRPr>
              <a:solidFill>
                <a:srgbClr val="FFFFFF"/>
              </a:solidFill>
            </a:endParaRPr>
          </a:p>
        </p:txBody>
      </p:sp>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6"/>
          <p:cNvSpPr txBox="1"/>
          <p:nvPr>
            <p:ph idx="4294967295" type="title"/>
          </p:nvPr>
        </p:nvSpPr>
        <p:spPr>
          <a:xfrm>
            <a:off x="457200" y="274623"/>
            <a:ext cx="8229600" cy="1328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000"/>
              <a:buFont typeface="Arial"/>
              <a:buNone/>
            </a:pPr>
            <a:r>
              <a:rPr b="0" i="0" lang="en-US" sz="4000" u="none" cap="none" strike="noStrike">
                <a:solidFill>
                  <a:srgbClr val="FFFFFF"/>
                </a:solidFill>
                <a:latin typeface="Arial"/>
                <a:ea typeface="Arial"/>
                <a:cs typeface="Arial"/>
                <a:sym typeface="Arial"/>
              </a:rPr>
              <a:t>Instructions for Continuing CCP Students</a:t>
            </a:r>
            <a:endParaRPr>
              <a:solidFill>
                <a:srgbClr val="FFFFFF"/>
              </a:solidFill>
            </a:endParaRPr>
          </a:p>
        </p:txBody>
      </p:sp>
      <p:sp>
        <p:nvSpPr>
          <p:cNvPr id="226" name="Google Shape;226;p36"/>
          <p:cNvSpPr txBox="1"/>
          <p:nvPr>
            <p:ph idx="4294967295" type="body"/>
          </p:nvPr>
        </p:nvSpPr>
        <p:spPr>
          <a:xfrm>
            <a:off x="304800" y="20574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3200"/>
              <a:buFont typeface="Arial"/>
              <a:buChar char="•"/>
            </a:pPr>
            <a:r>
              <a:rPr b="0" i="0" lang="en-US" sz="3200" u="sng">
                <a:solidFill>
                  <a:srgbClr val="FFFFFF"/>
                </a:solidFill>
                <a:latin typeface="Arial"/>
                <a:ea typeface="Arial"/>
                <a:cs typeface="Arial"/>
                <a:sym typeface="Arial"/>
              </a:rPr>
              <a:t>Each year</a:t>
            </a:r>
            <a:r>
              <a:rPr b="0" i="0" lang="en-US" sz="3200" u="none">
                <a:solidFill>
                  <a:srgbClr val="FFFFFF"/>
                </a:solidFill>
                <a:latin typeface="Arial"/>
                <a:ea typeface="Arial"/>
                <a:cs typeface="Arial"/>
                <a:sym typeface="Arial"/>
              </a:rPr>
              <a:t>, the student and parent must turn in CCP Intent to Participate Form to </a:t>
            </a:r>
            <a:r>
              <a:rPr lang="en-US">
                <a:solidFill>
                  <a:srgbClr val="FFFFFF"/>
                </a:solidFill>
              </a:rPr>
              <a:t>your MHS counselor </a:t>
            </a:r>
            <a:r>
              <a:rPr b="0" i="0" lang="en-US" sz="3200" u="none">
                <a:solidFill>
                  <a:srgbClr val="FFFFFF"/>
                </a:solidFill>
                <a:latin typeface="Arial"/>
                <a:ea typeface="Arial"/>
                <a:cs typeface="Arial"/>
                <a:sym typeface="Arial"/>
              </a:rPr>
              <a:t>by April 1st</a:t>
            </a:r>
            <a:r>
              <a:rPr lang="en-US">
                <a:solidFill>
                  <a:srgbClr val="FFFFFF"/>
                </a:solidFill>
              </a:rPr>
              <a:t>. </a:t>
            </a:r>
            <a:endParaRPr>
              <a:solidFill>
                <a:srgbClr val="FFFFFF"/>
              </a:solidFill>
            </a:endParaRPr>
          </a:p>
          <a:p>
            <a:pPr indent="-342900" lvl="0" marL="342900" marR="0" rtl="0" algn="l">
              <a:lnSpc>
                <a:spcPct val="100000"/>
              </a:lnSpc>
              <a:spcBef>
                <a:spcPts val="640"/>
              </a:spcBef>
              <a:spcAft>
                <a:spcPts val="0"/>
              </a:spcAft>
              <a:buClr>
                <a:schemeClr val="dk1"/>
              </a:buClr>
              <a:buSzPts val="3200"/>
              <a:buFont typeface="Arial"/>
              <a:buNone/>
            </a:pPr>
            <a:r>
              <a:t/>
            </a:r>
            <a:endParaRPr b="0" i="0" sz="3200" u="none">
              <a:solidFill>
                <a:srgbClr val="FFFFFF"/>
              </a:solidFill>
              <a:latin typeface="Arial"/>
              <a:ea typeface="Arial"/>
              <a:cs typeface="Arial"/>
              <a:sym typeface="Arial"/>
            </a:endParaRPr>
          </a:p>
          <a:p>
            <a:pPr indent="-342900" lvl="0" marL="342900" marR="0" rtl="0" algn="l">
              <a:lnSpc>
                <a:spcPct val="100000"/>
              </a:lnSpc>
              <a:spcBef>
                <a:spcPts val="640"/>
              </a:spcBef>
              <a:spcAft>
                <a:spcPts val="0"/>
              </a:spcAft>
              <a:buClr>
                <a:srgbClr val="FFFFFF"/>
              </a:buClr>
              <a:buSzPts val="3200"/>
              <a:buFont typeface="Arial"/>
              <a:buChar char="•"/>
            </a:pPr>
            <a:r>
              <a:rPr b="0" i="0" lang="en-US" sz="3200" u="none">
                <a:solidFill>
                  <a:srgbClr val="FFFFFF"/>
                </a:solidFill>
                <a:latin typeface="Arial"/>
                <a:ea typeface="Arial"/>
                <a:cs typeface="Arial"/>
                <a:sym typeface="Arial"/>
              </a:rPr>
              <a:t>Rules and requirements change yearly.  </a:t>
            </a:r>
            <a:endParaRPr b="0" i="0" sz="3200" u="none">
              <a:solidFill>
                <a:srgbClr val="FFFFFF"/>
              </a:solidFill>
              <a:latin typeface="Arial"/>
              <a:ea typeface="Arial"/>
              <a:cs typeface="Arial"/>
              <a:sym typeface="Arial"/>
            </a:endParaRPr>
          </a:p>
          <a:p>
            <a:pPr indent="0" lvl="0" marL="342900" marR="0" rtl="0" algn="l">
              <a:lnSpc>
                <a:spcPct val="100000"/>
              </a:lnSpc>
              <a:spcBef>
                <a:spcPts val="640"/>
              </a:spcBef>
              <a:spcAft>
                <a:spcPts val="0"/>
              </a:spcAft>
              <a:buNone/>
            </a:pPr>
            <a:r>
              <a:rPr b="0" i="0" lang="en-US" sz="3200" u="none">
                <a:solidFill>
                  <a:srgbClr val="FFFFFF"/>
                </a:solidFill>
                <a:latin typeface="Arial"/>
                <a:ea typeface="Arial"/>
                <a:cs typeface="Arial"/>
                <a:sym typeface="Arial"/>
              </a:rPr>
              <a:t>To receive up to date information we recommend attending the yearly meeting.</a:t>
            </a:r>
            <a:endParaRPr>
              <a:solidFill>
                <a:srgbClr val="FFFFFF"/>
              </a:solidFill>
            </a:endParaRPr>
          </a:p>
          <a:p>
            <a:pPr indent="-139700" lvl="0" marL="342900" marR="0" rtl="0" algn="l">
              <a:spcBef>
                <a:spcPts val="640"/>
              </a:spcBef>
              <a:spcAft>
                <a:spcPts val="0"/>
              </a:spcAft>
              <a:buClr>
                <a:schemeClr val="dk1"/>
              </a:buClr>
              <a:buSzPts val="3200"/>
              <a:buFont typeface="Arial"/>
              <a:buNone/>
            </a:pPr>
            <a:r>
              <a:t/>
            </a:r>
            <a:endParaRPr b="0" i="0" sz="3200" u="none">
              <a:solidFill>
                <a:schemeClr val="lt1"/>
              </a:solidFill>
              <a:latin typeface="Arial"/>
              <a:ea typeface="Arial"/>
              <a:cs typeface="Arial"/>
              <a:sym typeface="Arial"/>
            </a:endParaRPr>
          </a:p>
        </p:txBody>
      </p:sp>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400"/>
              <a:buFont typeface="Arial"/>
              <a:buNone/>
            </a:pPr>
            <a:r>
              <a:rPr b="0" i="0" lang="en-US" sz="4400" u="none" cap="none" strike="noStrike">
                <a:solidFill>
                  <a:srgbClr val="FFFFFF"/>
                </a:solidFill>
                <a:latin typeface="Arial"/>
                <a:ea typeface="Arial"/>
                <a:cs typeface="Arial"/>
                <a:sym typeface="Arial"/>
              </a:rPr>
              <a:t>Graduation Requirements</a:t>
            </a:r>
            <a:endParaRPr>
              <a:solidFill>
                <a:srgbClr val="FFFFFF"/>
              </a:solidFill>
            </a:endParaRPr>
          </a:p>
        </p:txBody>
      </p:sp>
      <p:sp>
        <p:nvSpPr>
          <p:cNvPr id="232" name="Google Shape;232;p37"/>
          <p:cNvSpPr txBox="1"/>
          <p:nvPr>
            <p:ph idx="1" type="body"/>
          </p:nvPr>
        </p:nvSpPr>
        <p:spPr>
          <a:xfrm>
            <a:off x="457200" y="1179275"/>
            <a:ext cx="8229600" cy="56067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2600"/>
              <a:buFont typeface="Arial"/>
              <a:buChar char="•"/>
            </a:pPr>
            <a:r>
              <a:rPr b="0" i="0" lang="en-US" sz="2600" u="none">
                <a:solidFill>
                  <a:srgbClr val="FFFFFF"/>
                </a:solidFill>
                <a:latin typeface="Arial"/>
                <a:ea typeface="Arial"/>
                <a:cs typeface="Arial"/>
                <a:sym typeface="Arial"/>
              </a:rPr>
              <a:t>While participating in CCP, it is the STUDENT’S </a:t>
            </a:r>
            <a:r>
              <a:rPr lang="en-US" sz="2600">
                <a:solidFill>
                  <a:srgbClr val="FFFFFF"/>
                </a:solidFill>
              </a:rPr>
              <a:t>RESPONSIBILITY</a:t>
            </a:r>
            <a:r>
              <a:rPr b="0" i="0" lang="en-US" sz="2600" u="none">
                <a:solidFill>
                  <a:srgbClr val="FFFFFF"/>
                </a:solidFill>
                <a:latin typeface="Arial"/>
                <a:ea typeface="Arial"/>
                <a:cs typeface="Arial"/>
                <a:sym typeface="Arial"/>
              </a:rPr>
              <a:t> to meet the graduation requirements.</a:t>
            </a:r>
            <a:endParaRPr>
              <a:solidFill>
                <a:srgbClr val="FFFFFF"/>
              </a:solidFill>
            </a:endParaRPr>
          </a:p>
          <a:p>
            <a:pPr indent="-342900" lvl="0" marL="342900" marR="0" rtl="0" algn="l">
              <a:lnSpc>
                <a:spcPct val="100000"/>
              </a:lnSpc>
              <a:spcBef>
                <a:spcPts val="520"/>
              </a:spcBef>
              <a:spcAft>
                <a:spcPts val="0"/>
              </a:spcAft>
              <a:buClr>
                <a:schemeClr val="dk1"/>
              </a:buClr>
              <a:buSzPts val="2600"/>
              <a:buFont typeface="Arial"/>
              <a:buNone/>
            </a:pPr>
            <a:r>
              <a:t/>
            </a:r>
            <a:endParaRPr b="0" i="0" sz="2600" u="none">
              <a:solidFill>
                <a:srgbClr val="FFFFFF"/>
              </a:solidFill>
              <a:latin typeface="Arial"/>
              <a:ea typeface="Arial"/>
              <a:cs typeface="Arial"/>
              <a:sym typeface="Arial"/>
            </a:endParaRPr>
          </a:p>
          <a:p>
            <a:pPr indent="-342900" lvl="0" marL="342900" marR="0" rtl="0" algn="l">
              <a:lnSpc>
                <a:spcPct val="100000"/>
              </a:lnSpc>
              <a:spcBef>
                <a:spcPts val="520"/>
              </a:spcBef>
              <a:spcAft>
                <a:spcPts val="0"/>
              </a:spcAft>
              <a:buClr>
                <a:srgbClr val="FFFFFF"/>
              </a:buClr>
              <a:buSzPts val="2600"/>
              <a:buFont typeface="Arial"/>
              <a:buChar char="•"/>
            </a:pPr>
            <a:r>
              <a:rPr b="0" i="0" lang="en-US" sz="2600" u="none">
                <a:solidFill>
                  <a:srgbClr val="FFFFFF"/>
                </a:solidFill>
                <a:latin typeface="Arial"/>
                <a:ea typeface="Arial"/>
                <a:cs typeface="Arial"/>
                <a:sym typeface="Arial"/>
              </a:rPr>
              <a:t>High school graduation requirements will not be waived as a result of participation in College Credit Plus. </a:t>
            </a:r>
            <a:endParaRPr>
              <a:solidFill>
                <a:srgbClr val="FFFFFF"/>
              </a:solidFill>
            </a:endParaRPr>
          </a:p>
          <a:p>
            <a:pPr indent="-285750" lvl="1" marL="742950" marR="0" rtl="0" algn="l">
              <a:lnSpc>
                <a:spcPct val="100000"/>
              </a:lnSpc>
              <a:spcBef>
                <a:spcPts val="520"/>
              </a:spcBef>
              <a:spcAft>
                <a:spcPts val="0"/>
              </a:spcAft>
              <a:buClr>
                <a:srgbClr val="FFFFFF"/>
              </a:buClr>
              <a:buSzPts val="2600"/>
              <a:buFont typeface="Arial"/>
              <a:buChar char="–"/>
            </a:pPr>
            <a:r>
              <a:rPr b="0" i="0" lang="en-US" sz="2600" u="none" cap="none" strike="noStrike">
                <a:solidFill>
                  <a:srgbClr val="FFFFFF"/>
                </a:solidFill>
                <a:latin typeface="Arial"/>
                <a:ea typeface="Arial"/>
                <a:cs typeface="Arial"/>
                <a:sym typeface="Arial"/>
              </a:rPr>
              <a:t>For Example: Personal Financial Literacy, Fine Art, etc.</a:t>
            </a:r>
            <a:endParaRPr>
              <a:solidFill>
                <a:srgbClr val="FFFFFF"/>
              </a:solidFill>
            </a:endParaRPr>
          </a:p>
          <a:p>
            <a:pPr indent="-285750" lvl="1" marL="742950" marR="0" rtl="0" algn="l">
              <a:lnSpc>
                <a:spcPct val="100000"/>
              </a:lnSpc>
              <a:spcBef>
                <a:spcPts val="520"/>
              </a:spcBef>
              <a:spcAft>
                <a:spcPts val="0"/>
              </a:spcAft>
              <a:buClr>
                <a:srgbClr val="FFFFFF"/>
              </a:buClr>
              <a:buSzPts val="2600"/>
              <a:buFont typeface="Arial"/>
              <a:buChar char="–"/>
            </a:pPr>
            <a:r>
              <a:rPr b="0" i="0" lang="en-US" sz="2600" u="none" cap="none" strike="noStrike">
                <a:solidFill>
                  <a:srgbClr val="FFFFFF"/>
                </a:solidFill>
                <a:latin typeface="Arial"/>
                <a:ea typeface="Arial"/>
                <a:cs typeface="Arial"/>
                <a:sym typeface="Arial"/>
              </a:rPr>
              <a:t>CCP final grades for Biology, US History and </a:t>
            </a:r>
            <a:r>
              <a:rPr lang="en-US" sz="2600">
                <a:solidFill>
                  <a:srgbClr val="FFFFFF"/>
                </a:solidFill>
              </a:rPr>
              <a:t>Government</a:t>
            </a:r>
            <a:r>
              <a:rPr b="0" i="0" lang="en-US" sz="2600" u="none" cap="none" strike="noStrike">
                <a:solidFill>
                  <a:srgbClr val="FFFFFF"/>
                </a:solidFill>
                <a:latin typeface="Arial"/>
                <a:ea typeface="Arial"/>
                <a:cs typeface="Arial"/>
                <a:sym typeface="Arial"/>
              </a:rPr>
              <a:t> will be</a:t>
            </a:r>
            <a:r>
              <a:rPr lang="en-US" sz="2600">
                <a:solidFill>
                  <a:srgbClr val="FFFFFF"/>
                </a:solidFill>
              </a:rPr>
              <a:t> converted</a:t>
            </a:r>
            <a:r>
              <a:rPr b="0" i="0" lang="en-US" sz="2600" u="none" cap="none" strike="noStrike">
                <a:solidFill>
                  <a:srgbClr val="FFFFFF"/>
                </a:solidFill>
                <a:latin typeface="Arial"/>
                <a:ea typeface="Arial"/>
                <a:cs typeface="Arial"/>
                <a:sym typeface="Arial"/>
              </a:rPr>
              <a:t> to End of Course (EOC) scores. </a:t>
            </a:r>
            <a:endParaRPr>
              <a:solidFill>
                <a:srgbClr val="FFFFFF"/>
              </a:solidFill>
            </a:endParaRPr>
          </a:p>
          <a:p>
            <a:pPr indent="0" lvl="0" marL="177800" marR="0" rtl="0" algn="l">
              <a:spcBef>
                <a:spcPts val="560"/>
              </a:spcBef>
              <a:spcAft>
                <a:spcPts val="0"/>
              </a:spcAft>
              <a:buClr>
                <a:schemeClr val="dk1"/>
              </a:buClr>
              <a:buSzPts val="2800"/>
              <a:buFont typeface="Arial"/>
              <a:buNone/>
            </a:pPr>
            <a:r>
              <a:t/>
            </a:r>
            <a:endParaRPr b="0" i="0" sz="2800" u="none" cap="none" strike="noStrike">
              <a:solidFill>
                <a:srgbClr val="FFFFFF"/>
              </a:solidFill>
              <a:latin typeface="Arial"/>
              <a:ea typeface="Arial"/>
              <a:cs typeface="Arial"/>
              <a:sym typeface="Arial"/>
            </a:endParaRP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000"/>
              <a:buFont typeface="Arial"/>
              <a:buNone/>
            </a:pPr>
            <a:r>
              <a:rPr b="0" i="0" lang="en-US" sz="4000" u="none" cap="none" strike="noStrike">
                <a:solidFill>
                  <a:srgbClr val="FFFFCC"/>
                </a:solidFill>
                <a:latin typeface="Arial"/>
                <a:ea typeface="Arial"/>
                <a:cs typeface="Arial"/>
                <a:sym typeface="Arial"/>
              </a:rPr>
              <a:t>Academic Responsibilities</a:t>
            </a:r>
            <a:endParaRPr/>
          </a:p>
        </p:txBody>
      </p:sp>
      <p:sp>
        <p:nvSpPr>
          <p:cNvPr id="238" name="Google Shape;238;p38"/>
          <p:cNvSpPr txBox="1"/>
          <p:nvPr>
            <p:ph idx="1" type="body"/>
          </p:nvPr>
        </p:nvSpPr>
        <p:spPr>
          <a:xfrm>
            <a:off x="304800" y="1371600"/>
            <a:ext cx="8382000" cy="5334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FFFFFF"/>
              </a:buClr>
              <a:buSzPts val="2400"/>
              <a:buFont typeface="Arial"/>
              <a:buChar char="•"/>
            </a:pPr>
            <a:r>
              <a:rPr b="0" i="0" lang="en-US" sz="2400" u="none">
                <a:solidFill>
                  <a:srgbClr val="FFFFFF"/>
                </a:solidFill>
                <a:latin typeface="Arial"/>
                <a:ea typeface="Arial"/>
                <a:cs typeface="Arial"/>
                <a:sym typeface="Arial"/>
              </a:rPr>
              <a:t>Students who attend CCP are still Madison students and are encouraged to participate in any of our extracurricular activities.</a:t>
            </a:r>
            <a:endParaRPr>
              <a:solidFill>
                <a:srgbClr val="FFFFFF"/>
              </a:solidFill>
            </a:endParaRPr>
          </a:p>
          <a:p>
            <a:pPr indent="-190500" lvl="0" marL="342900" marR="0" rtl="0" algn="l">
              <a:lnSpc>
                <a:spcPct val="90000"/>
              </a:lnSpc>
              <a:spcBef>
                <a:spcPts val="480"/>
              </a:spcBef>
              <a:spcAft>
                <a:spcPts val="0"/>
              </a:spcAft>
              <a:buClr>
                <a:schemeClr val="dk1"/>
              </a:buClr>
              <a:buSzPts val="2400"/>
              <a:buFont typeface="Arial"/>
              <a:buNone/>
            </a:pPr>
            <a:r>
              <a:t/>
            </a:r>
            <a:endParaRPr b="0" i="0" sz="2400" u="none">
              <a:solidFill>
                <a:srgbClr val="FFFFFF"/>
              </a:solidFill>
              <a:latin typeface="Arial"/>
              <a:ea typeface="Arial"/>
              <a:cs typeface="Arial"/>
              <a:sym typeface="Arial"/>
            </a:endParaRPr>
          </a:p>
          <a:p>
            <a:pPr indent="-342900" lvl="0" marL="342900" marR="0" rtl="0" algn="l">
              <a:lnSpc>
                <a:spcPct val="90000"/>
              </a:lnSpc>
              <a:spcBef>
                <a:spcPts val="480"/>
              </a:spcBef>
              <a:spcAft>
                <a:spcPts val="0"/>
              </a:spcAft>
              <a:buClr>
                <a:srgbClr val="FFFFFF"/>
              </a:buClr>
              <a:buSzPts val="2400"/>
              <a:buFont typeface="Arial"/>
              <a:buChar char="•"/>
            </a:pPr>
            <a:r>
              <a:rPr b="0" i="0" lang="en-US" sz="2400" u="none">
                <a:solidFill>
                  <a:srgbClr val="FFFFFF"/>
                </a:solidFill>
                <a:latin typeface="Arial"/>
                <a:ea typeface="Arial"/>
                <a:cs typeface="Arial"/>
                <a:sym typeface="Arial"/>
              </a:rPr>
              <a:t>Please make sure that if you are in athletics you ensure the following:</a:t>
            </a:r>
            <a:endParaRPr>
              <a:solidFill>
                <a:srgbClr val="FFFFFF"/>
              </a:solidFill>
            </a:endParaRPr>
          </a:p>
          <a:p>
            <a:pPr indent="-285750" lvl="1" marL="742950" marR="0" rtl="0" algn="l">
              <a:lnSpc>
                <a:spcPct val="90000"/>
              </a:lnSpc>
              <a:spcBef>
                <a:spcPts val="40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Make your CCP schedule to fit your athletic schedule</a:t>
            </a:r>
            <a:endParaRPr>
              <a:solidFill>
                <a:srgbClr val="FFFFFF"/>
              </a:solidFill>
            </a:endParaRPr>
          </a:p>
          <a:p>
            <a:pPr indent="-285750" lvl="1" marL="742950" marR="0" rtl="0" algn="l">
              <a:lnSpc>
                <a:spcPct val="90000"/>
              </a:lnSpc>
              <a:spcBef>
                <a:spcPts val="40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Make sure you are enrolled in enough credits to be eligible</a:t>
            </a:r>
            <a:endParaRPr>
              <a:solidFill>
                <a:srgbClr val="FFFFFF"/>
              </a:solidFill>
            </a:endParaRPr>
          </a:p>
          <a:p>
            <a:pPr indent="-285750" lvl="1" marL="742950" marR="0" rtl="0" algn="l">
              <a:lnSpc>
                <a:spcPct val="90000"/>
              </a:lnSpc>
              <a:spcBef>
                <a:spcPts val="40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Make sure you are passing enough credits to be eligible</a:t>
            </a:r>
            <a:endParaRPr>
              <a:solidFill>
                <a:srgbClr val="FFFFFF"/>
              </a:solidFill>
            </a:endParaRPr>
          </a:p>
          <a:p>
            <a:pPr indent="-285750" lvl="1" marL="742950" marR="0" rtl="0" algn="l">
              <a:lnSpc>
                <a:spcPct val="90000"/>
              </a:lnSpc>
              <a:spcBef>
                <a:spcPts val="40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Eligibility = 2.5 high school credits per semester</a:t>
            </a:r>
            <a:endParaRPr>
              <a:solidFill>
                <a:srgbClr val="FFFFFF"/>
              </a:solidFill>
            </a:endParaRPr>
          </a:p>
          <a:p>
            <a:pPr indent="-285750" lvl="1" marL="742950" marR="0" rtl="0" algn="l">
              <a:lnSpc>
                <a:spcPct val="90000"/>
              </a:lnSpc>
              <a:spcBef>
                <a:spcPts val="40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Make sure you tell your high school and college counselor you are in athletics and need to be eligible</a:t>
            </a:r>
            <a:endParaRPr>
              <a:solidFill>
                <a:srgbClr val="FFFFFF"/>
              </a:solidFill>
            </a:endParaRPr>
          </a:p>
          <a:p>
            <a:pPr indent="-342900" lvl="0" marL="342900" marR="0" rtl="0" algn="l">
              <a:lnSpc>
                <a:spcPct val="90000"/>
              </a:lnSpc>
              <a:spcBef>
                <a:spcPts val="480"/>
              </a:spcBef>
              <a:spcAft>
                <a:spcPts val="0"/>
              </a:spcAft>
              <a:buClr>
                <a:srgbClr val="FFFFFF"/>
              </a:buClr>
              <a:buSzPts val="2400"/>
              <a:buFont typeface="Arial"/>
              <a:buChar char="•"/>
            </a:pPr>
            <a:r>
              <a:rPr b="0" i="0" lang="en-US" sz="2400" u="none">
                <a:solidFill>
                  <a:srgbClr val="FFFFFF"/>
                </a:solidFill>
                <a:latin typeface="Arial"/>
                <a:ea typeface="Arial"/>
                <a:cs typeface="Arial"/>
                <a:sym typeface="Arial"/>
              </a:rPr>
              <a:t>Students must submit an Athlete Eligibility Form to the MHS athletic office to verify eligibility (forms</a:t>
            </a:r>
            <a:r>
              <a:rPr lang="en-US" sz="2400">
                <a:solidFill>
                  <a:srgbClr val="FFFFFF"/>
                </a:solidFill>
              </a:rPr>
              <a:t> can be found in the MHS athletic office or the MHS guidance webpage).</a:t>
            </a:r>
            <a:endParaRPr>
              <a:solidFill>
                <a:srgbClr val="FFFFFF"/>
              </a:solidFill>
            </a:endParaRP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9"/>
          <p:cNvSpPr txBox="1"/>
          <p:nvPr>
            <p:ph type="title"/>
          </p:nvPr>
        </p:nvSpPr>
        <p:spPr>
          <a:xfrm>
            <a:off x="531500" y="0"/>
            <a:ext cx="8229600" cy="18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rial"/>
              <a:buNone/>
            </a:pPr>
            <a:r>
              <a:rPr b="0" i="0" lang="en-US" sz="4400" u="none" cap="none" strike="noStrike">
                <a:solidFill>
                  <a:schemeClr val="lt1"/>
                </a:solidFill>
                <a:latin typeface="Arial"/>
                <a:ea typeface="Arial"/>
                <a:cs typeface="Arial"/>
                <a:sym typeface="Arial"/>
              </a:rPr>
              <a:t>Athletic Eligibility</a:t>
            </a:r>
            <a:endParaRPr>
              <a:solidFill>
                <a:schemeClr val="lt1"/>
              </a:solidFill>
            </a:endParaRPr>
          </a:p>
          <a:p>
            <a:pPr indent="0" lvl="0" marL="0" marR="0" rtl="0" algn="ctr">
              <a:lnSpc>
                <a:spcPct val="100000"/>
              </a:lnSpc>
              <a:spcBef>
                <a:spcPts val="0"/>
              </a:spcBef>
              <a:spcAft>
                <a:spcPts val="0"/>
              </a:spcAft>
              <a:buClr>
                <a:schemeClr val="lt1"/>
              </a:buClr>
              <a:buSzPts val="4400"/>
              <a:buFont typeface="Arial"/>
              <a:buNone/>
            </a:pPr>
            <a:r>
              <a:rPr lang="en-US">
                <a:solidFill>
                  <a:schemeClr val="lt1"/>
                </a:solidFill>
              </a:rPr>
              <a:t>Athletic Eligibility</a:t>
            </a:r>
            <a:endParaRPr>
              <a:solidFill>
                <a:schemeClr val="lt1"/>
              </a:solidFill>
            </a:endParaRPr>
          </a:p>
          <a:p>
            <a:pPr indent="0" lvl="0" marL="0" marR="0" rtl="0" algn="ctr">
              <a:lnSpc>
                <a:spcPct val="100000"/>
              </a:lnSpc>
              <a:spcBef>
                <a:spcPts val="0"/>
              </a:spcBef>
              <a:spcAft>
                <a:spcPts val="0"/>
              </a:spcAft>
              <a:buClr>
                <a:schemeClr val="lt1"/>
              </a:buClr>
              <a:buSzPts val="4400"/>
              <a:buFont typeface="Arial"/>
              <a:buNone/>
            </a:pPr>
            <a:r>
              <a:rPr lang="en-US" sz="2400">
                <a:solidFill>
                  <a:schemeClr val="lt1"/>
                </a:solidFill>
              </a:rPr>
              <a:t>It’s your responsibility to share your grades each quarter with the MHS Athletic Office</a:t>
            </a:r>
            <a:endParaRPr sz="2400">
              <a:solidFill>
                <a:schemeClr val="lt1"/>
              </a:solidFill>
            </a:endParaRPr>
          </a:p>
          <a:p>
            <a:pPr indent="0" lvl="0" marL="0" marR="0" rtl="0" algn="ctr">
              <a:lnSpc>
                <a:spcPct val="100000"/>
              </a:lnSpc>
              <a:spcBef>
                <a:spcPts val="0"/>
              </a:spcBef>
              <a:spcAft>
                <a:spcPts val="0"/>
              </a:spcAft>
              <a:buClr>
                <a:schemeClr val="lt1"/>
              </a:buClr>
              <a:buSzPts val="4400"/>
              <a:buFont typeface="Arial"/>
              <a:buNone/>
            </a:pPr>
            <a:r>
              <a:rPr lang="en-US" sz="2400">
                <a:solidFill>
                  <a:schemeClr val="lt1"/>
                </a:solidFill>
              </a:rPr>
              <a:t>to ensure eligibility</a:t>
            </a:r>
            <a:endParaRPr sz="2400">
              <a:solidFill>
                <a:schemeClr val="lt1"/>
              </a:solidFill>
            </a:endParaRPr>
          </a:p>
          <a:p>
            <a:pPr indent="0" lvl="0" marL="0" rtl="0" algn="ctr">
              <a:spcBef>
                <a:spcPts val="0"/>
              </a:spcBef>
              <a:spcAft>
                <a:spcPts val="0"/>
              </a:spcAft>
              <a:buClr>
                <a:schemeClr val="lt1"/>
              </a:buClr>
              <a:buSzPts val="4400"/>
              <a:buFont typeface="Arial"/>
              <a:buNone/>
            </a:pPr>
            <a:r>
              <a:t/>
            </a:r>
            <a:endParaRPr sz="3000">
              <a:solidFill>
                <a:schemeClr val="lt1"/>
              </a:solidFill>
            </a:endParaRPr>
          </a:p>
          <a:p>
            <a:pPr indent="0" lvl="0" marL="0" marR="0" rtl="0" algn="ctr">
              <a:lnSpc>
                <a:spcPct val="100000"/>
              </a:lnSpc>
              <a:spcBef>
                <a:spcPts val="0"/>
              </a:spcBef>
              <a:spcAft>
                <a:spcPts val="0"/>
              </a:spcAft>
              <a:buClr>
                <a:schemeClr val="lt1"/>
              </a:buClr>
              <a:buSzPts val="4400"/>
              <a:buFont typeface="Arial"/>
              <a:buNone/>
            </a:pPr>
            <a:r>
              <a:t/>
            </a:r>
            <a:endParaRPr sz="3000">
              <a:solidFill>
                <a:schemeClr val="lt1"/>
              </a:solidFill>
            </a:endParaRPr>
          </a:p>
        </p:txBody>
      </p:sp>
      <p:graphicFrame>
        <p:nvGraphicFramePr>
          <p:cNvPr id="244" name="Google Shape;244;p39"/>
          <p:cNvGraphicFramePr/>
          <p:nvPr/>
        </p:nvGraphicFramePr>
        <p:xfrm>
          <a:off x="457200" y="2248500"/>
          <a:ext cx="3000000" cy="3000000"/>
        </p:xfrm>
        <a:graphic>
          <a:graphicData uri="http://schemas.openxmlformats.org/drawingml/2006/table">
            <a:tbl>
              <a:tblPr>
                <a:noFill/>
                <a:tableStyleId>{E45C948F-7BF0-4A84-B95E-C4931ED216D5}</a:tableStyleId>
              </a:tblPr>
              <a:tblGrid>
                <a:gridCol w="4114800"/>
                <a:gridCol w="4114800"/>
              </a:tblGrid>
              <a:tr h="1379875">
                <a:tc>
                  <a:txBody>
                    <a:bodyPr/>
                    <a:lstStyle/>
                    <a:p>
                      <a:pPr indent="0" lvl="0" marL="0" marR="0" rtl="0" algn="l">
                        <a:lnSpc>
                          <a:spcPct val="100000"/>
                        </a:lnSpc>
                        <a:spcBef>
                          <a:spcPts val="0"/>
                        </a:spcBef>
                        <a:spcAft>
                          <a:spcPts val="0"/>
                        </a:spcAft>
                        <a:buClr>
                          <a:schemeClr val="dk1"/>
                        </a:buClr>
                        <a:buSzPts val="2400"/>
                        <a:buFont typeface="Arial"/>
                        <a:buNone/>
                      </a:pPr>
                      <a:r>
                        <a:t/>
                      </a:r>
                      <a:endParaRPr sz="2400">
                        <a:solidFill>
                          <a:schemeClr val="dk1"/>
                        </a:solidFill>
                      </a:endParaRPr>
                    </a:p>
                    <a:p>
                      <a:pPr indent="0" lvl="0" marL="0" marR="0" rtl="0" algn="l">
                        <a:lnSpc>
                          <a:spcPct val="100000"/>
                        </a:lnSpc>
                        <a:spcBef>
                          <a:spcPts val="0"/>
                        </a:spcBef>
                        <a:spcAft>
                          <a:spcPts val="0"/>
                        </a:spcAft>
                        <a:buClr>
                          <a:schemeClr val="dk1"/>
                        </a:buClr>
                        <a:buSzPts val="2400"/>
                        <a:buFont typeface="Arial"/>
                        <a:buNone/>
                      </a:pPr>
                      <a:r>
                        <a:t/>
                      </a:r>
                      <a:endParaRPr sz="2400">
                        <a:solidFill>
                          <a:schemeClr val="dk1"/>
                        </a:solidFill>
                      </a:endParaRPr>
                    </a:p>
                    <a:p>
                      <a:pPr indent="0" lvl="0" marL="0" marR="0" rtl="0" algn="l">
                        <a:lnSpc>
                          <a:spcPct val="100000"/>
                        </a:lnSpc>
                        <a:spcBef>
                          <a:spcPts val="40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Anatomy @ MHS = </a:t>
                      </a:r>
                      <a:r>
                        <a:rPr b="0" i="0" lang="en-US" sz="2000" u="none" cap="none" strike="noStrike">
                          <a:solidFill>
                            <a:srgbClr val="FFFF00"/>
                          </a:solidFill>
                          <a:latin typeface="Arial"/>
                          <a:ea typeface="Arial"/>
                          <a:cs typeface="Arial"/>
                          <a:sym typeface="Arial"/>
                        </a:rPr>
                        <a:t>1</a:t>
                      </a:r>
                      <a:r>
                        <a:rPr b="0" i="0" lang="en-US" sz="2000" u="none" cap="none" strike="noStrike">
                          <a:solidFill>
                            <a:schemeClr val="dk1"/>
                          </a:solidFill>
                          <a:latin typeface="Arial"/>
                          <a:ea typeface="Arial"/>
                          <a:cs typeface="Arial"/>
                          <a:sym typeface="Arial"/>
                        </a:rPr>
                        <a:t> hs credit</a:t>
                      </a:r>
                      <a:endParaRPr/>
                    </a:p>
                    <a:p>
                      <a:pPr indent="0" lvl="0" marL="0" marR="0" rtl="0" algn="l">
                        <a:lnSpc>
                          <a:spcPct val="100000"/>
                        </a:lnSpc>
                        <a:spcBef>
                          <a:spcPts val="40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Phys Ed @ MHS = </a:t>
                      </a:r>
                      <a:r>
                        <a:rPr b="0" i="0" lang="en-US" sz="2000" u="none" cap="none" strike="noStrike">
                          <a:solidFill>
                            <a:srgbClr val="FFFF00"/>
                          </a:solidFill>
                          <a:latin typeface="Arial"/>
                          <a:ea typeface="Arial"/>
                          <a:cs typeface="Arial"/>
                          <a:sym typeface="Arial"/>
                        </a:rPr>
                        <a:t>.25</a:t>
                      </a:r>
                      <a:r>
                        <a:rPr b="0" i="0" lang="en-US" sz="2000" u="none" cap="none" strike="noStrike">
                          <a:solidFill>
                            <a:schemeClr val="dk1"/>
                          </a:solidFill>
                          <a:latin typeface="Arial"/>
                          <a:ea typeface="Arial"/>
                          <a:cs typeface="Arial"/>
                          <a:sym typeface="Arial"/>
                        </a:rPr>
                        <a:t> hs credit</a:t>
                      </a:r>
                      <a:endParaRPr/>
                    </a:p>
                  </a:txBody>
                  <a:tcPr marT="45725" marB="45725" marR="0" marL="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t/>
                      </a:r>
                      <a:endParaRPr sz="2000">
                        <a:solidFill>
                          <a:schemeClr val="dk1"/>
                        </a:solidFill>
                      </a:endParaRPr>
                    </a:p>
                    <a:p>
                      <a:pPr indent="0" lvl="0" marL="0" marR="0" rtl="0" algn="l">
                        <a:lnSpc>
                          <a:spcPct val="100000"/>
                        </a:lnSpc>
                        <a:spcBef>
                          <a:spcPts val="40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One semester of Band </a:t>
                      </a:r>
                      <a:endParaRPr/>
                    </a:p>
                    <a:p>
                      <a:pPr indent="0" lvl="0" marL="0" marR="0" rtl="0" algn="l">
                        <a:lnSpc>
                          <a:spcPct val="100000"/>
                        </a:lnSpc>
                        <a:spcBef>
                          <a:spcPts val="40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 MHS = </a:t>
                      </a:r>
                      <a:r>
                        <a:rPr b="0" i="0" lang="en-US" sz="2000" u="none" cap="none" strike="noStrike">
                          <a:solidFill>
                            <a:srgbClr val="FFFF00"/>
                          </a:solidFill>
                          <a:latin typeface="Arial"/>
                          <a:ea typeface="Arial"/>
                          <a:cs typeface="Arial"/>
                          <a:sym typeface="Arial"/>
                        </a:rPr>
                        <a:t>.5 </a:t>
                      </a:r>
                      <a:r>
                        <a:rPr b="0" i="0" lang="en-US" sz="2000" u="none" cap="none" strike="noStrike">
                          <a:solidFill>
                            <a:schemeClr val="dk1"/>
                          </a:solidFill>
                          <a:latin typeface="Arial"/>
                          <a:ea typeface="Arial"/>
                          <a:cs typeface="Arial"/>
                          <a:sym typeface="Arial"/>
                        </a:rPr>
                        <a:t>hs credit</a:t>
                      </a:r>
                      <a:endParaRPr/>
                    </a:p>
                  </a:txBody>
                  <a:tcPr marT="45725" marB="45725" marR="0" marL="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55925">
                <a:tc>
                  <a:txBody>
                    <a:bodyPr/>
                    <a:lstStyle/>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Eng. Comp @ CCP = </a:t>
                      </a:r>
                      <a:r>
                        <a:rPr b="0" i="0" lang="en-US" sz="2000" u="none" cap="none" strike="noStrike">
                          <a:solidFill>
                            <a:srgbClr val="FFFF00"/>
                          </a:solidFill>
                          <a:latin typeface="Arial"/>
                          <a:ea typeface="Arial"/>
                          <a:cs typeface="Arial"/>
                          <a:sym typeface="Arial"/>
                        </a:rPr>
                        <a:t>1 </a:t>
                      </a:r>
                      <a:r>
                        <a:rPr b="0" i="0" lang="en-US" sz="2000" u="none" cap="none" strike="noStrike">
                          <a:solidFill>
                            <a:schemeClr val="dk1"/>
                          </a:solidFill>
                          <a:latin typeface="Arial"/>
                          <a:ea typeface="Arial"/>
                          <a:cs typeface="Arial"/>
                          <a:sym typeface="Arial"/>
                        </a:rPr>
                        <a:t> hs credit</a:t>
                      </a:r>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b="0" i="0" sz="2000" u="none">
                        <a:solidFill>
                          <a:schemeClr val="dk1"/>
                        </a:solidFill>
                        <a:latin typeface="Arial"/>
                        <a:ea typeface="Arial"/>
                        <a:cs typeface="Arial"/>
                        <a:sym typeface="Arial"/>
                      </a:endParaRPr>
                    </a:p>
                  </a:txBody>
                  <a:tcPr marT="45725" marB="45725" marR="0" marL="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College Alg. @ CCP=</a:t>
                      </a:r>
                      <a:r>
                        <a:rPr b="0" i="0" lang="en-US" sz="2000" u="none">
                          <a:solidFill>
                            <a:srgbClr val="FFFF00"/>
                          </a:solidFill>
                          <a:latin typeface="Arial"/>
                          <a:ea typeface="Arial"/>
                          <a:cs typeface="Arial"/>
                          <a:sym typeface="Arial"/>
                        </a:rPr>
                        <a:t> 1 </a:t>
                      </a:r>
                      <a:r>
                        <a:rPr b="0" i="0" lang="en-US" sz="2000" u="none">
                          <a:solidFill>
                            <a:schemeClr val="dk1"/>
                          </a:solidFill>
                          <a:latin typeface="Arial"/>
                          <a:ea typeface="Arial"/>
                          <a:cs typeface="Arial"/>
                          <a:sym typeface="Arial"/>
                        </a:rPr>
                        <a:t>hs</a:t>
                      </a:r>
                      <a:r>
                        <a:rPr b="0" i="0" lang="en-US" sz="2000" u="none">
                          <a:solidFill>
                            <a:srgbClr val="FF0000"/>
                          </a:solidFill>
                          <a:latin typeface="Arial"/>
                          <a:ea typeface="Arial"/>
                          <a:cs typeface="Arial"/>
                          <a:sym typeface="Arial"/>
                        </a:rPr>
                        <a:t> </a:t>
                      </a:r>
                      <a:r>
                        <a:rPr b="0" i="0" lang="en-US" sz="2000" u="none">
                          <a:solidFill>
                            <a:schemeClr val="dk1"/>
                          </a:solidFill>
                          <a:latin typeface="Arial"/>
                          <a:ea typeface="Arial"/>
                          <a:cs typeface="Arial"/>
                          <a:sym typeface="Arial"/>
                        </a:rPr>
                        <a:t>credit</a:t>
                      </a:r>
                      <a:endParaRPr/>
                    </a:p>
                    <a:p>
                      <a:pPr indent="0" lvl="0" marL="0" marR="0" rtl="0" algn="l">
                        <a:lnSpc>
                          <a:spcPct val="100000"/>
                        </a:lnSpc>
                        <a:spcBef>
                          <a:spcPts val="4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(3 college credits) </a:t>
                      </a:r>
                      <a:endParaRPr/>
                    </a:p>
                    <a:p>
                      <a:pPr indent="0" lvl="0" marL="0" marR="0" rtl="0" algn="l">
                        <a:lnSpc>
                          <a:spcPct val="100000"/>
                        </a:lnSpc>
                        <a:spcBef>
                          <a:spcPts val="4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Biology @ CCP = </a:t>
                      </a:r>
                      <a:r>
                        <a:rPr b="0" i="0" lang="en-US" sz="2000" u="none">
                          <a:solidFill>
                            <a:srgbClr val="FFFF00"/>
                          </a:solidFill>
                          <a:latin typeface="Arial"/>
                          <a:ea typeface="Arial"/>
                          <a:cs typeface="Arial"/>
                          <a:sym typeface="Arial"/>
                        </a:rPr>
                        <a:t>1 </a:t>
                      </a:r>
                      <a:r>
                        <a:rPr b="0" i="0" lang="en-US" sz="2000" u="none">
                          <a:solidFill>
                            <a:schemeClr val="dk1"/>
                          </a:solidFill>
                          <a:latin typeface="Arial"/>
                          <a:ea typeface="Arial"/>
                          <a:cs typeface="Arial"/>
                          <a:sym typeface="Arial"/>
                        </a:rPr>
                        <a:t>hs credit</a:t>
                      </a:r>
                      <a:endParaRPr/>
                    </a:p>
                  </a:txBody>
                  <a:tcPr marT="45725" marB="45725" marR="0" marL="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27375">
                <a:tc>
                  <a:txBody>
                    <a:bodyPr/>
                    <a:lstStyle/>
                    <a:p>
                      <a:pPr indent="0" lvl="0" marL="0" marR="0" rtl="0" algn="ctr">
                        <a:lnSpc>
                          <a:spcPct val="100000"/>
                        </a:lnSpc>
                        <a:spcBef>
                          <a:spcPts val="0"/>
                        </a:spcBef>
                        <a:spcAft>
                          <a:spcPts val="0"/>
                        </a:spcAft>
                        <a:buClr>
                          <a:srgbClr val="FFFF00"/>
                        </a:buClr>
                        <a:buSzPts val="2800"/>
                        <a:buFont typeface="Arial"/>
                        <a:buNone/>
                      </a:pPr>
                      <a:r>
                        <a:rPr b="0" i="0" lang="en-US" sz="2800" u="none">
                          <a:solidFill>
                            <a:srgbClr val="FFFF00"/>
                          </a:solidFill>
                          <a:latin typeface="Arial"/>
                          <a:ea typeface="Arial"/>
                          <a:cs typeface="Arial"/>
                          <a:sym typeface="Arial"/>
                        </a:rPr>
                        <a:t>= 2.25 </a:t>
                      </a:r>
                      <a:r>
                        <a:rPr b="0" i="0" lang="en-US" sz="2800" u="none">
                          <a:solidFill>
                            <a:schemeClr val="dk1"/>
                          </a:solidFill>
                          <a:latin typeface="Arial"/>
                          <a:ea typeface="Arial"/>
                          <a:cs typeface="Arial"/>
                          <a:sym typeface="Arial"/>
                        </a:rPr>
                        <a:t>credits</a:t>
                      </a:r>
                      <a:r>
                        <a:rPr b="0" i="0" lang="en-US" sz="2800" u="none">
                          <a:solidFill>
                            <a:srgbClr val="FF0000"/>
                          </a:solidFill>
                          <a:latin typeface="Arial"/>
                          <a:ea typeface="Arial"/>
                          <a:cs typeface="Arial"/>
                          <a:sym typeface="Arial"/>
                        </a:rPr>
                        <a:t> </a:t>
                      </a:r>
                      <a:endParaRPr/>
                    </a:p>
                    <a:p>
                      <a:pPr indent="0" lvl="0" marL="0" marR="0" rtl="0" algn="ctr">
                        <a:lnSpc>
                          <a:spcPct val="100000"/>
                        </a:lnSpc>
                        <a:spcBef>
                          <a:spcPts val="560"/>
                        </a:spcBef>
                        <a:spcAft>
                          <a:spcPts val="0"/>
                        </a:spcAft>
                        <a:buClr>
                          <a:srgbClr val="FFFF00"/>
                        </a:buClr>
                        <a:buSzPts val="2800"/>
                        <a:buFont typeface="Arial"/>
                        <a:buNone/>
                      </a:pPr>
                      <a:r>
                        <a:rPr b="0" i="0" lang="en-US" sz="2800" u="sng">
                          <a:solidFill>
                            <a:srgbClr val="FFFF00"/>
                          </a:solidFill>
                          <a:latin typeface="Arial"/>
                          <a:ea typeface="Arial"/>
                          <a:cs typeface="Arial"/>
                          <a:sym typeface="Arial"/>
                        </a:rPr>
                        <a:t>NOT Eligible</a:t>
                      </a:r>
                      <a:r>
                        <a:rPr b="0" i="0" lang="en-US" sz="2800" u="none">
                          <a:solidFill>
                            <a:srgbClr val="FFFF00"/>
                          </a:solidFill>
                          <a:latin typeface="Arial"/>
                          <a:ea typeface="Arial"/>
                          <a:cs typeface="Arial"/>
                          <a:sym typeface="Arial"/>
                        </a:rPr>
                        <a:t> </a:t>
                      </a:r>
                      <a:r>
                        <a:rPr b="0" i="0" lang="en-US" sz="2800" u="none">
                          <a:solidFill>
                            <a:schemeClr val="dk1"/>
                          </a:solidFill>
                          <a:latin typeface="Arial"/>
                          <a:ea typeface="Arial"/>
                          <a:cs typeface="Arial"/>
                          <a:sym typeface="Arial"/>
                        </a:rPr>
                        <a:t>to play</a:t>
                      </a:r>
                      <a:endParaRPr/>
                    </a:p>
                  </a:txBody>
                  <a:tcPr marT="45725" marB="45725" marR="0" marL="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00"/>
                        </a:buClr>
                        <a:buSzPts val="2800"/>
                        <a:buFont typeface="Arial"/>
                        <a:buNone/>
                      </a:pPr>
                      <a:r>
                        <a:rPr b="0" i="0" lang="en-US" sz="2800" u="none">
                          <a:solidFill>
                            <a:srgbClr val="FFFF00"/>
                          </a:solidFill>
                          <a:latin typeface="Arial"/>
                          <a:ea typeface="Arial"/>
                          <a:cs typeface="Arial"/>
                          <a:sym typeface="Arial"/>
                        </a:rPr>
                        <a:t>= 2.5 </a:t>
                      </a:r>
                      <a:r>
                        <a:rPr b="0" i="0" lang="en-US" sz="2800" u="none">
                          <a:solidFill>
                            <a:schemeClr val="dk1"/>
                          </a:solidFill>
                          <a:latin typeface="Arial"/>
                          <a:ea typeface="Arial"/>
                          <a:cs typeface="Arial"/>
                          <a:sym typeface="Arial"/>
                        </a:rPr>
                        <a:t>credits</a:t>
                      </a:r>
                      <a:endParaRPr/>
                    </a:p>
                    <a:p>
                      <a:pPr indent="0" lvl="0" marL="0" marR="0" rtl="0" algn="ctr">
                        <a:lnSpc>
                          <a:spcPct val="100000"/>
                        </a:lnSpc>
                        <a:spcBef>
                          <a:spcPts val="560"/>
                        </a:spcBef>
                        <a:spcAft>
                          <a:spcPts val="0"/>
                        </a:spcAft>
                        <a:buClr>
                          <a:srgbClr val="FFFF00"/>
                        </a:buClr>
                        <a:buSzPts val="2800"/>
                        <a:buFont typeface="Arial"/>
                        <a:buNone/>
                      </a:pPr>
                      <a:r>
                        <a:rPr b="0" i="0" lang="en-US" sz="2800" u="sng">
                          <a:solidFill>
                            <a:srgbClr val="FFFF00"/>
                          </a:solidFill>
                          <a:latin typeface="Arial"/>
                          <a:ea typeface="Arial"/>
                          <a:cs typeface="Arial"/>
                          <a:sym typeface="Arial"/>
                        </a:rPr>
                        <a:t>Eligible</a:t>
                      </a:r>
                      <a:r>
                        <a:rPr b="0" i="0" lang="en-US" sz="2800" u="none">
                          <a:solidFill>
                            <a:srgbClr val="FFFF00"/>
                          </a:solidFill>
                          <a:latin typeface="Arial"/>
                          <a:ea typeface="Arial"/>
                          <a:cs typeface="Arial"/>
                          <a:sym typeface="Arial"/>
                        </a:rPr>
                        <a:t> </a:t>
                      </a:r>
                      <a:r>
                        <a:rPr b="0" i="0" lang="en-US" sz="2800" u="none">
                          <a:solidFill>
                            <a:schemeClr val="dk1"/>
                          </a:solidFill>
                          <a:latin typeface="Arial"/>
                          <a:ea typeface="Arial"/>
                          <a:cs typeface="Arial"/>
                          <a:sym typeface="Arial"/>
                        </a:rPr>
                        <a:t>to play</a:t>
                      </a:r>
                      <a:endParaRPr/>
                    </a:p>
                  </a:txBody>
                  <a:tcPr marT="45725" marB="45725" marR="0" marL="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Tree>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CC"/>
              </a:buClr>
              <a:buSzPts val="4400"/>
              <a:buFont typeface="Arial"/>
              <a:buNone/>
            </a:pPr>
            <a:r>
              <a:rPr b="0" i="0" lang="en-US" sz="4400" u="none" cap="none" strike="noStrike">
                <a:solidFill>
                  <a:srgbClr val="FFFFFF"/>
                </a:solidFill>
                <a:latin typeface="Arial"/>
                <a:ea typeface="Arial"/>
                <a:cs typeface="Arial"/>
                <a:sym typeface="Arial"/>
              </a:rPr>
              <a:t>Final Points to Mention</a:t>
            </a:r>
            <a:endParaRPr>
              <a:solidFill>
                <a:srgbClr val="FFFFFF"/>
              </a:solidFill>
            </a:endParaRPr>
          </a:p>
        </p:txBody>
      </p:sp>
      <p:sp>
        <p:nvSpPr>
          <p:cNvPr id="250" name="Google Shape;250;p40"/>
          <p:cNvSpPr txBox="1"/>
          <p:nvPr>
            <p:ph idx="1" type="body"/>
          </p:nvPr>
        </p:nvSpPr>
        <p:spPr>
          <a:xfrm>
            <a:off x="457200" y="1600200"/>
            <a:ext cx="8229600" cy="4873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2400"/>
              <a:buFont typeface="Arial"/>
              <a:buChar char="•"/>
            </a:pPr>
            <a:r>
              <a:rPr b="0" i="0" lang="en-US" sz="2400" u="none">
                <a:solidFill>
                  <a:srgbClr val="FFFFFF"/>
                </a:solidFill>
                <a:latin typeface="Arial"/>
                <a:ea typeface="Arial"/>
                <a:cs typeface="Arial"/>
                <a:sym typeface="Arial"/>
              </a:rPr>
              <a:t>CCP Intent to Participate forms need to be signed</a:t>
            </a:r>
            <a:r>
              <a:rPr lang="en-US" sz="2400">
                <a:solidFill>
                  <a:srgbClr val="FFFFFF"/>
                </a:solidFill>
              </a:rPr>
              <a:t> </a:t>
            </a:r>
            <a:r>
              <a:rPr b="0" i="0" lang="en-US" sz="2400" u="none">
                <a:solidFill>
                  <a:srgbClr val="FFFFFF"/>
                </a:solidFill>
                <a:latin typeface="Arial"/>
                <a:ea typeface="Arial"/>
                <a:cs typeface="Arial"/>
                <a:sym typeface="Arial"/>
              </a:rPr>
              <a:t>by parent </a:t>
            </a:r>
            <a:r>
              <a:rPr b="1" i="0" lang="en-US" sz="2400" u="sng">
                <a:solidFill>
                  <a:srgbClr val="FFFFFF"/>
                </a:solidFill>
                <a:latin typeface="Arial"/>
                <a:ea typeface="Arial"/>
                <a:cs typeface="Arial"/>
                <a:sym typeface="Arial"/>
              </a:rPr>
              <a:t>and</a:t>
            </a:r>
            <a:r>
              <a:rPr b="0" i="0" lang="en-US" sz="2400" u="none">
                <a:solidFill>
                  <a:srgbClr val="FFFFFF"/>
                </a:solidFill>
                <a:latin typeface="Arial"/>
                <a:ea typeface="Arial"/>
                <a:cs typeface="Arial"/>
                <a:sym typeface="Arial"/>
              </a:rPr>
              <a:t> student.</a:t>
            </a:r>
            <a:r>
              <a:rPr lang="en-US" sz="2400">
                <a:solidFill>
                  <a:srgbClr val="FFFFFF"/>
                </a:solidFill>
              </a:rPr>
              <a:t>The form can be found on the MHS guidance webpage under the CCP tab.</a:t>
            </a:r>
            <a:endParaRPr b="0" i="0" sz="2400" u="none">
              <a:solidFill>
                <a:srgbClr val="FFFFFF"/>
              </a:solidFill>
              <a:latin typeface="Arial"/>
              <a:ea typeface="Arial"/>
              <a:cs typeface="Arial"/>
              <a:sym typeface="Arial"/>
            </a:endParaRPr>
          </a:p>
          <a:p>
            <a:pPr indent="0" lvl="0" marL="342900" marR="0" rtl="0" algn="l">
              <a:lnSpc>
                <a:spcPct val="100000"/>
              </a:lnSpc>
              <a:spcBef>
                <a:spcPts val="0"/>
              </a:spcBef>
              <a:spcAft>
                <a:spcPts val="0"/>
              </a:spcAft>
              <a:buNone/>
            </a:pPr>
            <a:r>
              <a:t/>
            </a:r>
            <a:endParaRPr sz="2400">
              <a:solidFill>
                <a:srgbClr val="FFFFFF"/>
              </a:solidFill>
            </a:endParaRPr>
          </a:p>
          <a:p>
            <a:pPr indent="-342900" lvl="0" marL="342900" marR="0" rtl="0" algn="l">
              <a:lnSpc>
                <a:spcPct val="100000"/>
              </a:lnSpc>
              <a:spcBef>
                <a:spcPts val="480"/>
              </a:spcBef>
              <a:spcAft>
                <a:spcPts val="0"/>
              </a:spcAft>
              <a:buClr>
                <a:srgbClr val="FFFFFF"/>
              </a:buClr>
              <a:buSzPts val="2400"/>
              <a:buFont typeface="Arial"/>
              <a:buChar char="•"/>
            </a:pPr>
            <a:r>
              <a:rPr b="0" i="0" lang="en-US" sz="2400" u="none">
                <a:solidFill>
                  <a:srgbClr val="FFFFFF"/>
                </a:solidFill>
                <a:latin typeface="Arial"/>
                <a:ea typeface="Arial"/>
                <a:cs typeface="Arial"/>
                <a:sym typeface="Arial"/>
              </a:rPr>
              <a:t>Intent form is due to the Counselors by April 1st per Ohio state law. </a:t>
            </a:r>
            <a:endParaRPr sz="2400">
              <a:solidFill>
                <a:srgbClr val="FFFFFF"/>
              </a:solidFill>
            </a:endParaRPr>
          </a:p>
          <a:p>
            <a:pPr indent="-342900" lvl="0" marL="342900" marR="0" rtl="0" algn="ctr">
              <a:lnSpc>
                <a:spcPct val="100000"/>
              </a:lnSpc>
              <a:spcBef>
                <a:spcPts val="480"/>
              </a:spcBef>
              <a:spcAft>
                <a:spcPts val="0"/>
              </a:spcAft>
              <a:buClr>
                <a:srgbClr val="FFFFCC"/>
              </a:buClr>
              <a:buSzPts val="2400"/>
              <a:buFont typeface="Arial"/>
              <a:buNone/>
            </a:pPr>
            <a:r>
              <a:rPr b="0" i="0" lang="en-US" sz="2400" u="none">
                <a:solidFill>
                  <a:srgbClr val="FFFFFF"/>
                </a:solidFill>
                <a:latin typeface="Arial"/>
                <a:ea typeface="Arial"/>
                <a:cs typeface="Arial"/>
                <a:sym typeface="Arial"/>
              </a:rPr>
              <a:t>	</a:t>
            </a:r>
            <a:endParaRPr sz="2400">
              <a:solidFill>
                <a:srgbClr val="FFFFFF"/>
              </a:solidFill>
            </a:endParaRPr>
          </a:p>
          <a:p>
            <a:pPr indent="-342900" lvl="0" marL="342900" marR="0" rtl="0" algn="l">
              <a:lnSpc>
                <a:spcPct val="100000"/>
              </a:lnSpc>
              <a:spcBef>
                <a:spcPts val="480"/>
              </a:spcBef>
              <a:spcAft>
                <a:spcPts val="0"/>
              </a:spcAft>
              <a:buClr>
                <a:srgbClr val="FFFFFF"/>
              </a:buClr>
              <a:buSzPts val="2400"/>
              <a:buFont typeface="Arial"/>
              <a:buChar char="•"/>
            </a:pPr>
            <a:r>
              <a:rPr lang="en-US" sz="2400">
                <a:solidFill>
                  <a:srgbClr val="FFFFFF"/>
                </a:solidFill>
              </a:rPr>
              <a:t>For CCP application deadlines, please refer to your college’s website for more information.</a:t>
            </a:r>
            <a:endParaRPr sz="2400">
              <a:solidFill>
                <a:srgbClr val="FFFFFF"/>
              </a:solidFill>
            </a:endParaRPr>
          </a:p>
          <a:p>
            <a:pPr indent="-190500" lvl="0" marL="342900" marR="0" rtl="0" algn="l">
              <a:lnSpc>
                <a:spcPct val="100000"/>
              </a:lnSpc>
              <a:spcBef>
                <a:spcPts val="480"/>
              </a:spcBef>
              <a:spcAft>
                <a:spcPts val="0"/>
              </a:spcAft>
              <a:buClr>
                <a:schemeClr val="dk1"/>
              </a:buClr>
              <a:buSzPts val="2400"/>
              <a:buFont typeface="Arial"/>
              <a:buNone/>
            </a:pPr>
            <a:r>
              <a:t/>
            </a:r>
            <a:endParaRPr b="0" i="0" sz="2400" u="none">
              <a:solidFill>
                <a:srgbClr val="FFFFFF"/>
              </a:solidFill>
              <a:latin typeface="Arial"/>
              <a:ea typeface="Arial"/>
              <a:cs typeface="Arial"/>
              <a:sym typeface="Arial"/>
            </a:endParaRPr>
          </a:p>
          <a:p>
            <a:pPr indent="-342900" lvl="0" marL="342900" marR="0" rtl="0" algn="l">
              <a:lnSpc>
                <a:spcPct val="100000"/>
              </a:lnSpc>
              <a:spcBef>
                <a:spcPts val="480"/>
              </a:spcBef>
              <a:spcAft>
                <a:spcPts val="0"/>
              </a:spcAft>
              <a:buClr>
                <a:srgbClr val="FFFFFF"/>
              </a:buClr>
              <a:buSzPts val="2400"/>
              <a:buFont typeface="Arial"/>
              <a:buChar char="•"/>
            </a:pPr>
            <a:r>
              <a:rPr lang="en-US" sz="2400">
                <a:solidFill>
                  <a:srgbClr val="FFFFFF"/>
                </a:solidFill>
              </a:rPr>
              <a:t>Y</a:t>
            </a:r>
            <a:r>
              <a:rPr b="0" i="0" lang="en-US" sz="2400" u="none">
                <a:solidFill>
                  <a:srgbClr val="FFFFFF"/>
                </a:solidFill>
                <a:latin typeface="Arial"/>
                <a:ea typeface="Arial"/>
                <a:cs typeface="Arial"/>
                <a:sym typeface="Arial"/>
              </a:rPr>
              <a:t>our CCP college will notify you of the mandatory orientation you will need to attend.</a:t>
            </a:r>
            <a:endParaRPr b="0" i="0" sz="2400" u="none">
              <a:solidFill>
                <a:srgbClr val="FFFFFF"/>
              </a:solidFill>
              <a:latin typeface="Arial"/>
              <a:ea typeface="Arial"/>
              <a:cs typeface="Arial"/>
              <a:sym typeface="Arial"/>
            </a:endParaRPr>
          </a:p>
          <a:p>
            <a:pPr indent="-190500" lvl="0" marL="342900" marR="0" rtl="0" algn="l">
              <a:spcBef>
                <a:spcPts val="480"/>
              </a:spcBef>
              <a:spcAft>
                <a:spcPts val="0"/>
              </a:spcAft>
              <a:buClr>
                <a:schemeClr val="dk1"/>
              </a:buClr>
              <a:buSzPts val="2400"/>
              <a:buFont typeface="Arial"/>
              <a:buNone/>
            </a:pPr>
            <a:r>
              <a:t/>
            </a:r>
            <a:endParaRPr b="0" i="0" sz="2400" u="none">
              <a:solidFill>
                <a:srgbClr val="FFFFCC"/>
              </a:solidFill>
              <a:latin typeface="Arial"/>
              <a:ea typeface="Arial"/>
              <a:cs typeface="Arial"/>
              <a:sym typeface="Arial"/>
            </a:endParaRPr>
          </a:p>
        </p:txBody>
      </p:sp>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1"/>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Wrap Up</a:t>
            </a:r>
            <a:endParaRPr>
              <a:solidFill>
                <a:srgbClr val="FFFFFF"/>
              </a:solidFill>
            </a:endParaRPr>
          </a:p>
        </p:txBody>
      </p:sp>
      <p:sp>
        <p:nvSpPr>
          <p:cNvPr id="256" name="Google Shape;256;p41"/>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lang="en-US">
                <a:solidFill>
                  <a:srgbClr val="FFFFFF"/>
                </a:solidFill>
              </a:rPr>
              <a:t>For questions please email your guidance counselor.</a:t>
            </a:r>
            <a:endParaRPr>
              <a:solidFill>
                <a:srgbClr val="FFFFFF"/>
              </a:solidFill>
            </a:endParaRPr>
          </a:p>
          <a:p>
            <a:pPr indent="0" lvl="0" marL="914400" rtl="0" algn="ctr">
              <a:spcBef>
                <a:spcPts val="640"/>
              </a:spcBef>
              <a:spcAft>
                <a:spcPts val="0"/>
              </a:spcAft>
              <a:buClr>
                <a:schemeClr val="dk1"/>
              </a:buClr>
              <a:buSzPts val="1100"/>
              <a:buFont typeface="Arial"/>
              <a:buNone/>
            </a:pPr>
            <a:r>
              <a:rPr lang="en-US" sz="2200">
                <a:solidFill>
                  <a:srgbClr val="FFFFFF"/>
                </a:solidFill>
              </a:rPr>
              <a:t>A-K  jacqueline.rode@madisonschools.net</a:t>
            </a:r>
            <a:endParaRPr sz="2200">
              <a:solidFill>
                <a:srgbClr val="FFFFFF"/>
              </a:solidFill>
            </a:endParaRPr>
          </a:p>
          <a:p>
            <a:pPr indent="0" lvl="0" marL="914400" rtl="0" algn="l">
              <a:spcBef>
                <a:spcPts val="640"/>
              </a:spcBef>
              <a:spcAft>
                <a:spcPts val="0"/>
              </a:spcAft>
              <a:buNone/>
            </a:pPr>
            <a:r>
              <a:rPr lang="en-US" sz="2200">
                <a:solidFill>
                  <a:srgbClr val="FFFFFF"/>
                </a:solidFill>
              </a:rPr>
              <a:t>            L-Z julie.behm@madisonschools.net</a:t>
            </a:r>
            <a:endParaRPr sz="2200">
              <a:solidFill>
                <a:srgbClr val="FFFFFF"/>
              </a:solidFill>
            </a:endParaRPr>
          </a:p>
          <a:p>
            <a:pPr indent="0" lvl="0" marL="914400" rtl="0" algn="l">
              <a:spcBef>
                <a:spcPts val="640"/>
              </a:spcBef>
              <a:spcAft>
                <a:spcPts val="0"/>
              </a:spcAft>
              <a:buNone/>
            </a:pPr>
            <a:r>
              <a:t/>
            </a:r>
            <a:endParaRPr sz="2200">
              <a:solidFill>
                <a:srgbClr val="FFFFFF"/>
              </a:solidFill>
            </a:endParaRPr>
          </a:p>
          <a:p>
            <a:pPr indent="0" lvl="0" marL="914400" rtl="0" algn="l">
              <a:spcBef>
                <a:spcPts val="640"/>
              </a:spcBef>
              <a:spcAft>
                <a:spcPts val="0"/>
              </a:spcAft>
              <a:buNone/>
            </a:pPr>
            <a:r>
              <a:t/>
            </a:r>
            <a:endParaRPr sz="2200">
              <a:solidFill>
                <a:srgbClr val="FFFFFF"/>
              </a:solidFill>
            </a:endParaRPr>
          </a:p>
          <a:p>
            <a:pPr indent="0" lvl="0" marL="914400" rtl="0" algn="l">
              <a:spcBef>
                <a:spcPts val="640"/>
              </a:spcBef>
              <a:spcAft>
                <a:spcPts val="0"/>
              </a:spcAft>
              <a:buClr>
                <a:schemeClr val="dk1"/>
              </a:buClr>
              <a:buSzPts val="1100"/>
              <a:buFont typeface="Arial"/>
              <a:buNone/>
            </a:pPr>
            <a:r>
              <a:rPr lang="en-US" sz="2200">
                <a:solidFill>
                  <a:srgbClr val="FFFFFF"/>
                </a:solidFill>
              </a:rPr>
              <a:t>https://www.madison-lake.k12.oh.us/1/Home</a:t>
            </a:r>
            <a:endParaRPr sz="220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2"/>
          <p:cNvSpPr txBox="1"/>
          <p:nvPr>
            <p:ph type="title"/>
          </p:nvPr>
        </p:nvSpPr>
        <p:spPr>
          <a:xfrm>
            <a:off x="381000" y="5334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rPr b="1" i="0" lang="en-US" sz="4000" u="none" cap="none" strike="noStrike">
                <a:solidFill>
                  <a:schemeClr val="lt1"/>
                </a:solidFill>
                <a:latin typeface="Arial"/>
                <a:ea typeface="Arial"/>
                <a:cs typeface="Arial"/>
                <a:sym typeface="Arial"/>
              </a:rPr>
              <a:t>A Guide to College Credit Plus for Students &amp; Families </a:t>
            </a:r>
            <a:br>
              <a:rPr b="1" i="0" lang="en-US" sz="4000" u="none" cap="none" strike="noStrike">
                <a:solidFill>
                  <a:schemeClr val="lt1"/>
                </a:solidFill>
                <a:latin typeface="Arial"/>
                <a:ea typeface="Arial"/>
                <a:cs typeface="Arial"/>
                <a:sym typeface="Arial"/>
              </a:rPr>
            </a:br>
            <a:endParaRPr/>
          </a:p>
        </p:txBody>
      </p:sp>
      <p:pic>
        <p:nvPicPr>
          <p:cNvPr descr="CCP_why-wait-for-your-future_website-graphic.jpg" id="262" name="Google Shape;262;p42"/>
          <p:cNvPicPr preferRelativeResize="0"/>
          <p:nvPr/>
        </p:nvPicPr>
        <p:blipFill rotWithShape="1">
          <a:blip r:embed="rId3">
            <a:alphaModFix/>
          </a:blip>
          <a:srcRect b="0" l="0" r="0" t="0"/>
          <a:stretch/>
        </p:blipFill>
        <p:spPr>
          <a:xfrm>
            <a:off x="3276600" y="1447800"/>
            <a:ext cx="2857500" cy="4038600"/>
          </a:xfrm>
          <a:prstGeom prst="rect">
            <a:avLst/>
          </a:prstGeom>
          <a:noFill/>
          <a:ln>
            <a:noFill/>
          </a:ln>
        </p:spPr>
      </p:pic>
      <p:sp>
        <p:nvSpPr>
          <p:cNvPr id="263" name="Google Shape;263;p42"/>
          <p:cNvSpPr txBox="1"/>
          <p:nvPr/>
        </p:nvSpPr>
        <p:spPr>
          <a:xfrm>
            <a:off x="762000" y="5518150"/>
            <a:ext cx="7620000" cy="137318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Arial"/>
              <a:buNone/>
            </a:pPr>
            <a:r>
              <a:rPr b="0" i="0" lang="en-US" sz="2800" u="none">
                <a:solidFill>
                  <a:schemeClr val="lt1"/>
                </a:solidFill>
                <a:latin typeface="Arial"/>
                <a:ea typeface="Arial"/>
                <a:cs typeface="Arial"/>
                <a:sym typeface="Arial"/>
              </a:rPr>
              <a:t>https://www.ohiohighered.org/ccp</a:t>
            </a:r>
            <a:endParaRPr/>
          </a:p>
          <a:p>
            <a:pPr indent="0" lvl="0" marL="0" marR="0" rtl="0" algn="ctr">
              <a:lnSpc>
                <a:spcPct val="100000"/>
              </a:lnSpc>
              <a:spcBef>
                <a:spcPts val="0"/>
              </a:spcBef>
              <a:spcAft>
                <a:spcPts val="0"/>
              </a:spcAft>
              <a:buClr>
                <a:schemeClr val="lt1"/>
              </a:buClr>
              <a:buSzPts val="2800"/>
              <a:buFont typeface="Arial"/>
              <a:buNone/>
            </a:pPr>
            <a:r>
              <a:rPr b="0" i="0" lang="en-US" sz="2800" u="none">
                <a:solidFill>
                  <a:schemeClr val="lt1"/>
                </a:solidFill>
                <a:latin typeface="Arial"/>
                <a:ea typeface="Arial"/>
                <a:cs typeface="Arial"/>
                <a:sym typeface="Arial"/>
              </a:rPr>
              <a:t>Please visit the above website for more</a:t>
            </a:r>
            <a:endParaRPr/>
          </a:p>
          <a:p>
            <a:pPr indent="0" lvl="0" marL="0" marR="0" rtl="0" algn="ctr">
              <a:lnSpc>
                <a:spcPct val="100000"/>
              </a:lnSpc>
              <a:spcBef>
                <a:spcPts val="0"/>
              </a:spcBef>
              <a:spcAft>
                <a:spcPts val="0"/>
              </a:spcAft>
              <a:buClr>
                <a:schemeClr val="lt1"/>
              </a:buClr>
              <a:buSzPts val="2800"/>
              <a:buFont typeface="Arial"/>
              <a:buNone/>
            </a:pPr>
            <a:r>
              <a:rPr b="0" i="0" lang="en-US" sz="2800" u="none">
                <a:solidFill>
                  <a:schemeClr val="lt1"/>
                </a:solidFill>
                <a:latin typeface="Arial"/>
                <a:ea typeface="Arial"/>
                <a:cs typeface="Arial"/>
                <a:sym typeface="Arial"/>
              </a:rPr>
              <a:t>CCP information.</a:t>
            </a:r>
            <a:endParaRPr/>
          </a:p>
        </p:txBody>
      </p:sp>
    </p:spTree>
  </p:cSld>
  <p:clrMapOvr>
    <a:masterClrMapping/>
  </p:clrMapOvr>
  <p:transition spd="slow">
    <p:fade thruBlk="1"/>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