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5" r:id="rId3"/>
    <p:sldId id="259" r:id="rId4"/>
    <p:sldId id="274" r:id="rId5"/>
    <p:sldId id="262" r:id="rId6"/>
    <p:sldId id="264" r:id="rId7"/>
    <p:sldId id="284" r:id="rId8"/>
    <p:sldId id="287" r:id="rId9"/>
    <p:sldId id="285" r:id="rId10"/>
    <p:sldId id="286" r:id="rId11"/>
    <p:sldId id="288" r:id="rId12"/>
    <p:sldId id="278" r:id="rId13"/>
    <p:sldId id="279" r:id="rId14"/>
    <p:sldId id="280" r:id="rId15"/>
    <p:sldId id="281" r:id="rId16"/>
    <p:sldId id="282" r:id="rId17"/>
    <p:sldId id="283" r:id="rId18"/>
    <p:sldId id="273" r:id="rId19"/>
    <p:sldId id="276" r:id="rId20"/>
    <p:sldId id="277" r:id="rId21"/>
    <p:sldId id="267" r:id="rId22"/>
    <p:sldId id="266" r:id="rId23"/>
    <p:sldId id="268" r:id="rId24"/>
    <p:sldId id="269" r:id="rId25"/>
    <p:sldId id="270" r:id="rId26"/>
    <p:sldId id="271" r:id="rId27"/>
    <p:sldId id="272" r:id="rId2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61" autoAdjust="0"/>
  </p:normalViewPr>
  <p:slideViewPr>
    <p:cSldViewPr>
      <p:cViewPr>
        <p:scale>
          <a:sx n="70" d="100"/>
          <a:sy n="70" d="100"/>
        </p:scale>
        <p:origin x="-1170"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90B5F0D0-2FAD-4F59-89E9-69E3EF31E40C}" type="datetimeFigureOut">
              <a:rPr lang="en-US" smtClean="0"/>
              <a:t>4/22/2016</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348BF1F-47EC-44A8-9C0F-E80C0617FB08}" type="slidenum">
              <a:rPr lang="en-US" smtClean="0"/>
              <a:t>‹#›</a:t>
            </a:fld>
            <a:endParaRPr lang="en-US" dirty="0"/>
          </a:p>
        </p:txBody>
      </p:sp>
    </p:spTree>
    <p:extLst>
      <p:ext uri="{BB962C8B-B14F-4D97-AF65-F5344CB8AC3E}">
        <p14:creationId xmlns:p14="http://schemas.microsoft.com/office/powerpoint/2010/main" val="496613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1</a:t>
            </a:fld>
            <a:endParaRPr lang="en-US" dirty="0"/>
          </a:p>
        </p:txBody>
      </p:sp>
    </p:spTree>
    <p:extLst>
      <p:ext uri="{BB962C8B-B14F-4D97-AF65-F5344CB8AC3E}">
        <p14:creationId xmlns:p14="http://schemas.microsoft.com/office/powerpoint/2010/main" val="1686928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3</a:t>
            </a:fld>
            <a:endParaRPr lang="en-US" dirty="0"/>
          </a:p>
        </p:txBody>
      </p:sp>
    </p:spTree>
    <p:extLst>
      <p:ext uri="{BB962C8B-B14F-4D97-AF65-F5344CB8AC3E}">
        <p14:creationId xmlns:p14="http://schemas.microsoft.com/office/powerpoint/2010/main" val="3031484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Model pathway options will hopefully be available in the home high schools at both TWHS and WKHS – depending on</a:t>
            </a:r>
            <a:r>
              <a:rPr lang="en-US" baseline="0" dirty="0" smtClean="0"/>
              <a:t> adequate registration – it is possible that these semesters will have to change depending upon registration requests.</a:t>
            </a:r>
          </a:p>
          <a:p>
            <a:pPr marL="0" indent="0">
              <a:buFontTx/>
              <a:buNone/>
            </a:pPr>
            <a:r>
              <a:rPr lang="en-US" baseline="0" dirty="0" smtClean="0"/>
              <a:t>-  Please note that the course selection sheet at WKHS had a typo – Physical Geology and Art History are both anticipated to be 2</a:t>
            </a:r>
            <a:r>
              <a:rPr lang="en-US" baseline="30000" dirty="0" smtClean="0"/>
              <a:t>nd</a:t>
            </a:r>
            <a:r>
              <a:rPr lang="en-US" baseline="0" dirty="0" smtClean="0"/>
              <a:t> semester and not 1</a:t>
            </a:r>
            <a:r>
              <a:rPr lang="en-US" baseline="30000" dirty="0" smtClean="0"/>
              <a:t>st</a:t>
            </a:r>
            <a:r>
              <a:rPr lang="en-US" baseline="0" dirty="0" smtClean="0"/>
              <a:t> as the course selection sheet says.</a:t>
            </a:r>
            <a:endParaRPr lang="en-US" dirty="0" smtClean="0"/>
          </a:p>
          <a:p>
            <a:pPr marL="171450" indent="-171450">
              <a:buFontTx/>
              <a:buChar char="-"/>
            </a:pPr>
            <a:r>
              <a:rPr lang="en-US" dirty="0" smtClean="0"/>
              <a:t>How these</a:t>
            </a:r>
            <a:r>
              <a:rPr lang="en-US" baseline="0" dirty="0" smtClean="0"/>
              <a:t> classes were selected</a:t>
            </a:r>
          </a:p>
          <a:p>
            <a:pPr marL="171450" indent="-171450">
              <a:buFontTx/>
              <a:buChar char="-"/>
            </a:pPr>
            <a:r>
              <a:rPr lang="en-US" baseline="0" dirty="0" smtClean="0"/>
              <a:t>Do not have to take all of the classes – can pick and chose</a:t>
            </a:r>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5</a:t>
            </a:fld>
            <a:endParaRPr lang="en-US" dirty="0"/>
          </a:p>
        </p:txBody>
      </p:sp>
    </p:spTree>
    <p:extLst>
      <p:ext uri="{BB962C8B-B14F-4D97-AF65-F5344CB8AC3E}">
        <p14:creationId xmlns:p14="http://schemas.microsoft.com/office/powerpoint/2010/main" val="280825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David,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a:t>
            </a:r>
            <a:r>
              <a:rPr lang="en-US" baseline="0" dirty="0" smtClean="0"/>
              <a:t> know you had on here, “</a:t>
            </a:r>
            <a:r>
              <a:rPr lang="en-US" dirty="0" smtClean="0"/>
              <a:t>CC+ classes will follow the college’s schedule. Such as start dates, drop dates, &amp; withdrawal dates.”  As Andrea and I were looking at it we think that might create more questions than it solves.  Al</a:t>
            </a:r>
            <a:r>
              <a:rPr lang="en-US" baseline="0" dirty="0" smtClean="0"/>
              <a:t>l of the CC+ classes taught by our teachers are following Worthington’s schedule.  All of the CSCC instructors who are here have also agreed to go with Worthington’s breaks (like Spring Break) rather than the college’s.  I just think that putting it in writing in the presentation will create more questions than it solves.  We also thought we should still point out that the classes don’t meet every day.</a:t>
            </a:r>
            <a:endParaRPr lang="en-US" dirty="0" smtClean="0"/>
          </a:p>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6</a:t>
            </a:fld>
            <a:endParaRPr lang="en-US" dirty="0"/>
          </a:p>
        </p:txBody>
      </p:sp>
    </p:spTree>
    <p:extLst>
      <p:ext uri="{BB962C8B-B14F-4D97-AF65-F5344CB8AC3E}">
        <p14:creationId xmlns:p14="http://schemas.microsoft.com/office/powerpoint/2010/main" val="4124992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on pathway classes – not all or nothing – can pick and choose</a:t>
            </a:r>
          </a:p>
          <a:p>
            <a:r>
              <a:rPr lang="en-US" dirty="0" smtClean="0"/>
              <a:t>Athletic eligibility</a:t>
            </a:r>
          </a:p>
          <a:p>
            <a:r>
              <a:rPr lang="en-US" dirty="0" smtClean="0"/>
              <a:t>Equals 2 high school classes</a:t>
            </a:r>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11</a:t>
            </a:fld>
            <a:endParaRPr lang="en-US" dirty="0"/>
          </a:p>
        </p:txBody>
      </p:sp>
    </p:spTree>
    <p:extLst>
      <p:ext uri="{BB962C8B-B14F-4D97-AF65-F5344CB8AC3E}">
        <p14:creationId xmlns:p14="http://schemas.microsoft.com/office/powerpoint/2010/main" val="2752196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12</a:t>
            </a:fld>
            <a:endParaRPr lang="en-US" dirty="0"/>
          </a:p>
        </p:txBody>
      </p:sp>
    </p:spTree>
    <p:extLst>
      <p:ext uri="{BB962C8B-B14F-4D97-AF65-F5344CB8AC3E}">
        <p14:creationId xmlns:p14="http://schemas.microsoft.com/office/powerpoint/2010/main" val="76110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chart – This will be the overview of what we are going to talk through tonight</a:t>
            </a:r>
            <a:endParaRPr lang="en-US" dirty="0"/>
          </a:p>
        </p:txBody>
      </p:sp>
      <p:sp>
        <p:nvSpPr>
          <p:cNvPr id="4" name="Slide Number Placeholder 3"/>
          <p:cNvSpPr>
            <a:spLocks noGrp="1"/>
          </p:cNvSpPr>
          <p:nvPr>
            <p:ph type="sldNum" sz="quarter" idx="10"/>
          </p:nvPr>
        </p:nvSpPr>
        <p:spPr/>
        <p:txBody>
          <a:bodyPr/>
          <a:lstStyle/>
          <a:p>
            <a:fld id="{CCA4F5D7-DDCD-428C-A196-C42404581CBD}" type="slidenum">
              <a:rPr lang="en-US" smtClean="0"/>
              <a:t>13</a:t>
            </a:fld>
            <a:endParaRPr lang="en-US" dirty="0"/>
          </a:p>
        </p:txBody>
      </p:sp>
    </p:spTree>
    <p:extLst>
      <p:ext uri="{BB962C8B-B14F-4D97-AF65-F5344CB8AC3E}">
        <p14:creationId xmlns:p14="http://schemas.microsoft.com/office/powerpoint/2010/main" val="279470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A4F5D7-DDCD-428C-A196-C42404581CBD}" type="slidenum">
              <a:rPr lang="en-US" smtClean="0"/>
              <a:t>14</a:t>
            </a:fld>
            <a:endParaRPr lang="en-US" dirty="0"/>
          </a:p>
        </p:txBody>
      </p:sp>
    </p:spTree>
    <p:extLst>
      <p:ext uri="{BB962C8B-B14F-4D97-AF65-F5344CB8AC3E}">
        <p14:creationId xmlns:p14="http://schemas.microsoft.com/office/powerpoint/2010/main" val="2164856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CCA4F5D7-DDCD-428C-A196-C42404581CBD}" type="slidenum">
              <a:rPr lang="en-US" smtClean="0"/>
              <a:t>15</a:t>
            </a:fld>
            <a:endParaRPr lang="en-US" dirty="0"/>
          </a:p>
        </p:txBody>
      </p:sp>
    </p:spTree>
    <p:extLst>
      <p:ext uri="{BB962C8B-B14F-4D97-AF65-F5344CB8AC3E}">
        <p14:creationId xmlns:p14="http://schemas.microsoft.com/office/powerpoint/2010/main" val="262875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CCA4F5D7-DDCD-428C-A196-C42404581CBD}" type="slidenum">
              <a:rPr lang="en-US" smtClean="0"/>
              <a:t>16</a:t>
            </a:fld>
            <a:endParaRPr lang="en-US" dirty="0"/>
          </a:p>
        </p:txBody>
      </p:sp>
    </p:spTree>
    <p:extLst>
      <p:ext uri="{BB962C8B-B14F-4D97-AF65-F5344CB8AC3E}">
        <p14:creationId xmlns:p14="http://schemas.microsoft.com/office/powerpoint/2010/main" val="399435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17</a:t>
            </a:fld>
            <a:endParaRPr lang="en-US" dirty="0"/>
          </a:p>
        </p:txBody>
      </p:sp>
    </p:spTree>
    <p:extLst>
      <p:ext uri="{BB962C8B-B14F-4D97-AF65-F5344CB8AC3E}">
        <p14:creationId xmlns:p14="http://schemas.microsoft.com/office/powerpoint/2010/main" val="4186333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on pathway classes – not all or nothing – can pick and choose</a:t>
            </a:r>
          </a:p>
          <a:p>
            <a:r>
              <a:rPr lang="en-US" dirty="0" smtClean="0"/>
              <a:t>Athletic eligibility</a:t>
            </a:r>
          </a:p>
          <a:p>
            <a:r>
              <a:rPr lang="en-US" dirty="0" smtClean="0"/>
              <a:t>Equals 2 high school classes</a:t>
            </a:r>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21</a:t>
            </a:fld>
            <a:endParaRPr lang="en-US" dirty="0"/>
          </a:p>
        </p:txBody>
      </p:sp>
    </p:spTree>
    <p:extLst>
      <p:ext uri="{BB962C8B-B14F-4D97-AF65-F5344CB8AC3E}">
        <p14:creationId xmlns:p14="http://schemas.microsoft.com/office/powerpoint/2010/main" val="2752196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22</a:t>
            </a:fld>
            <a:endParaRPr lang="en-US" dirty="0"/>
          </a:p>
        </p:txBody>
      </p:sp>
    </p:spTree>
    <p:extLst>
      <p:ext uri="{BB962C8B-B14F-4D97-AF65-F5344CB8AC3E}">
        <p14:creationId xmlns:p14="http://schemas.microsoft.com/office/powerpoint/2010/main" val="76110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chart – This will be the overview of what we are going to talk through tonight</a:t>
            </a:r>
            <a:endParaRPr lang="en-US" dirty="0"/>
          </a:p>
        </p:txBody>
      </p:sp>
      <p:sp>
        <p:nvSpPr>
          <p:cNvPr id="4" name="Slide Number Placeholder 3"/>
          <p:cNvSpPr>
            <a:spLocks noGrp="1"/>
          </p:cNvSpPr>
          <p:nvPr>
            <p:ph type="sldNum" sz="quarter" idx="10"/>
          </p:nvPr>
        </p:nvSpPr>
        <p:spPr/>
        <p:txBody>
          <a:bodyPr/>
          <a:lstStyle/>
          <a:p>
            <a:fld id="{CCA4F5D7-DDCD-428C-A196-C42404581CBD}" type="slidenum">
              <a:rPr lang="en-US" smtClean="0"/>
              <a:t>23</a:t>
            </a:fld>
            <a:endParaRPr lang="en-US" dirty="0"/>
          </a:p>
        </p:txBody>
      </p:sp>
    </p:spTree>
    <p:extLst>
      <p:ext uri="{BB962C8B-B14F-4D97-AF65-F5344CB8AC3E}">
        <p14:creationId xmlns:p14="http://schemas.microsoft.com/office/powerpoint/2010/main" val="2794705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A4F5D7-DDCD-428C-A196-C42404581CBD}" type="slidenum">
              <a:rPr lang="en-US" smtClean="0"/>
              <a:t>24</a:t>
            </a:fld>
            <a:endParaRPr lang="en-US" dirty="0"/>
          </a:p>
        </p:txBody>
      </p:sp>
    </p:spTree>
    <p:extLst>
      <p:ext uri="{BB962C8B-B14F-4D97-AF65-F5344CB8AC3E}">
        <p14:creationId xmlns:p14="http://schemas.microsoft.com/office/powerpoint/2010/main" val="2164856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CCA4F5D7-DDCD-428C-A196-C42404581CBD}" type="slidenum">
              <a:rPr lang="en-US" smtClean="0"/>
              <a:t>25</a:t>
            </a:fld>
            <a:endParaRPr lang="en-US" dirty="0"/>
          </a:p>
        </p:txBody>
      </p:sp>
    </p:spTree>
    <p:extLst>
      <p:ext uri="{BB962C8B-B14F-4D97-AF65-F5344CB8AC3E}">
        <p14:creationId xmlns:p14="http://schemas.microsoft.com/office/powerpoint/2010/main" val="262875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CCA4F5D7-DDCD-428C-A196-C42404581CBD}" type="slidenum">
              <a:rPr lang="en-US" smtClean="0"/>
              <a:t>26</a:t>
            </a:fld>
            <a:endParaRPr lang="en-US" dirty="0"/>
          </a:p>
        </p:txBody>
      </p:sp>
    </p:spTree>
    <p:extLst>
      <p:ext uri="{BB962C8B-B14F-4D97-AF65-F5344CB8AC3E}">
        <p14:creationId xmlns:p14="http://schemas.microsoft.com/office/powerpoint/2010/main" val="3994351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48BF1F-47EC-44A8-9C0F-E80C0617FB08}" type="slidenum">
              <a:rPr lang="en-US" smtClean="0"/>
              <a:t>27</a:t>
            </a:fld>
            <a:endParaRPr lang="en-US" dirty="0"/>
          </a:p>
        </p:txBody>
      </p:sp>
    </p:spTree>
    <p:extLst>
      <p:ext uri="{BB962C8B-B14F-4D97-AF65-F5344CB8AC3E}">
        <p14:creationId xmlns:p14="http://schemas.microsoft.com/office/powerpoint/2010/main" val="4186333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3127538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2600388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3875629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91557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122991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2092958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3988603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3477234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769101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3913027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D31D1D-2C96-43D9-95B0-E50F376F055A}" type="datetimeFigureOut">
              <a:rPr lang="en-US" smtClean="0"/>
              <a:t>4/22/2016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723EAF-BC4D-4354-9B22-6FDE0A1D97DF}" type="slidenum">
              <a:rPr lang="en-US" smtClean="0"/>
              <a:t>‹#›</a:t>
            </a:fld>
            <a:endParaRPr lang="en-US" dirty="0"/>
          </a:p>
        </p:txBody>
      </p:sp>
    </p:spTree>
    <p:extLst>
      <p:ext uri="{BB962C8B-B14F-4D97-AF65-F5344CB8AC3E}">
        <p14:creationId xmlns:p14="http://schemas.microsoft.com/office/powerpoint/2010/main" val="2138548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D31D1D-2C96-43D9-95B0-E50F376F055A}" type="datetimeFigureOut">
              <a:rPr lang="en-US" smtClean="0"/>
              <a:t>4/22/2016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23EAF-BC4D-4354-9B22-6FDE0A1D97DF}" type="slidenum">
              <a:rPr lang="en-US" smtClean="0"/>
              <a:t>‹#›</a:t>
            </a:fld>
            <a:endParaRPr lang="en-US" dirty="0"/>
          </a:p>
        </p:txBody>
      </p:sp>
    </p:spTree>
    <p:extLst>
      <p:ext uri="{BB962C8B-B14F-4D97-AF65-F5344CB8AC3E}">
        <p14:creationId xmlns:p14="http://schemas.microsoft.com/office/powerpoint/2010/main" val="233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worthington.k12.oh.u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wkhscounselors.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linworth.org/" TargetMode="External"/><Relationship Id="rId4" Type="http://schemas.openxmlformats.org/officeDocument/2006/relationships/hyperlink" Target="http://www.worthington.k12.oh.us/domain/8"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www.worthington.k12.oh.u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wkhscounselors.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linworth.org/" TargetMode="External"/><Relationship Id="rId4" Type="http://schemas.openxmlformats.org/officeDocument/2006/relationships/hyperlink" Target="http://www.worthington.k12.oh.us/domain/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Worthington Schools</a:t>
            </a:r>
          </a:p>
          <a:p>
            <a:r>
              <a:rPr lang="en-US" dirty="0" smtClean="0"/>
              <a:t>February 8, 2016</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143000"/>
            <a:ext cx="7924800" cy="1981200"/>
          </a:xfrm>
          <a:prstGeom prst="rect">
            <a:avLst/>
          </a:prstGeom>
        </p:spPr>
      </p:pic>
    </p:spTree>
    <p:extLst>
      <p:ext uri="{BB962C8B-B14F-4D97-AF65-F5344CB8AC3E}">
        <p14:creationId xmlns:p14="http://schemas.microsoft.com/office/powerpoint/2010/main" val="404681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marL="0" indent="0" algn="ctr">
              <a:buNone/>
            </a:pPr>
            <a:endParaRPr lang="en-US" sz="2000" i="1" dirty="0" smtClean="0"/>
          </a:p>
          <a:p>
            <a:pPr marL="0" indent="0" algn="ctr">
              <a:buNone/>
            </a:pPr>
            <a:r>
              <a:rPr lang="en-US" sz="2800" i="1" dirty="0" smtClean="0"/>
              <a:t>Worthington students can participate in CC+ :</a:t>
            </a:r>
          </a:p>
          <a:p>
            <a:pPr marL="0" indent="0" algn="ctr">
              <a:buNone/>
            </a:pPr>
            <a:endParaRPr lang="en-US" sz="1800" i="1" dirty="0"/>
          </a:p>
          <a:p>
            <a:pPr marL="514350" indent="-514350">
              <a:buAutoNum type="arabicParenR"/>
            </a:pPr>
            <a:r>
              <a:rPr lang="en-US" dirty="0" smtClean="0"/>
              <a:t>At a college campus (online or live)</a:t>
            </a:r>
          </a:p>
          <a:p>
            <a:pPr marL="514350" indent="-514350">
              <a:buAutoNum type="arabicParenR"/>
            </a:pPr>
            <a:r>
              <a:rPr lang="en-US" dirty="0" smtClean="0"/>
              <a:t>At the high school taught by a Worthington teacher </a:t>
            </a:r>
          </a:p>
          <a:p>
            <a:pPr marL="514350" indent="-514350">
              <a:buAutoNum type="arabicParenR"/>
            </a:pPr>
            <a:r>
              <a:rPr lang="en-US" dirty="0" smtClean="0"/>
              <a:t>At the high school taught by a college professor</a:t>
            </a:r>
          </a:p>
          <a:p>
            <a:pPr marL="0" indent="0">
              <a:buNone/>
            </a:pPr>
            <a:endParaRPr lang="en-US" dirty="0" smtClean="0"/>
          </a:p>
          <a:p>
            <a:pPr marL="0" indent="0">
              <a:buNone/>
            </a:pPr>
            <a:r>
              <a:rPr lang="en-US" sz="2000" i="1" dirty="0" smtClean="0"/>
              <a:t>Students can enroll in a combination of these options. </a:t>
            </a:r>
            <a:endParaRPr lang="en-US" sz="2000"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52400"/>
            <a:ext cx="7696200" cy="1543050"/>
          </a:xfrm>
          <a:prstGeom prst="rect">
            <a:avLst/>
          </a:prstGeom>
        </p:spPr>
      </p:pic>
      <p:pic>
        <p:nvPicPr>
          <p:cNvPr id="1026" name="Picture 2" descr="https://tbowers3.files.wordpress.com/2014/12/worthington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410200"/>
            <a:ext cx="1647309" cy="1247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040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839200" cy="868362"/>
          </a:xfrm>
        </p:spPr>
        <p:txBody>
          <a:bodyPr>
            <a:noAutofit/>
          </a:bodyPr>
          <a:lstStyle/>
          <a:p>
            <a:r>
              <a:rPr lang="en-US" sz="4000" b="1" dirty="0" smtClean="0">
                <a:solidFill>
                  <a:srgbClr val="92D050"/>
                </a:solidFill>
              </a:rPr>
              <a:t>CC+ Classes taught by Worthington Staff</a:t>
            </a:r>
            <a:endParaRPr lang="en-US" sz="4000" b="1" dirty="0">
              <a:solidFill>
                <a:srgbClr val="92D05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48604427"/>
              </p:ext>
            </p:extLst>
          </p:nvPr>
        </p:nvGraphicFramePr>
        <p:xfrm>
          <a:off x="533400" y="1143000"/>
          <a:ext cx="8077203" cy="5229225"/>
        </p:xfrm>
        <a:graphic>
          <a:graphicData uri="http://schemas.openxmlformats.org/drawingml/2006/table">
            <a:tbl>
              <a:tblPr>
                <a:tableStyleId>{5C22544A-7EE6-4342-B048-85BDC9FD1C3A}</a:tableStyleId>
              </a:tblPr>
              <a:tblGrid>
                <a:gridCol w="1871742"/>
                <a:gridCol w="1871742"/>
                <a:gridCol w="1270870"/>
                <a:gridCol w="1701583"/>
                <a:gridCol w="1361266"/>
              </a:tblGrid>
              <a:tr h="581025">
                <a:tc>
                  <a:txBody>
                    <a:bodyPr/>
                    <a:lstStyle/>
                    <a:p>
                      <a:pPr algn="ctr" fontAlgn="b"/>
                      <a:r>
                        <a:rPr lang="en-US" sz="1800" b="1" u="none" strike="noStrike" dirty="0" smtClean="0">
                          <a:effectLst/>
                        </a:rPr>
                        <a:t>College Class </a:t>
                      </a:r>
                    </a:p>
                    <a:p>
                      <a:pPr algn="ctr" fontAlgn="b"/>
                      <a:r>
                        <a:rPr lang="en-US" sz="1800" b="1" u="none" strike="noStrike" dirty="0" smtClean="0">
                          <a:effectLst/>
                        </a:rPr>
                        <a:t>Name</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en-US" sz="1800" b="1" i="0" u="none" strike="noStrike" dirty="0" smtClean="0">
                          <a:solidFill>
                            <a:srgbClr val="000000"/>
                          </a:solidFill>
                          <a:effectLst/>
                          <a:latin typeface="Calibri"/>
                        </a:rPr>
                        <a:t>High School Equivalent</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en-US" sz="1800" b="1" u="none" strike="noStrike" dirty="0">
                          <a:effectLst/>
                        </a:rPr>
                        <a:t>Partner College</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en-US" sz="1800" b="1" u="none" strike="noStrike" dirty="0">
                          <a:effectLst/>
                        </a:rPr>
                        <a:t>College Course Code</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en-US" sz="1800" b="1" u="none" strike="noStrike" dirty="0">
                          <a:effectLst/>
                        </a:rPr>
                        <a:t>High School</a:t>
                      </a:r>
                      <a:endParaRPr lang="en-US" sz="1800" b="1"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smtClean="0">
                          <a:effectLst/>
                        </a:rPr>
                        <a:t>Calculus I</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AP</a:t>
                      </a:r>
                      <a:r>
                        <a:rPr lang="en-US" sz="1600" b="0" i="0" u="none" strike="noStrike" baseline="0" dirty="0" smtClean="0">
                          <a:solidFill>
                            <a:srgbClr val="000000"/>
                          </a:solidFill>
                          <a:effectLst/>
                          <a:latin typeface="Calibri"/>
                        </a:rPr>
                        <a:t> </a:t>
                      </a:r>
                      <a:r>
                        <a:rPr lang="en-US" sz="1600" b="0" i="0" u="none" strike="noStrike" dirty="0" smtClean="0">
                          <a:solidFill>
                            <a:srgbClr val="000000"/>
                          </a:solidFill>
                          <a:effectLst/>
                          <a:latin typeface="Calibri"/>
                        </a:rPr>
                        <a:t>Calculus AB</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MATH 200</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Both</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smtClean="0">
                          <a:effectLst/>
                        </a:rPr>
                        <a:t> </a:t>
                      </a:r>
                      <a:r>
                        <a:rPr lang="en-US" sz="1600" u="none" strike="noStrike" dirty="0">
                          <a:effectLst/>
                        </a:rPr>
                        <a:t>Calculus </a:t>
                      </a:r>
                      <a:r>
                        <a:rPr lang="en-US" sz="1600" u="none" strike="noStrike" dirty="0" smtClean="0">
                          <a:effectLst/>
                        </a:rPr>
                        <a:t>II</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AP Calculus BC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MATH 210</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Both</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a:effectLst/>
                        </a:rPr>
                        <a:t>Intro to Programming Logic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Same</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CSCC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CSCI 1103</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Both</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a:effectLst/>
                        </a:rPr>
                        <a:t>Pre-Calculus</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Same</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Math 150</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chemeClr val="dk1"/>
                          </a:solidFill>
                          <a:effectLst/>
                          <a:latin typeface="+mn-lt"/>
                        </a:rPr>
                        <a:t>Both</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a:effectLst/>
                        </a:rPr>
                        <a:t>Intro to Business</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Same</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BUS 105</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smtClean="0">
                          <a:effectLst/>
                        </a:rPr>
                        <a:t>WKHS</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b="0" i="0" u="none" strike="noStrike" dirty="0" smtClean="0">
                          <a:solidFill>
                            <a:srgbClr val="000000"/>
                          </a:solidFill>
                          <a:effectLst/>
                          <a:latin typeface="Calibri"/>
                        </a:rPr>
                        <a:t>Personal</a:t>
                      </a:r>
                      <a:r>
                        <a:rPr lang="en-US" sz="1600" b="0" i="0" u="none" strike="noStrike" baseline="0" dirty="0" smtClean="0">
                          <a:solidFill>
                            <a:srgbClr val="000000"/>
                          </a:solidFill>
                          <a:effectLst/>
                          <a:latin typeface="Calibri"/>
                        </a:rPr>
                        <a:t> Finance </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Personal Financial</a:t>
                      </a:r>
                      <a:r>
                        <a:rPr lang="en-US" sz="1600" b="0" i="0" u="none" strike="noStrike" baseline="0" dirty="0" smtClean="0">
                          <a:solidFill>
                            <a:srgbClr val="000000"/>
                          </a:solidFill>
                          <a:effectLst/>
                          <a:latin typeface="Calibri"/>
                        </a:rPr>
                        <a:t> Management</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CSCC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FMGT 1101</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TWHS</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smtClean="0">
                          <a:effectLst/>
                        </a:rPr>
                        <a:t>Basic </a:t>
                      </a:r>
                      <a:r>
                        <a:rPr lang="en-US" sz="1600" u="none" strike="noStrike" dirty="0">
                          <a:effectLst/>
                        </a:rPr>
                        <a:t>Chemistry</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Honors Chemistry</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CHEM 100</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TWHS</a:t>
                      </a:r>
                      <a:endParaRPr lang="en-US" sz="1600" b="0" i="0" u="none" strike="noStrike" dirty="0">
                        <a:solidFill>
                          <a:srgbClr val="000000"/>
                        </a:solidFill>
                        <a:effectLst/>
                        <a:latin typeface="Calibri"/>
                      </a:endParaRPr>
                    </a:p>
                  </a:txBody>
                  <a:tcPr marL="9525" marR="9525" marT="9525" marB="0" anchor="b"/>
                </a:tc>
              </a:tr>
              <a:tr h="581025">
                <a:tc>
                  <a:txBody>
                    <a:bodyPr/>
                    <a:lstStyle/>
                    <a:p>
                      <a:pPr algn="ctr" fontAlgn="b"/>
                      <a:r>
                        <a:rPr lang="en-US" sz="1600" u="none" strike="noStrike" dirty="0" smtClean="0">
                          <a:effectLst/>
                        </a:rPr>
                        <a:t>General Chemistry I and</a:t>
                      </a:r>
                      <a:r>
                        <a:rPr lang="en-US" sz="1600" u="none" strike="noStrike" baseline="0" dirty="0" smtClean="0">
                          <a:effectLst/>
                        </a:rPr>
                        <a:t> II</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AP Chemistry</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COTC</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b="0" i="0" u="none" strike="noStrike" dirty="0" smtClean="0">
                          <a:solidFill>
                            <a:srgbClr val="000000"/>
                          </a:solidFill>
                          <a:effectLst/>
                          <a:latin typeface="Calibri"/>
                        </a:rPr>
                        <a:t>CHEM 110 and 111</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none" strike="noStrike" dirty="0">
                          <a:effectLst/>
                        </a:rPr>
                        <a:t>TWHS</a:t>
                      </a:r>
                      <a:endParaRPr lang="en-US" sz="16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735850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rmAutofit fontScale="90000"/>
          </a:bodyPr>
          <a:lstStyle/>
          <a:p>
            <a:r>
              <a:rPr lang="en-US" b="1" dirty="0">
                <a:solidFill>
                  <a:srgbClr val="92D050"/>
                </a:solidFill>
              </a:rPr>
              <a:t>CC+ Classes taught by Worthington Staff</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The Ohio Department of Higher Education has clarified that Advanced Placement courses are not to be co-seated with CC+ classes.  Students will have to choose to take either the AP course or the CC+ course</a:t>
            </a:r>
            <a:r>
              <a:rPr lang="en-US" dirty="0"/>
              <a:t> </a:t>
            </a:r>
            <a:r>
              <a:rPr lang="en-US" dirty="0" smtClean="0"/>
              <a:t>even though the similar content is being covered.</a:t>
            </a:r>
          </a:p>
          <a:p>
            <a:pPr marL="0" indent="0">
              <a:buNone/>
            </a:pPr>
            <a:endParaRPr lang="en-US" sz="2000" dirty="0"/>
          </a:p>
          <a:p>
            <a:pPr marL="0" indent="0">
              <a:buNone/>
            </a:pPr>
            <a:r>
              <a:rPr lang="en-US" dirty="0" smtClean="0"/>
              <a:t>This affects students interested in taking AP Calculus AB, AP Calculus BC, and/or AP Chemistry. </a:t>
            </a:r>
            <a:endParaRPr lang="en-US" dirty="0"/>
          </a:p>
        </p:txBody>
      </p:sp>
    </p:spTree>
    <p:extLst>
      <p:ext uri="{BB962C8B-B14F-4D97-AF65-F5344CB8AC3E}">
        <p14:creationId xmlns:p14="http://schemas.microsoft.com/office/powerpoint/2010/main" val="3377449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096962"/>
          </a:xfrm>
        </p:spPr>
        <p:txBody>
          <a:bodyPr>
            <a:noAutofit/>
          </a:bodyPr>
          <a:lstStyle/>
          <a:p>
            <a:r>
              <a:rPr lang="en-US" sz="3200" b="1" dirty="0" smtClean="0">
                <a:solidFill>
                  <a:srgbClr val="00B0F0"/>
                </a:solidFill>
              </a:rPr>
              <a:t>CC+ “Pathway” Anticipated Classes- Taught on the High School Campus (All 1.0 High School credit)</a:t>
            </a:r>
            <a:endParaRPr lang="en-US" sz="3200" b="1" dirty="0">
              <a:solidFill>
                <a:srgbClr val="00B0F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501283770"/>
              </p:ext>
            </p:extLst>
          </p:nvPr>
        </p:nvGraphicFramePr>
        <p:xfrm>
          <a:off x="533400" y="1524000"/>
          <a:ext cx="3733800" cy="5128260"/>
        </p:xfrm>
        <a:graphic>
          <a:graphicData uri="http://schemas.openxmlformats.org/drawingml/2006/table">
            <a:tbl>
              <a:tblPr firstRow="1" bandRow="1">
                <a:tableStyleId>{073A0DAA-6AF3-43AB-8588-CEC1D06C72B9}</a:tableStyleId>
              </a:tblPr>
              <a:tblGrid>
                <a:gridCol w="1244600"/>
                <a:gridCol w="1244600"/>
                <a:gridCol w="1244600"/>
              </a:tblGrid>
              <a:tr h="800100">
                <a:tc gridSpan="3">
                  <a:txBody>
                    <a:bodyPr/>
                    <a:lstStyle/>
                    <a:p>
                      <a:pPr algn="ctr"/>
                      <a:r>
                        <a:rPr lang="en-US" sz="3200" dirty="0" smtClean="0"/>
                        <a:t>Fall Semester</a:t>
                      </a:r>
                      <a:endParaRPr lang="en-US" sz="3200" dirty="0"/>
                    </a:p>
                  </a:txBody>
                  <a:tcPr/>
                </a:tc>
                <a:tc hMerge="1">
                  <a:txBody>
                    <a:bodyPr/>
                    <a:lstStyle/>
                    <a:p>
                      <a:endParaRPr lang="en-US" dirty="0"/>
                    </a:p>
                  </a:txBody>
                  <a:tcPr/>
                </a:tc>
                <a:tc hMerge="1">
                  <a:txBody>
                    <a:bodyPr/>
                    <a:lstStyle/>
                    <a:p>
                      <a:endParaRPr lang="en-US" dirty="0"/>
                    </a:p>
                  </a:txBody>
                  <a:tcPr/>
                </a:tc>
              </a:tr>
              <a:tr h="800100">
                <a:tc>
                  <a:txBody>
                    <a:bodyPr/>
                    <a:lstStyle/>
                    <a:p>
                      <a:pPr algn="ctr"/>
                      <a:endParaRPr lang="en-US" sz="1600" dirty="0" smtClean="0"/>
                    </a:p>
                    <a:p>
                      <a:pPr algn="ctr"/>
                      <a:r>
                        <a:rPr lang="en-US" sz="1600" dirty="0" smtClean="0"/>
                        <a:t>ENGL 1100</a:t>
                      </a:r>
                      <a:endParaRPr lang="en-US" sz="1600" dirty="0"/>
                    </a:p>
                  </a:txBody>
                  <a:tcPr/>
                </a:tc>
                <a:tc>
                  <a:txBody>
                    <a:bodyPr/>
                    <a:lstStyle/>
                    <a:p>
                      <a:pPr algn="ctr"/>
                      <a:endParaRPr lang="en-US" sz="1400" dirty="0" smtClean="0"/>
                    </a:p>
                    <a:p>
                      <a:pPr algn="ctr"/>
                      <a:r>
                        <a:rPr lang="en-US" sz="1400" dirty="0" smtClean="0"/>
                        <a:t>Composition 1</a:t>
                      </a:r>
                    </a:p>
                  </a:txBody>
                  <a:tcPr/>
                </a:tc>
                <a:tc>
                  <a:txBody>
                    <a:bodyPr/>
                    <a:lstStyle/>
                    <a:p>
                      <a:pPr algn="ctr"/>
                      <a:endParaRPr lang="en-US" sz="800" dirty="0" smtClean="0"/>
                    </a:p>
                    <a:p>
                      <a:pPr algn="ctr"/>
                      <a:r>
                        <a:rPr lang="en-US" sz="1600" dirty="0" smtClean="0"/>
                        <a:t>3</a:t>
                      </a:r>
                      <a:r>
                        <a:rPr lang="en-US" sz="1600" baseline="0" dirty="0" smtClean="0"/>
                        <a:t> college credits</a:t>
                      </a:r>
                      <a:endParaRPr lang="en-US" sz="1600" dirty="0"/>
                    </a:p>
                  </a:txBody>
                  <a:tcPr/>
                </a:tc>
              </a:tr>
              <a:tr h="838200">
                <a:tc>
                  <a:txBody>
                    <a:bodyPr/>
                    <a:lstStyle/>
                    <a:p>
                      <a:pPr algn="ctr"/>
                      <a:endParaRPr lang="en-US" sz="1600" dirty="0" smtClean="0"/>
                    </a:p>
                    <a:p>
                      <a:pPr algn="ctr"/>
                      <a:r>
                        <a:rPr lang="en-US" sz="1600" dirty="0" smtClean="0"/>
                        <a:t>PSY 1100</a:t>
                      </a:r>
                      <a:endParaRPr lang="en-US" sz="1600" dirty="0"/>
                    </a:p>
                  </a:txBody>
                  <a:tcPr/>
                </a:tc>
                <a:tc>
                  <a:txBody>
                    <a:bodyPr/>
                    <a:lstStyle/>
                    <a:p>
                      <a:pPr algn="ctr"/>
                      <a:endParaRPr lang="en-US" sz="600" dirty="0" smtClean="0"/>
                    </a:p>
                    <a:p>
                      <a:pPr algn="ctr"/>
                      <a:r>
                        <a:rPr lang="en-US" sz="1600" dirty="0" smtClean="0"/>
                        <a:t>Intro to Psychology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9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3</a:t>
                      </a:r>
                      <a:r>
                        <a:rPr lang="en-US" sz="1600" baseline="0" dirty="0" smtClean="0"/>
                        <a:t> college credits</a:t>
                      </a:r>
                      <a:endParaRPr lang="en-US" sz="1600" dirty="0" smtClean="0"/>
                    </a:p>
                  </a:txBody>
                  <a:tcPr/>
                </a:tc>
              </a:tr>
              <a:tr h="800100">
                <a:tc>
                  <a:txBody>
                    <a:bodyPr/>
                    <a:lstStyle/>
                    <a:p>
                      <a:pPr algn="ctr"/>
                      <a:endParaRPr lang="en-US" sz="1600" dirty="0" smtClean="0"/>
                    </a:p>
                    <a:p>
                      <a:pPr algn="ctr"/>
                      <a:r>
                        <a:rPr lang="en-US" sz="1600" dirty="0" smtClean="0"/>
                        <a:t>PHIL 1130</a:t>
                      </a:r>
                      <a:endParaRPr lang="en-US" sz="1600" dirty="0"/>
                    </a:p>
                  </a:txBody>
                  <a:tcPr/>
                </a:tc>
                <a:tc>
                  <a:txBody>
                    <a:bodyPr/>
                    <a:lstStyle/>
                    <a:p>
                      <a:pPr algn="ctr"/>
                      <a:endParaRPr lang="en-US" sz="1600" dirty="0" smtClean="0"/>
                    </a:p>
                    <a:p>
                      <a:pPr algn="ctr"/>
                      <a:r>
                        <a:rPr lang="en-US" sz="1600" dirty="0" smtClean="0"/>
                        <a:t>Ethics</a:t>
                      </a:r>
                    </a:p>
                    <a:p>
                      <a:pPr algn="ctr"/>
                      <a:endParaRPr lang="en-US" sz="1600" dirty="0" smtClean="0"/>
                    </a:p>
                  </a:txBody>
                  <a:tcPr/>
                </a:tc>
                <a:tc>
                  <a:txBody>
                    <a:bodyPr/>
                    <a:lstStyle/>
                    <a:p>
                      <a:pPr algn="ctr"/>
                      <a:endParaRPr lang="en-US" sz="900" dirty="0" smtClean="0"/>
                    </a:p>
                    <a:p>
                      <a:pPr algn="ctr"/>
                      <a:r>
                        <a:rPr lang="en-US" sz="1600" dirty="0" smtClean="0"/>
                        <a:t>3 college credits</a:t>
                      </a:r>
                      <a:endParaRPr lang="en-US" sz="1600" dirty="0"/>
                    </a:p>
                  </a:txBody>
                  <a:tcPr/>
                </a:tc>
              </a:tr>
              <a:tr h="800100">
                <a:tc>
                  <a:txBody>
                    <a:bodyPr/>
                    <a:lstStyle/>
                    <a:p>
                      <a:pPr algn="ctr"/>
                      <a:endParaRPr lang="en-US" sz="1600" dirty="0" smtClean="0"/>
                    </a:p>
                    <a:p>
                      <a:pPr algn="ctr"/>
                      <a:r>
                        <a:rPr lang="en-US" sz="1600" dirty="0" smtClean="0"/>
                        <a:t>HIST 2223</a:t>
                      </a:r>
                      <a:endParaRPr lang="en-US" sz="1600" dirty="0"/>
                    </a:p>
                  </a:txBody>
                  <a:tcPr/>
                </a:tc>
                <a:tc>
                  <a:txBody>
                    <a:bodyPr/>
                    <a:lstStyle/>
                    <a:p>
                      <a:pPr algn="ctr"/>
                      <a:r>
                        <a:rPr lang="en-US" sz="1600" dirty="0" smtClean="0"/>
                        <a:t>African American History to</a:t>
                      </a:r>
                      <a:r>
                        <a:rPr lang="en-US" sz="1600" baseline="0" dirty="0" smtClean="0"/>
                        <a:t> 1877</a:t>
                      </a:r>
                      <a:endParaRPr lang="en-US" sz="1600" dirty="0"/>
                    </a:p>
                  </a:txBody>
                  <a:tcPr/>
                </a:tc>
                <a:tc>
                  <a:txBody>
                    <a:bodyPr/>
                    <a:lstStyle/>
                    <a:p>
                      <a:pPr algn="ctr"/>
                      <a:endParaRPr lang="en-US" sz="1600" dirty="0" smtClean="0"/>
                    </a:p>
                    <a:p>
                      <a:pPr algn="ctr"/>
                      <a:r>
                        <a:rPr lang="en-US" sz="1600" dirty="0" smtClean="0"/>
                        <a:t>3 college credits</a:t>
                      </a:r>
                      <a:endParaRPr lang="en-US" sz="1600" dirty="0"/>
                    </a:p>
                  </a:txBody>
                  <a:tcPr/>
                </a:tc>
              </a:tr>
              <a:tr h="800100">
                <a:tc>
                  <a:txBody>
                    <a:bodyPr/>
                    <a:lstStyle/>
                    <a:p>
                      <a:pPr algn="ctr"/>
                      <a:endParaRPr lang="en-US" sz="1600" dirty="0" smtClean="0"/>
                    </a:p>
                    <a:p>
                      <a:pPr algn="ctr"/>
                      <a:r>
                        <a:rPr lang="en-US" sz="1600" dirty="0" smtClean="0"/>
                        <a:t>CLAS 1222</a:t>
                      </a:r>
                      <a:endParaRPr lang="en-US" sz="1600" dirty="0"/>
                    </a:p>
                  </a:txBody>
                  <a:tcPr/>
                </a:tc>
                <a:tc>
                  <a:txBody>
                    <a:bodyPr/>
                    <a:lstStyle/>
                    <a:p>
                      <a:pPr algn="ctr"/>
                      <a:endParaRPr lang="en-US" sz="600" dirty="0" smtClean="0"/>
                    </a:p>
                    <a:p>
                      <a:pPr algn="ctr"/>
                      <a:r>
                        <a:rPr lang="en-US" sz="1600" dirty="0" smtClean="0"/>
                        <a:t>Classical Mythology</a:t>
                      </a:r>
                      <a:endParaRPr lang="en-US" sz="1600" dirty="0"/>
                    </a:p>
                  </a:txBody>
                  <a:tcPr/>
                </a:tc>
                <a:tc>
                  <a:txBody>
                    <a:bodyPr/>
                    <a:lstStyle/>
                    <a:p>
                      <a:pPr algn="ctr"/>
                      <a:endParaRPr lang="en-US" sz="600" dirty="0" smtClean="0"/>
                    </a:p>
                    <a:p>
                      <a:pPr algn="ctr"/>
                      <a:r>
                        <a:rPr lang="en-US" sz="1600" dirty="0" smtClean="0"/>
                        <a:t>3 college credits</a:t>
                      </a:r>
                      <a:endParaRPr lang="en-US"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76397264"/>
              </p:ext>
            </p:extLst>
          </p:nvPr>
        </p:nvGraphicFramePr>
        <p:xfrm>
          <a:off x="4876800" y="1524000"/>
          <a:ext cx="3886200" cy="5105400"/>
        </p:xfrm>
        <a:graphic>
          <a:graphicData uri="http://schemas.openxmlformats.org/drawingml/2006/table">
            <a:tbl>
              <a:tblPr firstRow="1" bandRow="1">
                <a:tableStyleId>{073A0DAA-6AF3-43AB-8588-CEC1D06C72B9}</a:tableStyleId>
              </a:tblPr>
              <a:tblGrid>
                <a:gridCol w="1295400"/>
                <a:gridCol w="1295400"/>
                <a:gridCol w="1295400"/>
              </a:tblGrid>
              <a:tr h="850900">
                <a:tc gridSpan="3">
                  <a:txBody>
                    <a:bodyPr/>
                    <a:lstStyle/>
                    <a:p>
                      <a:pPr algn="ctr"/>
                      <a:r>
                        <a:rPr lang="en-US" sz="3200" dirty="0" smtClean="0"/>
                        <a:t>Spring Semester</a:t>
                      </a:r>
                      <a:endParaRPr lang="en-US" sz="3200" dirty="0"/>
                    </a:p>
                  </a:txBody>
                  <a:tcPr/>
                </a:tc>
                <a:tc hMerge="1">
                  <a:txBody>
                    <a:bodyPr/>
                    <a:lstStyle/>
                    <a:p>
                      <a:endParaRPr lang="en-US" dirty="0"/>
                    </a:p>
                  </a:txBody>
                  <a:tcPr/>
                </a:tc>
                <a:tc hMerge="1">
                  <a:txBody>
                    <a:bodyPr/>
                    <a:lstStyle/>
                    <a:p>
                      <a:endParaRPr lang="en-US" dirty="0"/>
                    </a:p>
                  </a:txBody>
                  <a:tcPr/>
                </a:tc>
              </a:tr>
              <a:tr h="850900">
                <a:tc>
                  <a:txBody>
                    <a:bodyPr/>
                    <a:lstStyle/>
                    <a:p>
                      <a:pPr algn="ctr"/>
                      <a:endParaRPr lang="en-US" sz="1600" dirty="0" smtClean="0"/>
                    </a:p>
                    <a:p>
                      <a:pPr algn="ctr"/>
                      <a:r>
                        <a:rPr lang="en-US" sz="1600" dirty="0" smtClean="0"/>
                        <a:t>ENGL 2367</a:t>
                      </a:r>
                      <a:endParaRPr lang="en-US" sz="1600" dirty="0"/>
                    </a:p>
                  </a:txBody>
                  <a:tcPr/>
                </a:tc>
                <a:tc>
                  <a:txBody>
                    <a:bodyPr/>
                    <a:lstStyle/>
                    <a:p>
                      <a:pPr algn="ctr"/>
                      <a:endParaRPr lang="en-US" sz="1400" dirty="0" smtClean="0"/>
                    </a:p>
                    <a:p>
                      <a:pPr algn="ctr"/>
                      <a:r>
                        <a:rPr lang="en-US" sz="1400" dirty="0" smtClean="0"/>
                        <a:t>Composition</a:t>
                      </a:r>
                      <a:r>
                        <a:rPr lang="en-US" sz="1400" baseline="0" dirty="0" smtClean="0"/>
                        <a:t> 2</a:t>
                      </a:r>
                      <a:endParaRPr lang="en-US" sz="1400" dirty="0"/>
                    </a:p>
                  </a:txBody>
                  <a:tcPr/>
                </a:tc>
                <a:tc>
                  <a:txBody>
                    <a:bodyPr/>
                    <a:lstStyle/>
                    <a:p>
                      <a:pPr algn="ctr"/>
                      <a:endParaRPr lang="en-US" sz="1000" dirty="0" smtClean="0"/>
                    </a:p>
                    <a:p>
                      <a:pPr algn="ctr"/>
                      <a:r>
                        <a:rPr lang="en-US" sz="1600" dirty="0" smtClean="0"/>
                        <a:t>3 college credits</a:t>
                      </a:r>
                      <a:endParaRPr lang="en-US" sz="1600" dirty="0"/>
                    </a:p>
                  </a:txBody>
                  <a:tcPr/>
                </a:tc>
              </a:tr>
              <a:tr h="850900">
                <a:tc>
                  <a:txBody>
                    <a:bodyPr/>
                    <a:lstStyle/>
                    <a:p>
                      <a:pPr algn="ctr"/>
                      <a:endParaRPr lang="en-US" sz="1600" dirty="0" smtClean="0"/>
                    </a:p>
                    <a:p>
                      <a:pPr algn="ctr"/>
                      <a:r>
                        <a:rPr lang="en-US" sz="1600" dirty="0" smtClean="0"/>
                        <a:t>POLS 1100</a:t>
                      </a:r>
                      <a:endParaRPr lang="en-US" sz="1600" dirty="0"/>
                    </a:p>
                  </a:txBody>
                  <a:tcPr/>
                </a:tc>
                <a:tc>
                  <a:txBody>
                    <a:bodyPr/>
                    <a:lstStyle/>
                    <a:p>
                      <a:pPr algn="ctr"/>
                      <a:endParaRPr lang="en-US" sz="800" dirty="0" smtClean="0"/>
                    </a:p>
                    <a:p>
                      <a:pPr algn="ctr"/>
                      <a:r>
                        <a:rPr lang="en-US" sz="1600" dirty="0" smtClean="0"/>
                        <a:t>Intro to Amer.</a:t>
                      </a:r>
                      <a:r>
                        <a:rPr lang="en-US" sz="1600" baseline="0" dirty="0" smtClean="0"/>
                        <a:t> Gov</a:t>
                      </a:r>
                      <a:endParaRPr lang="en-US" sz="1600" dirty="0"/>
                    </a:p>
                  </a:txBody>
                  <a:tcPr/>
                </a:tc>
                <a:tc>
                  <a:txBody>
                    <a:bodyPr/>
                    <a:lstStyle/>
                    <a:p>
                      <a:pPr algn="ctr"/>
                      <a:endParaRPr lang="en-US" sz="1000" dirty="0" smtClean="0"/>
                    </a:p>
                    <a:p>
                      <a:pPr algn="ctr"/>
                      <a:r>
                        <a:rPr lang="en-US" sz="1600" dirty="0" smtClean="0"/>
                        <a:t>3 college</a:t>
                      </a:r>
                      <a:r>
                        <a:rPr lang="en-US" sz="1600" baseline="0" dirty="0" smtClean="0"/>
                        <a:t> credits</a:t>
                      </a:r>
                      <a:endParaRPr lang="en-US" sz="1600" dirty="0"/>
                    </a:p>
                  </a:txBody>
                  <a:tcPr/>
                </a:tc>
              </a:tr>
              <a:tr h="850900">
                <a:tc>
                  <a:txBody>
                    <a:bodyPr/>
                    <a:lstStyle/>
                    <a:p>
                      <a:pPr algn="ctr"/>
                      <a:endParaRPr lang="en-US" sz="1600" dirty="0" smtClean="0"/>
                    </a:p>
                    <a:p>
                      <a:pPr algn="ctr"/>
                      <a:r>
                        <a:rPr lang="en-US" sz="1600" dirty="0" smtClean="0"/>
                        <a:t>SOC</a:t>
                      </a:r>
                      <a:r>
                        <a:rPr lang="en-US" sz="1600" baseline="0" dirty="0" smtClean="0"/>
                        <a:t> 1101</a:t>
                      </a:r>
                      <a:endParaRPr lang="en-US" sz="1600" dirty="0"/>
                    </a:p>
                  </a:txBody>
                  <a:tcPr/>
                </a:tc>
                <a:tc>
                  <a:txBody>
                    <a:bodyPr/>
                    <a:lstStyle/>
                    <a:p>
                      <a:pPr algn="ctr"/>
                      <a:endParaRPr lang="en-US" sz="700" dirty="0" smtClean="0"/>
                    </a:p>
                    <a:p>
                      <a:pPr algn="ctr"/>
                      <a:r>
                        <a:rPr lang="en-US" sz="1600" dirty="0" smtClean="0"/>
                        <a:t>Intro to Sociology</a:t>
                      </a:r>
                      <a:endParaRPr lang="en-US" sz="1600" dirty="0"/>
                    </a:p>
                  </a:txBody>
                  <a:tcPr/>
                </a:tc>
                <a:tc>
                  <a:txBody>
                    <a:bodyPr/>
                    <a:lstStyle/>
                    <a:p>
                      <a:pPr algn="ctr"/>
                      <a:endParaRPr lang="en-US" sz="800" dirty="0" smtClean="0"/>
                    </a:p>
                    <a:p>
                      <a:pPr algn="ctr"/>
                      <a:r>
                        <a:rPr lang="en-US" sz="1600" dirty="0" smtClean="0"/>
                        <a:t>3 college credits</a:t>
                      </a:r>
                      <a:endParaRPr lang="en-US" sz="1600" dirty="0"/>
                    </a:p>
                  </a:txBody>
                  <a:tcPr/>
                </a:tc>
              </a:tr>
              <a:tr h="850900">
                <a:tc>
                  <a:txBody>
                    <a:bodyPr/>
                    <a:lstStyle/>
                    <a:p>
                      <a:pPr algn="ctr"/>
                      <a:endParaRPr lang="en-US" sz="1600" dirty="0" smtClean="0"/>
                    </a:p>
                    <a:p>
                      <a:pPr algn="ctr"/>
                      <a:r>
                        <a:rPr lang="en-US" sz="1600" dirty="0" smtClean="0"/>
                        <a:t>GEOL 1121</a:t>
                      </a:r>
                      <a:endParaRPr lang="en-US" sz="1600" dirty="0"/>
                    </a:p>
                  </a:txBody>
                  <a:tcPr/>
                </a:tc>
                <a:tc>
                  <a:txBody>
                    <a:bodyPr/>
                    <a:lstStyle/>
                    <a:p>
                      <a:pPr algn="ctr"/>
                      <a:endParaRPr lang="en-US" sz="900" dirty="0" smtClean="0"/>
                    </a:p>
                    <a:p>
                      <a:pPr algn="ctr"/>
                      <a:r>
                        <a:rPr lang="en-US" sz="1600" dirty="0" smtClean="0"/>
                        <a:t>Physical Geology</a:t>
                      </a:r>
                      <a:endParaRPr lang="en-US" sz="1600" dirty="0"/>
                    </a:p>
                  </a:txBody>
                  <a:tcPr/>
                </a:tc>
                <a:tc>
                  <a:txBody>
                    <a:bodyPr/>
                    <a:lstStyle/>
                    <a:p>
                      <a:pPr algn="ctr"/>
                      <a:endParaRPr lang="en-US" sz="700" dirty="0" smtClean="0"/>
                    </a:p>
                    <a:p>
                      <a:pPr algn="ctr"/>
                      <a:r>
                        <a:rPr lang="en-US" sz="1600" dirty="0" smtClean="0"/>
                        <a:t>4 college credits</a:t>
                      </a:r>
                      <a:endParaRPr lang="en-US" sz="1600" dirty="0"/>
                    </a:p>
                  </a:txBody>
                  <a:tcPr/>
                </a:tc>
              </a:tr>
              <a:tr h="850900">
                <a:tc>
                  <a:txBody>
                    <a:bodyPr/>
                    <a:lstStyle/>
                    <a:p>
                      <a:pPr algn="ctr"/>
                      <a:endParaRPr lang="en-US" sz="1600" dirty="0" smtClean="0"/>
                    </a:p>
                    <a:p>
                      <a:pPr algn="ctr"/>
                      <a:r>
                        <a:rPr lang="en-US" sz="1600" dirty="0" smtClean="0"/>
                        <a:t>HART 1201</a:t>
                      </a:r>
                      <a:endParaRPr lang="en-US" sz="1600" dirty="0"/>
                    </a:p>
                  </a:txBody>
                  <a:tcPr/>
                </a:tc>
                <a:tc>
                  <a:txBody>
                    <a:bodyPr/>
                    <a:lstStyle/>
                    <a:p>
                      <a:pPr algn="ctr"/>
                      <a:endParaRPr lang="en-US" sz="1600" dirty="0" smtClean="0"/>
                    </a:p>
                    <a:p>
                      <a:pPr algn="ctr"/>
                      <a:r>
                        <a:rPr lang="en-US" sz="1600" dirty="0" smtClean="0"/>
                        <a:t>History of Art</a:t>
                      </a:r>
                      <a:endParaRPr lang="en-US" sz="1600" dirty="0"/>
                    </a:p>
                  </a:txBody>
                  <a:tcPr/>
                </a:tc>
                <a:tc>
                  <a:txBody>
                    <a:bodyPr/>
                    <a:lstStyle/>
                    <a:p>
                      <a:pPr algn="ctr"/>
                      <a:endParaRPr lang="en-US" sz="900" dirty="0" smtClean="0"/>
                    </a:p>
                    <a:p>
                      <a:pPr algn="ctr"/>
                      <a:r>
                        <a:rPr lang="en-US" sz="1600" dirty="0" smtClean="0"/>
                        <a:t>3 college credits</a:t>
                      </a:r>
                      <a:endParaRPr lang="en-US" sz="1600" dirty="0"/>
                    </a:p>
                  </a:txBody>
                  <a:tcPr/>
                </a:tc>
              </a:tr>
            </a:tbl>
          </a:graphicData>
        </a:graphic>
      </p:graphicFrame>
    </p:spTree>
    <p:extLst>
      <p:ext uri="{BB962C8B-B14F-4D97-AF65-F5344CB8AC3E}">
        <p14:creationId xmlns:p14="http://schemas.microsoft.com/office/powerpoint/2010/main" val="2265655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92D050"/>
                </a:solidFill>
              </a:rPr>
              <a:t>How student schedules will work</a:t>
            </a:r>
            <a:endParaRPr lang="en-US" b="1" dirty="0">
              <a:solidFill>
                <a:srgbClr val="92D05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90800"/>
            <a:ext cx="2971800" cy="2228850"/>
          </a:xfrm>
          <a:prstGeom prst="rect">
            <a:avLst/>
          </a:prstGeom>
        </p:spPr>
      </p:pic>
      <p:sp>
        <p:nvSpPr>
          <p:cNvPr id="3" name="Content Placeholder 2"/>
          <p:cNvSpPr>
            <a:spLocks noGrp="1"/>
          </p:cNvSpPr>
          <p:nvPr>
            <p:ph idx="1"/>
          </p:nvPr>
        </p:nvSpPr>
        <p:spPr>
          <a:xfrm>
            <a:off x="491319" y="1676400"/>
            <a:ext cx="7357281" cy="4953000"/>
          </a:xfrm>
        </p:spPr>
        <p:txBody>
          <a:bodyPr>
            <a:normAutofit/>
          </a:bodyPr>
          <a:lstStyle/>
          <a:p>
            <a:pPr marL="0" indent="0">
              <a:buNone/>
            </a:pPr>
            <a:r>
              <a:rPr lang="en-US" dirty="0" smtClean="0"/>
              <a:t>CC+ classes taught by college instructors at the high school will be blocked and only meet on selected days.</a:t>
            </a:r>
          </a:p>
          <a:p>
            <a:pPr marL="0" indent="0">
              <a:buNone/>
            </a:pPr>
            <a:endParaRPr lang="en-US" sz="2400" dirty="0" smtClean="0"/>
          </a:p>
          <a:p>
            <a:pPr marL="0" indent="0">
              <a:buNone/>
            </a:pPr>
            <a:r>
              <a:rPr lang="en-US" dirty="0" smtClean="0"/>
              <a:t>For example, periods 1 &amp; 2 could</a:t>
            </a:r>
          </a:p>
          <a:p>
            <a:pPr marL="0" indent="0">
              <a:buNone/>
            </a:pPr>
            <a:r>
              <a:rPr lang="en-US" dirty="0"/>
              <a:t>a</a:t>
            </a:r>
            <a:r>
              <a:rPr lang="en-US" dirty="0" smtClean="0"/>
              <a:t>ccommodate a CC+ class from</a:t>
            </a:r>
          </a:p>
          <a:p>
            <a:pPr marL="0" indent="0">
              <a:buNone/>
            </a:pPr>
            <a:r>
              <a:rPr lang="en-US" dirty="0" smtClean="0"/>
              <a:t>8:00 to 9:20 that meets on Mondays/ Wednesdays &amp; one that meets at the same time on Tuesdays/ Thursdays.</a:t>
            </a:r>
          </a:p>
        </p:txBody>
      </p:sp>
    </p:spTree>
    <p:extLst>
      <p:ext uri="{BB962C8B-B14F-4D97-AF65-F5344CB8AC3E}">
        <p14:creationId xmlns:p14="http://schemas.microsoft.com/office/powerpoint/2010/main" val="3199948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848600" cy="792162"/>
          </a:xfrm>
        </p:spPr>
        <p:txBody>
          <a:bodyPr>
            <a:normAutofit fontScale="90000"/>
          </a:bodyPr>
          <a:lstStyle/>
          <a:p>
            <a:r>
              <a:rPr lang="en-US" sz="4000" dirty="0" smtClean="0">
                <a:solidFill>
                  <a:srgbClr val="0070C0"/>
                </a:solidFill>
              </a:rPr>
              <a:t>Scheduling for classes at your high school</a:t>
            </a:r>
            <a:endParaRPr lang="en-US" dirty="0"/>
          </a:p>
        </p:txBody>
      </p:sp>
      <p:sp>
        <p:nvSpPr>
          <p:cNvPr id="3" name="Content Placeholder 2"/>
          <p:cNvSpPr>
            <a:spLocks noGrp="1"/>
          </p:cNvSpPr>
          <p:nvPr>
            <p:ph idx="1"/>
          </p:nvPr>
        </p:nvSpPr>
        <p:spPr>
          <a:xfrm>
            <a:off x="457200" y="952501"/>
            <a:ext cx="7086600" cy="1333500"/>
          </a:xfrm>
        </p:spPr>
        <p:txBody>
          <a:bodyPr>
            <a:noAutofit/>
          </a:bodyPr>
          <a:lstStyle/>
          <a:p>
            <a:pPr marL="0" indent="0">
              <a:buNone/>
            </a:pPr>
            <a:r>
              <a:rPr lang="en-US" sz="2000" dirty="0" smtClean="0"/>
              <a:t>Though you have until April 1 to submit your “Intent to Participate Form”, it is preferred that you choose your CC+ class(</a:t>
            </a:r>
            <a:r>
              <a:rPr lang="en-US" sz="2000" dirty="0" err="1" smtClean="0"/>
              <a:t>es</a:t>
            </a:r>
            <a:r>
              <a:rPr lang="en-US" sz="2000" dirty="0" smtClean="0"/>
              <a:t>) you plan to take at the high school prior to the scheduling window being closed (TWHS closes 2/11/16. WKHS closes on 2/10/16). </a:t>
            </a:r>
          </a:p>
        </p:txBody>
      </p:sp>
      <p:pic>
        <p:nvPicPr>
          <p:cNvPr id="1026" name="Picture 2" descr="https://encrypted-tbn3.gstatic.com/images?q=tbn:ANd9GcQBNXlifdhrbfgpEHJ4NE47NTVzK99MRa8Es2UKAysCSHsJTQ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143000"/>
            <a:ext cx="1143000" cy="114300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57199" y="2438400"/>
            <a:ext cx="8393373" cy="4114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The reason is so that your high school will know the number of students requesting a CC+ class as soon as possible and to ensure that the CC+ course(s) will be offered. </a:t>
            </a:r>
          </a:p>
          <a:p>
            <a:pPr marL="0" indent="0">
              <a:buFont typeface="Arial" pitchFamily="34" charset="0"/>
              <a:buNone/>
            </a:pPr>
            <a:endParaRPr lang="en-US" sz="1400" dirty="0" smtClean="0"/>
          </a:p>
          <a:p>
            <a:pPr marL="0" indent="0">
              <a:buFont typeface="Arial" pitchFamily="34" charset="0"/>
              <a:buNone/>
            </a:pPr>
            <a:r>
              <a:rPr lang="en-US" sz="2000" dirty="0" smtClean="0"/>
              <a:t>For CC+ classes at the high school, build your schedule with the requested CC+ classes assuming they will be offered. If there is a conflict, your counselor will add you to the required course at your home high school.</a:t>
            </a:r>
          </a:p>
          <a:p>
            <a:pPr marL="0" indent="0">
              <a:buFont typeface="Arial" pitchFamily="34" charset="0"/>
              <a:buNone/>
            </a:pPr>
            <a:endParaRPr lang="en-US" sz="1400" dirty="0" smtClean="0"/>
          </a:p>
          <a:p>
            <a:pPr marL="0" indent="0">
              <a:buFont typeface="Arial" pitchFamily="34" charset="0"/>
              <a:buNone/>
            </a:pPr>
            <a:r>
              <a:rPr lang="en-US" sz="2000" dirty="0" smtClean="0"/>
              <a:t>For CC+ classes at the college (or online), please consult with your counselor as early as possible before making your final decisions.  Choose your high school classes as though you will take everything at the high school.  Once your college schedule is set, your counselor will look at adjusting your high school schedule within the confines of the master schedule.</a:t>
            </a:r>
            <a:endParaRPr lang="en-US" sz="2000" dirty="0"/>
          </a:p>
        </p:txBody>
      </p:sp>
    </p:spTree>
    <p:extLst>
      <p:ext uri="{BB962C8B-B14F-4D97-AF65-F5344CB8AC3E}">
        <p14:creationId xmlns:p14="http://schemas.microsoft.com/office/powerpoint/2010/main" val="531342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When can I participate?</a:t>
            </a:r>
            <a:endParaRPr lang="en-US" dirty="0">
              <a:solidFill>
                <a:srgbClr val="92D050"/>
              </a:solidFill>
            </a:endParaRPr>
          </a:p>
        </p:txBody>
      </p:sp>
      <p:sp>
        <p:nvSpPr>
          <p:cNvPr id="3" name="Content Placeholder 2"/>
          <p:cNvSpPr>
            <a:spLocks noGrp="1"/>
          </p:cNvSpPr>
          <p:nvPr>
            <p:ph idx="1"/>
          </p:nvPr>
        </p:nvSpPr>
        <p:spPr/>
        <p:txBody>
          <a:bodyPr>
            <a:normAutofit/>
          </a:bodyPr>
          <a:lstStyle/>
          <a:p>
            <a:pPr marL="0" indent="0">
              <a:buNone/>
            </a:pPr>
            <a:r>
              <a:rPr lang="en-US" sz="2800" dirty="0" smtClean="0"/>
              <a:t>Students can take classes during the summer, fall, and spring semesters provided the student does not exceed 30 hours in the academic year (which starts the beginning of the summer term). You must meet all required deadlines in order to participate. </a:t>
            </a:r>
            <a:endParaRPr lang="en-US" sz="2800" dirty="0"/>
          </a:p>
          <a:p>
            <a:pPr marL="0" indent="0">
              <a:buNone/>
            </a:pPr>
            <a:endParaRPr lang="en-US" sz="2800" dirty="0" smtClean="0"/>
          </a:p>
        </p:txBody>
      </p:sp>
      <p:pic>
        <p:nvPicPr>
          <p:cNvPr id="2050" name="Picture 2" descr="https://pixabay.com/static/uploads/photo/2015/08/16/18/35/season-891435_960_72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4114800"/>
            <a:ext cx="2127913" cy="2127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076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When can I participate?</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pPr marL="0" indent="0">
              <a:buNone/>
            </a:pPr>
            <a:r>
              <a:rPr lang="en-US" sz="2400" dirty="0"/>
              <a:t>Remember! One high school credit = 3 college </a:t>
            </a:r>
            <a:r>
              <a:rPr lang="en-US" sz="2400" dirty="0" smtClean="0"/>
              <a:t>credits. </a:t>
            </a:r>
            <a:r>
              <a:rPr lang="en-US" sz="2400" smtClean="0"/>
              <a:t>Therefore, consider </a:t>
            </a:r>
            <a:r>
              <a:rPr lang="en-US" sz="2400" dirty="0"/>
              <a:t>how many high school credits you will be taking next school </a:t>
            </a:r>
            <a:r>
              <a:rPr lang="en-US" sz="2400" dirty="0" smtClean="0"/>
              <a:t>yea. </a:t>
            </a:r>
            <a:r>
              <a:rPr lang="en-US" sz="2400" dirty="0"/>
              <a:t>Multiply the number of credits x 3. Then subtract from 30 and that will tell you how many </a:t>
            </a:r>
            <a:r>
              <a:rPr lang="en-US" sz="2400" dirty="0" smtClean="0"/>
              <a:t>college credits </a:t>
            </a:r>
            <a:r>
              <a:rPr lang="en-US" sz="2400" dirty="0"/>
              <a:t>you have </a:t>
            </a:r>
            <a:r>
              <a:rPr lang="en-US" sz="2400" dirty="0" smtClean="0"/>
              <a:t>available for </a:t>
            </a:r>
            <a:r>
              <a:rPr lang="en-US" sz="2400" dirty="0"/>
              <a:t>summer, fall, and spring. </a:t>
            </a:r>
            <a:endParaRPr lang="en-US" sz="2400" dirty="0" smtClean="0"/>
          </a:p>
          <a:p>
            <a:pPr marL="0" indent="0">
              <a:buNone/>
            </a:pPr>
            <a:endParaRPr lang="en-US" sz="2400" dirty="0"/>
          </a:p>
          <a:p>
            <a:pPr marL="0" indent="0">
              <a:buNone/>
            </a:pPr>
            <a:r>
              <a:rPr lang="en-US" sz="2400" dirty="0" smtClean="0"/>
              <a:t>For example, next year I am registering for:</a:t>
            </a:r>
          </a:p>
          <a:p>
            <a:r>
              <a:rPr lang="en-US" sz="2400" dirty="0" smtClean="0"/>
              <a:t>AP Physics- 1.0 x 3 = 3. 0</a:t>
            </a:r>
          </a:p>
          <a:p>
            <a:r>
              <a:rPr lang="en-US" sz="2400" dirty="0" smtClean="0"/>
              <a:t>Math 3- </a:t>
            </a:r>
            <a:r>
              <a:rPr lang="en-US" sz="2400" dirty="0"/>
              <a:t>1.0 x 3 = 3. </a:t>
            </a:r>
            <a:r>
              <a:rPr lang="en-US" sz="2400" dirty="0" smtClean="0"/>
              <a:t>0</a:t>
            </a:r>
          </a:p>
          <a:p>
            <a:r>
              <a:rPr lang="en-US" sz="2400" dirty="0" smtClean="0"/>
              <a:t>Government &amp; Behavioral Science- </a:t>
            </a:r>
            <a:r>
              <a:rPr lang="en-US" sz="2400" dirty="0"/>
              <a:t>1.0 x 3 = 3. </a:t>
            </a:r>
            <a:r>
              <a:rPr lang="en-US" sz="2400" dirty="0" smtClean="0"/>
              <a:t>0</a:t>
            </a:r>
          </a:p>
          <a:p>
            <a:r>
              <a:rPr lang="en-US" sz="2400" dirty="0" smtClean="0"/>
              <a:t>Honors Spanish 4- </a:t>
            </a:r>
            <a:r>
              <a:rPr lang="en-US" sz="2400" dirty="0"/>
              <a:t>1.0 x 3 = 3. </a:t>
            </a:r>
            <a:r>
              <a:rPr lang="en-US" sz="2400" dirty="0" smtClean="0"/>
              <a:t>0</a:t>
            </a:r>
          </a:p>
          <a:p>
            <a:endParaRPr lang="en-US" sz="2400" dirty="0"/>
          </a:p>
          <a:p>
            <a:pPr marL="0" indent="0">
              <a:buNone/>
            </a:pPr>
            <a:r>
              <a:rPr lang="en-US" sz="2400" dirty="0" smtClean="0"/>
              <a:t>In this example, I am taking 12.0 high school hours, which leaves me with 18.0 college credits remaining. If you exceed the 30.0, the family is responsible for payment. </a:t>
            </a:r>
          </a:p>
          <a:p>
            <a:endParaRPr lang="en-US" sz="2800" dirty="0" smtClean="0"/>
          </a:p>
        </p:txBody>
      </p:sp>
    </p:spTree>
    <p:extLst>
      <p:ext uri="{BB962C8B-B14F-4D97-AF65-F5344CB8AC3E}">
        <p14:creationId xmlns:p14="http://schemas.microsoft.com/office/powerpoint/2010/main" val="403113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When can I participate?</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marL="0" indent="0">
              <a:buNone/>
            </a:pPr>
            <a:r>
              <a:rPr lang="en-US" sz="2400" dirty="0" smtClean="0"/>
              <a:t>Continuing with this example of having 18 credit hours remaining, if during the school year I also plan on taking:</a:t>
            </a:r>
          </a:p>
          <a:p>
            <a:pPr marL="0" indent="0">
              <a:buNone/>
            </a:pPr>
            <a:endParaRPr lang="en-US" sz="2400" dirty="0"/>
          </a:p>
          <a:p>
            <a:pPr>
              <a:buFontTx/>
              <a:buChar char="-"/>
            </a:pPr>
            <a:r>
              <a:rPr lang="en-US" sz="2400" dirty="0" smtClean="0"/>
              <a:t>Composition 1: 3 hours</a:t>
            </a:r>
          </a:p>
          <a:p>
            <a:pPr>
              <a:buFontTx/>
              <a:buChar char="-"/>
            </a:pPr>
            <a:r>
              <a:rPr lang="en-US" sz="2400" dirty="0" smtClean="0"/>
              <a:t>Composition 2: 3 hours</a:t>
            </a:r>
          </a:p>
          <a:p>
            <a:pPr>
              <a:buFontTx/>
              <a:buChar char="-"/>
            </a:pPr>
            <a:r>
              <a:rPr lang="en-US" sz="2400" dirty="0" smtClean="0"/>
              <a:t>Ethics: 3 hours</a:t>
            </a:r>
          </a:p>
          <a:p>
            <a:pPr>
              <a:buFontTx/>
              <a:buChar char="-"/>
            </a:pPr>
            <a:r>
              <a:rPr lang="en-US" sz="2400" dirty="0" smtClean="0"/>
              <a:t>Physical Geology: 4 hours</a:t>
            </a:r>
          </a:p>
          <a:p>
            <a:endParaRPr lang="en-US" sz="2400" dirty="0"/>
          </a:p>
          <a:p>
            <a:pPr marL="0" indent="0">
              <a:buNone/>
            </a:pPr>
            <a:r>
              <a:rPr lang="en-US" sz="2400" dirty="0" smtClean="0"/>
              <a:t>That totals 13 hours of college credits.  18 – 13 = 5 credit hours left over.  So, this summer, if I would like to go to a local college, I would have 5 credit hours available to use.</a:t>
            </a:r>
          </a:p>
          <a:p>
            <a:endParaRPr lang="en-US" sz="2800" dirty="0" smtClean="0"/>
          </a:p>
        </p:txBody>
      </p:sp>
    </p:spTree>
    <p:extLst>
      <p:ext uri="{BB962C8B-B14F-4D97-AF65-F5344CB8AC3E}">
        <p14:creationId xmlns:p14="http://schemas.microsoft.com/office/powerpoint/2010/main" val="18469379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B0F0"/>
                </a:solidFill>
              </a:rPr>
              <a:t>Balance</a:t>
            </a:r>
            <a:endParaRPr lang="en-US" sz="4800" b="1"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r>
              <a:rPr lang="en-US" dirty="0" smtClean="0"/>
              <a:t>Think carefully about courses you’re selecting. Consider your participation in after school activities. CC+ = 2 semester high school classes per semester</a:t>
            </a:r>
          </a:p>
          <a:p>
            <a:r>
              <a:rPr lang="en-US" dirty="0" smtClean="0"/>
              <a:t>Similar to an AP Class all in 1 semester rather than across a year</a:t>
            </a:r>
          </a:p>
          <a:p>
            <a:r>
              <a:rPr lang="en-US" dirty="0" smtClean="0"/>
              <a:t>High School weighted grade (equal to AP)</a:t>
            </a:r>
          </a:p>
          <a:p>
            <a:r>
              <a:rPr lang="en-US" dirty="0" smtClean="0"/>
              <a:t>Your transcript will report the institution awarding the grade, the class title, and the letter grade. </a:t>
            </a:r>
            <a:endParaRPr lang="en-US" dirty="0"/>
          </a:p>
        </p:txBody>
      </p:sp>
      <p:pic>
        <p:nvPicPr>
          <p:cNvPr id="4" name="Picture 2" descr="C:\Users\wkhguid5\AppData\Local\Microsoft\Windows\Temporary Internet Files\Content.IE5\P6YL257P\stressed-college-student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304800"/>
            <a:ext cx="1752600" cy="1135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651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normAutofit/>
          </a:bodyPr>
          <a:lstStyle/>
          <a:p>
            <a:r>
              <a:rPr lang="en-US" sz="5400" b="1" dirty="0" smtClean="0">
                <a:solidFill>
                  <a:srgbClr val="92D050"/>
                </a:solidFill>
              </a:rPr>
              <a:t>Next Steps</a:t>
            </a:r>
            <a:endParaRPr lang="en-US" sz="5400" b="1" dirty="0">
              <a:solidFill>
                <a:srgbClr val="92D050"/>
              </a:solidFill>
            </a:endParaRPr>
          </a:p>
        </p:txBody>
      </p:sp>
      <p:sp>
        <p:nvSpPr>
          <p:cNvPr id="3" name="Content Placeholder 2"/>
          <p:cNvSpPr>
            <a:spLocks noGrp="1"/>
          </p:cNvSpPr>
          <p:nvPr>
            <p:ph idx="1"/>
          </p:nvPr>
        </p:nvSpPr>
        <p:spPr/>
        <p:txBody>
          <a:bodyPr>
            <a:normAutofit fontScale="85000" lnSpcReduction="20000"/>
          </a:bodyPr>
          <a:lstStyle/>
          <a:p>
            <a:r>
              <a:rPr lang="en-US" dirty="0" smtClean="0"/>
              <a:t>OSU, CSCC, COTC, Otterbein &amp; CCAD are available to answer questions in the hall following this presentation. </a:t>
            </a:r>
          </a:p>
          <a:p>
            <a:r>
              <a:rPr lang="en-US" dirty="0" smtClean="0"/>
              <a:t>Complete the Intent to Participate Form. </a:t>
            </a:r>
          </a:p>
          <a:p>
            <a:pPr lvl="1"/>
            <a:r>
              <a:rPr lang="en-US" dirty="0" smtClean="0"/>
              <a:t>Return between February 15</a:t>
            </a:r>
            <a:r>
              <a:rPr lang="en-US" baseline="30000" dirty="0" smtClean="0"/>
              <a:t>th</a:t>
            </a:r>
            <a:r>
              <a:rPr lang="en-US" dirty="0" smtClean="0"/>
              <a:t> and April 1</a:t>
            </a:r>
            <a:r>
              <a:rPr lang="en-US" baseline="30000" dirty="0" smtClean="0"/>
              <a:t>st,</a:t>
            </a:r>
            <a:r>
              <a:rPr lang="en-US" dirty="0" smtClean="0"/>
              <a:t> 2016 to the School Counseling Office. If you do not submit this form by the deadline, you will not be eligible to participate in CC+.  Summer participation requires earlier action! </a:t>
            </a:r>
          </a:p>
          <a:p>
            <a:r>
              <a:rPr lang="en-US" dirty="0" smtClean="0"/>
              <a:t>Follow college criteria for applying. </a:t>
            </a:r>
          </a:p>
          <a:p>
            <a:r>
              <a:rPr lang="en-US" dirty="0" smtClean="0"/>
              <a:t>Spring Compass testing if necessary (or ACT score). </a:t>
            </a:r>
          </a:p>
          <a:p>
            <a:r>
              <a:rPr lang="en-US" dirty="0" smtClean="0"/>
              <a:t>Work with counselor to finalize selections and course planning.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7290" y="5643122"/>
            <a:ext cx="2603310" cy="1214878"/>
          </a:xfrm>
          <a:prstGeom prst="rect">
            <a:avLst/>
          </a:prstGeom>
        </p:spPr>
      </p:pic>
    </p:spTree>
    <p:extLst>
      <p:ext uri="{BB962C8B-B14F-4D97-AF65-F5344CB8AC3E}">
        <p14:creationId xmlns:p14="http://schemas.microsoft.com/office/powerpoint/2010/main" val="1486369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2400"/>
            <a:ext cx="5641648" cy="664825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295686"/>
            <a:ext cx="2590800" cy="523220"/>
          </a:xfrm>
          <a:prstGeom prst="rect">
            <a:avLst/>
          </a:prstGeom>
        </p:spPr>
        <p:txBody>
          <a:bodyPr wrap="square">
            <a:spAutoFit/>
          </a:bodyPr>
          <a:lstStyle/>
          <a:p>
            <a:r>
              <a:rPr lang="en-US" sz="2800" b="1" dirty="0">
                <a:solidFill>
                  <a:srgbClr val="FF0000"/>
                </a:solidFill>
              </a:rPr>
              <a:t>Credit Flexibility</a:t>
            </a:r>
          </a:p>
        </p:txBody>
      </p:sp>
    </p:spTree>
    <p:extLst>
      <p:ext uri="{BB962C8B-B14F-4D97-AF65-F5344CB8AC3E}">
        <p14:creationId xmlns:p14="http://schemas.microsoft.com/office/powerpoint/2010/main" val="3959041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315BD"/>
                </a:solidFill>
              </a:rPr>
              <a:t>Earning High School Credit</a:t>
            </a:r>
            <a:endParaRPr lang="en-US" sz="5400" b="1" dirty="0">
              <a:solidFill>
                <a:srgbClr val="0315BD"/>
              </a:solidFill>
            </a:endParaRPr>
          </a:p>
        </p:txBody>
      </p:sp>
      <p:sp>
        <p:nvSpPr>
          <p:cNvPr id="5" name="Text Placeholder 4"/>
          <p:cNvSpPr>
            <a:spLocks noGrp="1"/>
          </p:cNvSpPr>
          <p:nvPr>
            <p:ph type="body" idx="1"/>
          </p:nvPr>
        </p:nvSpPr>
        <p:spPr/>
        <p:txBody>
          <a:bodyPr>
            <a:normAutofit/>
          </a:bodyPr>
          <a:lstStyle/>
          <a:p>
            <a:pPr algn="ctr"/>
            <a:r>
              <a:rPr lang="en-US" sz="3200" u="sng" dirty="0" smtClean="0"/>
              <a:t>Traditional Seat-Time</a:t>
            </a:r>
            <a:endParaRPr lang="en-US" sz="3200" u="sng" dirty="0"/>
          </a:p>
        </p:txBody>
      </p:sp>
      <p:sp>
        <p:nvSpPr>
          <p:cNvPr id="6" name="Content Placeholder 5"/>
          <p:cNvSpPr>
            <a:spLocks noGrp="1"/>
          </p:cNvSpPr>
          <p:nvPr>
            <p:ph sz="half" idx="2"/>
          </p:nvPr>
        </p:nvSpPr>
        <p:spPr/>
        <p:txBody>
          <a:bodyPr/>
          <a:lstStyle/>
          <a:p>
            <a:r>
              <a:rPr lang="en-US" dirty="0" smtClean="0"/>
              <a:t>Students take courses during regular scheduled day</a:t>
            </a:r>
          </a:p>
          <a:p>
            <a:r>
              <a:rPr lang="en-US" dirty="0" smtClean="0"/>
              <a:t>Instruction by teachers</a:t>
            </a:r>
          </a:p>
          <a:p>
            <a:r>
              <a:rPr lang="en-US" dirty="0" smtClean="0"/>
              <a:t>Earn grades at the end of each semester that is reflected on transcript</a:t>
            </a:r>
            <a:endParaRPr lang="en-US" dirty="0"/>
          </a:p>
        </p:txBody>
      </p:sp>
      <p:sp>
        <p:nvSpPr>
          <p:cNvPr id="7" name="Text Placeholder 6"/>
          <p:cNvSpPr>
            <a:spLocks noGrp="1"/>
          </p:cNvSpPr>
          <p:nvPr>
            <p:ph type="body" sz="quarter" idx="3"/>
          </p:nvPr>
        </p:nvSpPr>
        <p:spPr/>
        <p:txBody>
          <a:bodyPr>
            <a:normAutofit/>
          </a:bodyPr>
          <a:lstStyle/>
          <a:p>
            <a:pPr algn="ctr"/>
            <a:r>
              <a:rPr lang="en-US" sz="3200" u="sng" dirty="0" smtClean="0"/>
              <a:t>Credit Flexibility</a:t>
            </a:r>
            <a:endParaRPr lang="en-US" sz="3200" u="sng" dirty="0"/>
          </a:p>
        </p:txBody>
      </p:sp>
      <p:sp>
        <p:nvSpPr>
          <p:cNvPr id="8" name="Content Placeholder 7"/>
          <p:cNvSpPr>
            <a:spLocks noGrp="1"/>
          </p:cNvSpPr>
          <p:nvPr>
            <p:ph sz="quarter" idx="4"/>
          </p:nvPr>
        </p:nvSpPr>
        <p:spPr/>
        <p:txBody>
          <a:bodyPr/>
          <a:lstStyle/>
          <a:p>
            <a:r>
              <a:rPr lang="en-US" dirty="0" smtClean="0"/>
              <a:t>Students have flexibility to design instruction based upon individual needs and strengths</a:t>
            </a:r>
            <a:endParaRPr lang="en-US" dirty="0"/>
          </a:p>
        </p:txBody>
      </p:sp>
    </p:spTree>
    <p:extLst>
      <p:ext uri="{BB962C8B-B14F-4D97-AF65-F5344CB8AC3E}">
        <p14:creationId xmlns:p14="http://schemas.microsoft.com/office/powerpoint/2010/main" val="827634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5400" b="1" dirty="0" smtClean="0"/>
              <a:t>Credit Flex Categories</a:t>
            </a:r>
            <a:endParaRPr lang="en-US" sz="5400" b="1" dirty="0"/>
          </a:p>
        </p:txBody>
      </p:sp>
      <p:sp>
        <p:nvSpPr>
          <p:cNvPr id="8" name="Content Placeholder 7"/>
          <p:cNvSpPr>
            <a:spLocks noGrp="1"/>
          </p:cNvSpPr>
          <p:nvPr>
            <p:ph sz="half" idx="1"/>
          </p:nvPr>
        </p:nvSpPr>
        <p:spPr/>
        <p:txBody>
          <a:bodyPr>
            <a:normAutofit/>
          </a:bodyPr>
          <a:lstStyle/>
          <a:p>
            <a:r>
              <a:rPr lang="en-US" sz="3200" b="1" dirty="0" smtClean="0">
                <a:solidFill>
                  <a:srgbClr val="0315BD"/>
                </a:solidFill>
              </a:rPr>
              <a:t>Demonstration of Proficiency</a:t>
            </a:r>
          </a:p>
          <a:p>
            <a:endParaRPr lang="en-US" sz="2400" dirty="0"/>
          </a:p>
          <a:p>
            <a:r>
              <a:rPr lang="en-US" dirty="0" smtClean="0"/>
              <a:t>For students who have already learned the course material</a:t>
            </a:r>
          </a:p>
          <a:p>
            <a:r>
              <a:rPr lang="en-US" dirty="0" smtClean="0"/>
              <a:t>Example- Testing out of Spanish 2 to move to Spanish 3. </a:t>
            </a:r>
            <a:endParaRPr lang="en-US" dirty="0"/>
          </a:p>
        </p:txBody>
      </p:sp>
      <p:sp>
        <p:nvSpPr>
          <p:cNvPr id="9" name="Content Placeholder 8"/>
          <p:cNvSpPr>
            <a:spLocks noGrp="1"/>
          </p:cNvSpPr>
          <p:nvPr>
            <p:ph sz="half" idx="2"/>
          </p:nvPr>
        </p:nvSpPr>
        <p:spPr>
          <a:xfrm>
            <a:off x="4648200" y="1600200"/>
            <a:ext cx="4267200" cy="4525963"/>
          </a:xfrm>
        </p:spPr>
        <p:txBody>
          <a:bodyPr>
            <a:normAutofit/>
          </a:bodyPr>
          <a:lstStyle/>
          <a:p>
            <a:r>
              <a:rPr lang="en-US" sz="3200" b="1" dirty="0" smtClean="0">
                <a:solidFill>
                  <a:srgbClr val="0315BD"/>
                </a:solidFill>
              </a:rPr>
              <a:t>Educational Options</a:t>
            </a:r>
          </a:p>
          <a:p>
            <a:pPr marL="0" indent="0">
              <a:buNone/>
            </a:pPr>
            <a:endParaRPr lang="en-US" sz="1600" dirty="0" smtClean="0"/>
          </a:p>
          <a:p>
            <a:r>
              <a:rPr lang="en-US" dirty="0" smtClean="0"/>
              <a:t>For students who do not yet know the course material, but want to learn</a:t>
            </a:r>
          </a:p>
          <a:p>
            <a:r>
              <a:rPr lang="en-US" dirty="0" smtClean="0"/>
              <a:t>Examples: student designed courses, </a:t>
            </a:r>
            <a:r>
              <a:rPr lang="en-US" dirty="0"/>
              <a:t>online learning, internships</a:t>
            </a:r>
            <a:r>
              <a:rPr lang="en-US" dirty="0" smtClean="0"/>
              <a:t>, matching</a:t>
            </a:r>
            <a:endParaRPr lang="en-US" dirty="0"/>
          </a:p>
        </p:txBody>
      </p:sp>
    </p:spTree>
    <p:extLst>
      <p:ext uri="{BB962C8B-B14F-4D97-AF65-F5344CB8AC3E}">
        <p14:creationId xmlns:p14="http://schemas.microsoft.com/office/powerpoint/2010/main" val="26809813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b="1" dirty="0" smtClean="0">
                <a:solidFill>
                  <a:srgbClr val="0315BD"/>
                </a:solidFill>
              </a:rPr>
              <a:t>Completing a Credit Flex Application</a:t>
            </a:r>
            <a:endParaRPr lang="en-US" b="1" dirty="0">
              <a:solidFill>
                <a:srgbClr val="0315BD"/>
              </a:solidFill>
            </a:endParaRPr>
          </a:p>
        </p:txBody>
      </p:sp>
      <p:sp>
        <p:nvSpPr>
          <p:cNvPr id="3" name="Content Placeholder 2"/>
          <p:cNvSpPr>
            <a:spLocks noGrp="1"/>
          </p:cNvSpPr>
          <p:nvPr>
            <p:ph idx="1"/>
          </p:nvPr>
        </p:nvSpPr>
        <p:spPr/>
        <p:txBody>
          <a:bodyPr/>
          <a:lstStyle/>
          <a:p>
            <a:r>
              <a:rPr lang="en-US" dirty="0" smtClean="0"/>
              <a:t>Students are responsible for completing all steps of the credit flex application and receiving all signatures of approval before coursework can begin</a:t>
            </a:r>
          </a:p>
          <a:p>
            <a:endParaRPr lang="en-US" dirty="0" smtClean="0"/>
          </a:p>
          <a:p>
            <a:r>
              <a:rPr lang="en-US" dirty="0"/>
              <a:t>Worthington Schools Credit Flexibility Plan is available at </a:t>
            </a:r>
            <a:r>
              <a:rPr lang="en-US" dirty="0">
                <a:hlinkClick r:id="rId3"/>
              </a:rPr>
              <a:t>www.worthington.k12.oh.us</a:t>
            </a:r>
            <a:endParaRPr lang="en-US" dirty="0"/>
          </a:p>
          <a:p>
            <a:pPr lvl="1"/>
            <a:r>
              <a:rPr lang="en-US" dirty="0" smtClean="0"/>
              <a:t>Academics </a:t>
            </a:r>
            <a:r>
              <a:rPr lang="en-US" dirty="0" smtClean="0">
                <a:sym typeface="Wingdings" pitchFamily="2" charset="2"/>
              </a:rPr>
              <a:t> </a:t>
            </a:r>
            <a:r>
              <a:rPr lang="en-US" dirty="0"/>
              <a:t>Credit Flexibility</a:t>
            </a:r>
          </a:p>
          <a:p>
            <a:pPr marL="0" indent="0">
              <a:buNone/>
            </a:pPr>
            <a:endParaRPr lang="en-US" dirty="0" smtClean="0"/>
          </a:p>
        </p:txBody>
      </p:sp>
    </p:spTree>
    <p:extLst>
      <p:ext uri="{BB962C8B-B14F-4D97-AF65-F5344CB8AC3E}">
        <p14:creationId xmlns:p14="http://schemas.microsoft.com/office/powerpoint/2010/main" val="4960438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Thank you for attending!</a:t>
            </a:r>
            <a:endParaRPr lang="en-US" sz="5400" b="1" dirty="0"/>
          </a:p>
        </p:txBody>
      </p:sp>
      <p:sp>
        <p:nvSpPr>
          <p:cNvPr id="3" name="Content Placeholder 2"/>
          <p:cNvSpPr>
            <a:spLocks noGrp="1"/>
          </p:cNvSpPr>
          <p:nvPr>
            <p:ph idx="1"/>
          </p:nvPr>
        </p:nvSpPr>
        <p:spPr/>
        <p:txBody>
          <a:bodyPr>
            <a:normAutofit/>
          </a:bodyPr>
          <a:lstStyle/>
          <a:p>
            <a:r>
              <a:rPr lang="en-US" dirty="0" smtClean="0"/>
              <a:t>Worthington Kilbourne:</a:t>
            </a:r>
          </a:p>
          <a:p>
            <a:pPr lvl="1"/>
            <a:r>
              <a:rPr lang="en-US" dirty="0" smtClean="0">
                <a:hlinkClick r:id="rId3"/>
              </a:rPr>
              <a:t>www.wkhscounselors.com</a:t>
            </a:r>
            <a:endParaRPr lang="en-US" dirty="0" smtClean="0"/>
          </a:p>
          <a:p>
            <a:pPr lvl="1"/>
            <a:endParaRPr lang="en-US" dirty="0" smtClean="0"/>
          </a:p>
          <a:p>
            <a:r>
              <a:rPr lang="en-US" dirty="0" smtClean="0"/>
              <a:t>Thomas Worthington:</a:t>
            </a:r>
          </a:p>
          <a:p>
            <a:pPr lvl="1"/>
            <a:r>
              <a:rPr lang="en-US" dirty="0" smtClean="0">
                <a:hlinkClick r:id="rId4"/>
              </a:rPr>
              <a:t>www.worthington.k12.oh.us/domain/8</a:t>
            </a:r>
            <a:endParaRPr lang="en-US" dirty="0"/>
          </a:p>
          <a:p>
            <a:endParaRPr lang="en-US" dirty="0" smtClean="0"/>
          </a:p>
          <a:p>
            <a:r>
              <a:rPr lang="en-US" dirty="0" smtClean="0"/>
              <a:t>Linworth:</a:t>
            </a:r>
          </a:p>
          <a:p>
            <a:pPr lvl="1"/>
            <a:r>
              <a:rPr lang="en-US" dirty="0" smtClean="0">
                <a:hlinkClick r:id="rId5"/>
              </a:rPr>
              <a:t>www.linworth.org</a:t>
            </a:r>
            <a:r>
              <a:rPr lang="en-US" dirty="0" smtClean="0"/>
              <a:t> </a:t>
            </a:r>
          </a:p>
        </p:txBody>
      </p:sp>
    </p:spTree>
    <p:extLst>
      <p:ext uri="{BB962C8B-B14F-4D97-AF65-F5344CB8AC3E}">
        <p14:creationId xmlns:p14="http://schemas.microsoft.com/office/powerpoint/2010/main" val="32036157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92162"/>
          </a:xfrm>
        </p:spPr>
        <p:txBody>
          <a:bodyPr>
            <a:normAutofit fontScale="90000"/>
          </a:bodyPr>
          <a:lstStyle/>
          <a:p>
            <a:r>
              <a:rPr lang="en-US" sz="4000" dirty="0" smtClean="0">
                <a:solidFill>
                  <a:srgbClr val="0070C0"/>
                </a:solidFill>
              </a:rPr>
              <a:t>Scheduling for classes at your high </a:t>
            </a:r>
            <a:r>
              <a:rPr lang="en-US" sz="4000" dirty="0">
                <a:solidFill>
                  <a:srgbClr val="0070C0"/>
                </a:solidFill>
              </a:rPr>
              <a:t>s</a:t>
            </a:r>
            <a:r>
              <a:rPr lang="en-US" sz="4000" dirty="0" smtClean="0">
                <a:solidFill>
                  <a:srgbClr val="0070C0"/>
                </a:solidFill>
              </a:rPr>
              <a:t>chool</a:t>
            </a:r>
            <a:r>
              <a:rPr lang="en-US" dirty="0" smtClean="0"/>
              <a:t>	</a:t>
            </a:r>
            <a:endParaRPr lang="en-US" dirty="0"/>
          </a:p>
        </p:txBody>
      </p:sp>
      <p:sp>
        <p:nvSpPr>
          <p:cNvPr id="3" name="Content Placeholder 2"/>
          <p:cNvSpPr>
            <a:spLocks noGrp="1"/>
          </p:cNvSpPr>
          <p:nvPr>
            <p:ph idx="1"/>
          </p:nvPr>
        </p:nvSpPr>
        <p:spPr>
          <a:xfrm>
            <a:off x="457200" y="1524000"/>
            <a:ext cx="8229600" cy="4602163"/>
          </a:xfrm>
        </p:spPr>
        <p:txBody>
          <a:bodyPr>
            <a:normAutofit fontScale="77500" lnSpcReduction="20000"/>
          </a:bodyPr>
          <a:lstStyle/>
          <a:p>
            <a:pPr marL="0" indent="0">
              <a:buNone/>
            </a:pPr>
            <a:r>
              <a:rPr lang="en-US" dirty="0" smtClean="0"/>
              <a:t>Though you have until April 1 to submit your “Intent to Participate Form”, it is preferred that you choose your CC+ class(es) prior to the scheduling window being closed (TWHS closes 2/11/16. WKHS closes on 2/10/16). </a:t>
            </a:r>
          </a:p>
          <a:p>
            <a:pPr marL="0" indent="0">
              <a:buNone/>
            </a:pPr>
            <a:endParaRPr lang="en-US" dirty="0" smtClean="0"/>
          </a:p>
          <a:p>
            <a:pPr marL="0" indent="0">
              <a:buNone/>
            </a:pPr>
            <a:r>
              <a:rPr lang="en-US" dirty="0" smtClean="0"/>
              <a:t>The reason is so that your high school will know the number of students requesting a CC+ class as soon as possible and to ensure that the CC+ course(s) will be offered. </a:t>
            </a:r>
          </a:p>
          <a:p>
            <a:pPr marL="0" indent="0">
              <a:buNone/>
            </a:pPr>
            <a:endParaRPr lang="en-US" dirty="0"/>
          </a:p>
          <a:p>
            <a:pPr marL="0" indent="0">
              <a:buNone/>
            </a:pPr>
            <a:r>
              <a:rPr lang="en-US" dirty="0" smtClean="0"/>
              <a:t>Build your schedule with the requested CC+ classes assuming they will be offered. If there is a conflict, your counselor will add you to the required course at your home high school. </a:t>
            </a:r>
            <a:endParaRPr lang="en-US" dirty="0"/>
          </a:p>
        </p:txBody>
      </p:sp>
      <p:pic>
        <p:nvPicPr>
          <p:cNvPr id="1026" name="Picture 2" descr="https://encrypted-tbn3.gstatic.com/images?q=tbn:ANd9GcQBNXlifdhrbfgpEHJ4NE47NTVzK99MRa8Es2UKAysCSHsJTQ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5638799"/>
            <a:ext cx="1143000"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0901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When can I participate?</a:t>
            </a:r>
            <a:endParaRPr lang="en-US" dirty="0">
              <a:solidFill>
                <a:srgbClr val="92D050"/>
              </a:solidFill>
            </a:endParaRPr>
          </a:p>
        </p:txBody>
      </p:sp>
      <p:sp>
        <p:nvSpPr>
          <p:cNvPr id="3" name="Content Placeholder 2"/>
          <p:cNvSpPr>
            <a:spLocks noGrp="1"/>
          </p:cNvSpPr>
          <p:nvPr>
            <p:ph idx="1"/>
          </p:nvPr>
        </p:nvSpPr>
        <p:spPr/>
        <p:txBody>
          <a:bodyPr>
            <a:normAutofit/>
          </a:bodyPr>
          <a:lstStyle/>
          <a:p>
            <a:pPr marL="0" indent="0">
              <a:buNone/>
            </a:pPr>
            <a:r>
              <a:rPr lang="en-US" sz="2800" dirty="0" smtClean="0"/>
              <a:t>Students can take classes during the summer, fall, and spring semesters provided the student does not exceed 30 hours in the academic year (which starts the beginning of the summer term). You must meet all required deadlines in order to participate. </a:t>
            </a:r>
            <a:endParaRPr lang="en-US" sz="2800" dirty="0"/>
          </a:p>
          <a:p>
            <a:pPr marL="0" indent="0">
              <a:buNone/>
            </a:pPr>
            <a:endParaRPr lang="en-US" sz="2800" dirty="0" smtClean="0"/>
          </a:p>
        </p:txBody>
      </p:sp>
      <p:pic>
        <p:nvPicPr>
          <p:cNvPr id="2050" name="Picture 2" descr="https://pixabay.com/static/uploads/photo/2015/08/16/18/35/season-891435_960_72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343400"/>
            <a:ext cx="2127913" cy="2127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32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When can I participate?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2400" dirty="0"/>
              <a:t>Remember! One high school credit = 3 college </a:t>
            </a:r>
            <a:r>
              <a:rPr lang="en-US" sz="2400" dirty="0" smtClean="0"/>
              <a:t>credit. </a:t>
            </a:r>
            <a:r>
              <a:rPr lang="en-US" sz="2400" dirty="0"/>
              <a:t>Consider how many high school credits you will be taking next school year. Multiply the number of credits x 3. Then subtract from 30 and that will tell you how many credits you have for summer, fall, and spring. </a:t>
            </a:r>
            <a:endParaRPr lang="en-US" sz="2400" dirty="0" smtClean="0"/>
          </a:p>
          <a:p>
            <a:pPr marL="0" indent="0">
              <a:buNone/>
            </a:pPr>
            <a:endParaRPr lang="en-US" sz="2400" dirty="0"/>
          </a:p>
          <a:p>
            <a:pPr marL="0" indent="0">
              <a:buNone/>
            </a:pPr>
            <a:r>
              <a:rPr lang="en-US" sz="2400" dirty="0" smtClean="0"/>
              <a:t>For example, next year I am registering for:</a:t>
            </a:r>
          </a:p>
          <a:p>
            <a:r>
              <a:rPr lang="en-US" sz="2400" dirty="0" smtClean="0"/>
              <a:t>Chemistry- 1.0 x 3 = 3. 0</a:t>
            </a:r>
          </a:p>
          <a:p>
            <a:r>
              <a:rPr lang="en-US" sz="2400" dirty="0" smtClean="0"/>
              <a:t>Math 3- </a:t>
            </a:r>
            <a:r>
              <a:rPr lang="en-US" sz="2400" dirty="0"/>
              <a:t>1.0 x 3 = 3. </a:t>
            </a:r>
            <a:r>
              <a:rPr lang="en-US" sz="2400" dirty="0" smtClean="0"/>
              <a:t>0</a:t>
            </a:r>
          </a:p>
          <a:p>
            <a:r>
              <a:rPr lang="en-US" sz="2400" dirty="0" smtClean="0"/>
              <a:t>Government &amp; Economics- </a:t>
            </a:r>
            <a:r>
              <a:rPr lang="en-US" sz="2400" dirty="0"/>
              <a:t>1.0 x 3 = 3. </a:t>
            </a:r>
            <a:r>
              <a:rPr lang="en-US" sz="2400" dirty="0" smtClean="0"/>
              <a:t>0</a:t>
            </a:r>
          </a:p>
          <a:p>
            <a:r>
              <a:rPr lang="en-US" sz="2400" dirty="0" smtClean="0"/>
              <a:t>Honors Spanish 4- </a:t>
            </a:r>
            <a:r>
              <a:rPr lang="en-US" sz="2400" dirty="0"/>
              <a:t>1.0 x 3 = 3. </a:t>
            </a:r>
            <a:r>
              <a:rPr lang="en-US" sz="2400" dirty="0" smtClean="0"/>
              <a:t>0</a:t>
            </a:r>
          </a:p>
          <a:p>
            <a:endParaRPr lang="en-US" sz="2400" dirty="0"/>
          </a:p>
          <a:p>
            <a:pPr marL="0" indent="0">
              <a:buNone/>
            </a:pPr>
            <a:r>
              <a:rPr lang="en-US" sz="2400" dirty="0" smtClean="0"/>
              <a:t>In this example, I am taking 12.0 high school hours, which leaves me with 18.0 college credits remaining. If you exceed the 30.0, the family is responsible for payment. </a:t>
            </a:r>
          </a:p>
          <a:p>
            <a:endParaRPr lang="en-US" sz="2800" dirty="0" smtClean="0"/>
          </a:p>
        </p:txBody>
      </p:sp>
    </p:spTree>
    <p:extLst>
      <p:ext uri="{BB962C8B-B14F-4D97-AF65-F5344CB8AC3E}">
        <p14:creationId xmlns:p14="http://schemas.microsoft.com/office/powerpoint/2010/main" val="1543730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B0F0"/>
                </a:solidFill>
              </a:rPr>
              <a:t>Balance</a:t>
            </a:r>
            <a:endParaRPr lang="en-US" sz="4800" b="1" dirty="0">
              <a:solidFill>
                <a:srgbClr val="00B0F0"/>
              </a:solidFill>
            </a:endParaRPr>
          </a:p>
        </p:txBody>
      </p:sp>
      <p:sp>
        <p:nvSpPr>
          <p:cNvPr id="3" name="Content Placeholder 2"/>
          <p:cNvSpPr>
            <a:spLocks noGrp="1"/>
          </p:cNvSpPr>
          <p:nvPr>
            <p:ph idx="1"/>
          </p:nvPr>
        </p:nvSpPr>
        <p:spPr/>
        <p:txBody>
          <a:bodyPr/>
          <a:lstStyle/>
          <a:p>
            <a:r>
              <a:rPr lang="en-US" dirty="0" smtClean="0"/>
              <a:t>Think carefully about courses you’re selecting</a:t>
            </a:r>
          </a:p>
          <a:p>
            <a:r>
              <a:rPr lang="en-US" dirty="0" smtClean="0"/>
              <a:t>Similar to an AP Class all in 1 semester rather than across a year</a:t>
            </a:r>
          </a:p>
          <a:p>
            <a:r>
              <a:rPr lang="en-US" dirty="0" smtClean="0"/>
              <a:t>High School weighted grade</a:t>
            </a:r>
          </a:p>
          <a:p>
            <a:r>
              <a:rPr lang="en-US" dirty="0" smtClean="0"/>
              <a:t>Your transcript will report the institution awarding the grade, the class title, and the letter grade. </a:t>
            </a:r>
            <a:endParaRPr lang="en-US" dirty="0"/>
          </a:p>
        </p:txBody>
      </p:sp>
      <p:pic>
        <p:nvPicPr>
          <p:cNvPr id="4" name="Picture 2" descr="C:\Users\wkhguid5\AppData\Local\Microsoft\Windows\Temporary Internet Files\Content.IE5\P6YL257P\stressed-college-student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5257800"/>
            <a:ext cx="2057400" cy="13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8184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normAutofit/>
          </a:bodyPr>
          <a:lstStyle/>
          <a:p>
            <a:r>
              <a:rPr lang="en-US" sz="5400" b="1" dirty="0" smtClean="0">
                <a:solidFill>
                  <a:srgbClr val="92D050"/>
                </a:solidFill>
              </a:rPr>
              <a:t>Next Steps</a:t>
            </a:r>
            <a:endParaRPr lang="en-US" sz="5400" b="1" dirty="0">
              <a:solidFill>
                <a:srgbClr val="92D050"/>
              </a:solidFill>
            </a:endParaRPr>
          </a:p>
        </p:txBody>
      </p:sp>
      <p:sp>
        <p:nvSpPr>
          <p:cNvPr id="3" name="Content Placeholder 2"/>
          <p:cNvSpPr>
            <a:spLocks noGrp="1"/>
          </p:cNvSpPr>
          <p:nvPr>
            <p:ph idx="1"/>
          </p:nvPr>
        </p:nvSpPr>
        <p:spPr/>
        <p:txBody>
          <a:bodyPr>
            <a:normAutofit fontScale="85000" lnSpcReduction="10000"/>
          </a:bodyPr>
          <a:lstStyle/>
          <a:p>
            <a:r>
              <a:rPr lang="en-US" dirty="0" smtClean="0"/>
              <a:t>OSU, CSCC, COTC &amp; Otterbein are available to answer questions in the hall following this presentation. </a:t>
            </a:r>
          </a:p>
          <a:p>
            <a:r>
              <a:rPr lang="en-US" dirty="0" smtClean="0"/>
              <a:t>Complete the Intent to Participate Form. </a:t>
            </a:r>
          </a:p>
          <a:p>
            <a:pPr lvl="1"/>
            <a:r>
              <a:rPr lang="en-US" dirty="0" smtClean="0"/>
              <a:t>Return by April 1</a:t>
            </a:r>
            <a:r>
              <a:rPr lang="en-US" baseline="30000" dirty="0" smtClean="0"/>
              <a:t>st,</a:t>
            </a:r>
            <a:r>
              <a:rPr lang="en-US" dirty="0" smtClean="0"/>
              <a:t> 2016 to the School Counseling Office. If you do not submit this form by the deadline, you may not be eligible to participate in CC+. </a:t>
            </a:r>
          </a:p>
          <a:p>
            <a:r>
              <a:rPr lang="en-US" dirty="0" smtClean="0"/>
              <a:t>Follow college criteria for applying. </a:t>
            </a:r>
          </a:p>
          <a:p>
            <a:r>
              <a:rPr lang="en-US" dirty="0" smtClean="0"/>
              <a:t>Spring Compass testing if necessary (or ACT score). </a:t>
            </a:r>
          </a:p>
          <a:p>
            <a:r>
              <a:rPr lang="en-US" dirty="0" smtClean="0"/>
              <a:t>Work with counselor to finalize selections and course planning.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7290" y="5643122"/>
            <a:ext cx="2603310" cy="1214878"/>
          </a:xfrm>
          <a:prstGeom prst="rect">
            <a:avLst/>
          </a:prstGeom>
        </p:spPr>
      </p:pic>
    </p:spTree>
    <p:extLst>
      <p:ext uri="{BB962C8B-B14F-4D97-AF65-F5344CB8AC3E}">
        <p14:creationId xmlns:p14="http://schemas.microsoft.com/office/powerpoint/2010/main" val="3482340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2400"/>
            <a:ext cx="5641648" cy="664825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295686"/>
            <a:ext cx="2590800" cy="523220"/>
          </a:xfrm>
          <a:prstGeom prst="rect">
            <a:avLst/>
          </a:prstGeom>
        </p:spPr>
        <p:txBody>
          <a:bodyPr wrap="square">
            <a:spAutoFit/>
          </a:bodyPr>
          <a:lstStyle/>
          <a:p>
            <a:r>
              <a:rPr lang="en-US" sz="2800" b="1" dirty="0">
                <a:solidFill>
                  <a:srgbClr val="FF0000"/>
                </a:solidFill>
              </a:rPr>
              <a:t>Credit Flexibility</a:t>
            </a:r>
          </a:p>
        </p:txBody>
      </p:sp>
    </p:spTree>
    <p:extLst>
      <p:ext uri="{BB962C8B-B14F-4D97-AF65-F5344CB8AC3E}">
        <p14:creationId xmlns:p14="http://schemas.microsoft.com/office/powerpoint/2010/main" val="28196555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315BD"/>
                </a:solidFill>
              </a:rPr>
              <a:t>Earning High School Credit</a:t>
            </a:r>
            <a:endParaRPr lang="en-US" sz="5400" b="1" dirty="0">
              <a:solidFill>
                <a:srgbClr val="0315BD"/>
              </a:solidFill>
            </a:endParaRPr>
          </a:p>
        </p:txBody>
      </p:sp>
      <p:sp>
        <p:nvSpPr>
          <p:cNvPr id="5" name="Text Placeholder 4"/>
          <p:cNvSpPr>
            <a:spLocks noGrp="1"/>
          </p:cNvSpPr>
          <p:nvPr>
            <p:ph type="body" idx="1"/>
          </p:nvPr>
        </p:nvSpPr>
        <p:spPr/>
        <p:txBody>
          <a:bodyPr>
            <a:normAutofit/>
          </a:bodyPr>
          <a:lstStyle/>
          <a:p>
            <a:pPr algn="ctr"/>
            <a:r>
              <a:rPr lang="en-US" sz="3200" dirty="0" smtClean="0"/>
              <a:t>Traditional Seat-Time</a:t>
            </a:r>
            <a:endParaRPr lang="en-US" sz="3200" dirty="0"/>
          </a:p>
        </p:txBody>
      </p:sp>
      <p:sp>
        <p:nvSpPr>
          <p:cNvPr id="6" name="Content Placeholder 5"/>
          <p:cNvSpPr>
            <a:spLocks noGrp="1"/>
          </p:cNvSpPr>
          <p:nvPr>
            <p:ph sz="half" idx="2"/>
          </p:nvPr>
        </p:nvSpPr>
        <p:spPr/>
        <p:txBody>
          <a:bodyPr/>
          <a:lstStyle/>
          <a:p>
            <a:r>
              <a:rPr lang="en-US" dirty="0" smtClean="0"/>
              <a:t>Students take courses during regular scheduled day</a:t>
            </a:r>
          </a:p>
          <a:p>
            <a:r>
              <a:rPr lang="en-US" dirty="0" smtClean="0"/>
              <a:t>Instruction by teachers</a:t>
            </a:r>
          </a:p>
          <a:p>
            <a:r>
              <a:rPr lang="en-US" dirty="0" smtClean="0"/>
              <a:t>Earn grades at the end of each semester that is reflected on transcript</a:t>
            </a:r>
            <a:endParaRPr lang="en-US" dirty="0"/>
          </a:p>
        </p:txBody>
      </p:sp>
      <p:sp>
        <p:nvSpPr>
          <p:cNvPr id="7" name="Text Placeholder 6"/>
          <p:cNvSpPr>
            <a:spLocks noGrp="1"/>
          </p:cNvSpPr>
          <p:nvPr>
            <p:ph type="body" sz="quarter" idx="3"/>
          </p:nvPr>
        </p:nvSpPr>
        <p:spPr/>
        <p:txBody>
          <a:bodyPr>
            <a:normAutofit/>
          </a:bodyPr>
          <a:lstStyle/>
          <a:p>
            <a:pPr algn="ctr"/>
            <a:r>
              <a:rPr lang="en-US" sz="3200" dirty="0" smtClean="0"/>
              <a:t>Credit Flexibility</a:t>
            </a:r>
            <a:endParaRPr lang="en-US" sz="3200" dirty="0"/>
          </a:p>
        </p:txBody>
      </p:sp>
      <p:sp>
        <p:nvSpPr>
          <p:cNvPr id="8" name="Content Placeholder 7"/>
          <p:cNvSpPr>
            <a:spLocks noGrp="1"/>
          </p:cNvSpPr>
          <p:nvPr>
            <p:ph sz="quarter" idx="4"/>
          </p:nvPr>
        </p:nvSpPr>
        <p:spPr/>
        <p:txBody>
          <a:bodyPr/>
          <a:lstStyle/>
          <a:p>
            <a:r>
              <a:rPr lang="en-US" dirty="0" smtClean="0"/>
              <a:t>Students have flexibility to design instruction based upon individual needs and strengths</a:t>
            </a:r>
            <a:endParaRPr lang="en-US" dirty="0"/>
          </a:p>
        </p:txBody>
      </p:sp>
    </p:spTree>
    <p:extLst>
      <p:ext uri="{BB962C8B-B14F-4D97-AF65-F5344CB8AC3E}">
        <p14:creationId xmlns:p14="http://schemas.microsoft.com/office/powerpoint/2010/main" val="33888966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5400" b="1" dirty="0" smtClean="0"/>
              <a:t>Credit Flex Categories</a:t>
            </a:r>
            <a:endParaRPr lang="en-US" sz="5400" b="1" dirty="0"/>
          </a:p>
        </p:txBody>
      </p:sp>
      <p:sp>
        <p:nvSpPr>
          <p:cNvPr id="8" name="Content Placeholder 7"/>
          <p:cNvSpPr>
            <a:spLocks noGrp="1"/>
          </p:cNvSpPr>
          <p:nvPr>
            <p:ph sz="half" idx="1"/>
          </p:nvPr>
        </p:nvSpPr>
        <p:spPr/>
        <p:txBody>
          <a:bodyPr>
            <a:normAutofit/>
          </a:bodyPr>
          <a:lstStyle/>
          <a:p>
            <a:r>
              <a:rPr lang="en-US" sz="3200" b="1" dirty="0" smtClean="0">
                <a:solidFill>
                  <a:srgbClr val="0315BD"/>
                </a:solidFill>
              </a:rPr>
              <a:t>Demonstration of Proficiency</a:t>
            </a:r>
          </a:p>
          <a:p>
            <a:endParaRPr lang="en-US" sz="2400" dirty="0"/>
          </a:p>
          <a:p>
            <a:r>
              <a:rPr lang="en-US" dirty="0" smtClean="0"/>
              <a:t>For students who have already learned the course material</a:t>
            </a:r>
          </a:p>
          <a:p>
            <a:r>
              <a:rPr lang="en-US" dirty="0" smtClean="0"/>
              <a:t>Example- Testing out of Spanish 2 to move to Spanish 3. </a:t>
            </a:r>
            <a:endParaRPr lang="en-US" dirty="0"/>
          </a:p>
        </p:txBody>
      </p:sp>
      <p:sp>
        <p:nvSpPr>
          <p:cNvPr id="9" name="Content Placeholder 8"/>
          <p:cNvSpPr>
            <a:spLocks noGrp="1"/>
          </p:cNvSpPr>
          <p:nvPr>
            <p:ph sz="half" idx="2"/>
          </p:nvPr>
        </p:nvSpPr>
        <p:spPr>
          <a:xfrm>
            <a:off x="4648200" y="1600200"/>
            <a:ext cx="4267200" cy="4525963"/>
          </a:xfrm>
        </p:spPr>
        <p:txBody>
          <a:bodyPr>
            <a:normAutofit/>
          </a:bodyPr>
          <a:lstStyle/>
          <a:p>
            <a:r>
              <a:rPr lang="en-US" sz="3200" b="1" dirty="0" smtClean="0">
                <a:solidFill>
                  <a:srgbClr val="0315BD"/>
                </a:solidFill>
              </a:rPr>
              <a:t>Educational Options</a:t>
            </a:r>
          </a:p>
          <a:p>
            <a:pPr marL="0" indent="0">
              <a:buNone/>
            </a:pPr>
            <a:endParaRPr lang="en-US" sz="1600" dirty="0" smtClean="0"/>
          </a:p>
          <a:p>
            <a:r>
              <a:rPr lang="en-US" dirty="0" smtClean="0"/>
              <a:t>For students who do not yet know the course material, but want to learn</a:t>
            </a:r>
          </a:p>
          <a:p>
            <a:r>
              <a:rPr lang="en-US" dirty="0" smtClean="0"/>
              <a:t>Examples: student designed courses, </a:t>
            </a:r>
            <a:r>
              <a:rPr lang="en-US" dirty="0"/>
              <a:t>online learning, internships</a:t>
            </a:r>
            <a:r>
              <a:rPr lang="en-US" dirty="0" smtClean="0"/>
              <a:t>, matching</a:t>
            </a:r>
            <a:endParaRPr lang="en-US" dirty="0"/>
          </a:p>
        </p:txBody>
      </p:sp>
    </p:spTree>
    <p:extLst>
      <p:ext uri="{BB962C8B-B14F-4D97-AF65-F5344CB8AC3E}">
        <p14:creationId xmlns:p14="http://schemas.microsoft.com/office/powerpoint/2010/main" val="2749023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b="1" dirty="0" smtClean="0">
                <a:solidFill>
                  <a:srgbClr val="0315BD"/>
                </a:solidFill>
              </a:rPr>
              <a:t>Completing a Credit Flex Application</a:t>
            </a:r>
            <a:endParaRPr lang="en-US" b="1" dirty="0">
              <a:solidFill>
                <a:srgbClr val="0315BD"/>
              </a:solidFill>
            </a:endParaRPr>
          </a:p>
        </p:txBody>
      </p:sp>
      <p:sp>
        <p:nvSpPr>
          <p:cNvPr id="3" name="Content Placeholder 2"/>
          <p:cNvSpPr>
            <a:spLocks noGrp="1"/>
          </p:cNvSpPr>
          <p:nvPr>
            <p:ph idx="1"/>
          </p:nvPr>
        </p:nvSpPr>
        <p:spPr/>
        <p:txBody>
          <a:bodyPr/>
          <a:lstStyle/>
          <a:p>
            <a:r>
              <a:rPr lang="en-US" dirty="0" smtClean="0"/>
              <a:t>Students are responsible for completing all steps of the credit flex application and receiving all signatures of approval before coursework can begin</a:t>
            </a:r>
          </a:p>
          <a:p>
            <a:endParaRPr lang="en-US" dirty="0" smtClean="0"/>
          </a:p>
          <a:p>
            <a:r>
              <a:rPr lang="en-US" dirty="0"/>
              <a:t>Worthington Schools Credit Flexibility Plan is available at </a:t>
            </a:r>
            <a:r>
              <a:rPr lang="en-US" dirty="0">
                <a:hlinkClick r:id="rId3"/>
              </a:rPr>
              <a:t>www.worthington.k12.oh.us</a:t>
            </a:r>
            <a:endParaRPr lang="en-US" dirty="0"/>
          </a:p>
          <a:p>
            <a:pPr lvl="1"/>
            <a:r>
              <a:rPr lang="en-US" dirty="0"/>
              <a:t>Our District </a:t>
            </a:r>
            <a:r>
              <a:rPr lang="en-US" dirty="0">
                <a:sym typeface="Wingdings" pitchFamily="2" charset="2"/>
              </a:rPr>
              <a:t> </a:t>
            </a:r>
            <a:r>
              <a:rPr lang="en-US" dirty="0"/>
              <a:t>Credit Flexibility</a:t>
            </a:r>
          </a:p>
          <a:p>
            <a:pPr marL="0" indent="0">
              <a:buNone/>
            </a:pPr>
            <a:endParaRPr lang="en-US" dirty="0" smtClean="0"/>
          </a:p>
        </p:txBody>
      </p:sp>
    </p:spTree>
    <p:extLst>
      <p:ext uri="{BB962C8B-B14F-4D97-AF65-F5344CB8AC3E}">
        <p14:creationId xmlns:p14="http://schemas.microsoft.com/office/powerpoint/2010/main" val="192409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Thank you for attending!</a:t>
            </a:r>
            <a:endParaRPr lang="en-US" sz="5400" b="1" dirty="0"/>
          </a:p>
        </p:txBody>
      </p:sp>
      <p:sp>
        <p:nvSpPr>
          <p:cNvPr id="3" name="Content Placeholder 2"/>
          <p:cNvSpPr>
            <a:spLocks noGrp="1"/>
          </p:cNvSpPr>
          <p:nvPr>
            <p:ph idx="1"/>
          </p:nvPr>
        </p:nvSpPr>
        <p:spPr/>
        <p:txBody>
          <a:bodyPr>
            <a:normAutofit/>
          </a:bodyPr>
          <a:lstStyle/>
          <a:p>
            <a:r>
              <a:rPr lang="en-US" dirty="0" smtClean="0"/>
              <a:t>Worthington Kilbourne:</a:t>
            </a:r>
          </a:p>
          <a:p>
            <a:pPr lvl="1"/>
            <a:r>
              <a:rPr lang="en-US" dirty="0" smtClean="0">
                <a:hlinkClick r:id="rId3"/>
              </a:rPr>
              <a:t>www.wkhscounselors.com</a:t>
            </a:r>
            <a:endParaRPr lang="en-US" dirty="0" smtClean="0"/>
          </a:p>
          <a:p>
            <a:pPr lvl="1"/>
            <a:endParaRPr lang="en-US" dirty="0" smtClean="0"/>
          </a:p>
          <a:p>
            <a:r>
              <a:rPr lang="en-US" dirty="0" smtClean="0"/>
              <a:t>Thomas Worthington:</a:t>
            </a:r>
          </a:p>
          <a:p>
            <a:pPr lvl="1"/>
            <a:r>
              <a:rPr lang="en-US" dirty="0" smtClean="0">
                <a:hlinkClick r:id="rId4"/>
              </a:rPr>
              <a:t>www.worthington.k12.oh.us/domain/8</a:t>
            </a:r>
            <a:endParaRPr lang="en-US" dirty="0"/>
          </a:p>
          <a:p>
            <a:endParaRPr lang="en-US" dirty="0" smtClean="0"/>
          </a:p>
          <a:p>
            <a:r>
              <a:rPr lang="en-US" dirty="0" smtClean="0"/>
              <a:t>Linworth:</a:t>
            </a:r>
          </a:p>
          <a:p>
            <a:pPr lvl="1"/>
            <a:r>
              <a:rPr lang="en-US" dirty="0" smtClean="0">
                <a:hlinkClick r:id="rId5"/>
              </a:rPr>
              <a:t>www.linworth.org</a:t>
            </a:r>
            <a:r>
              <a:rPr lang="en-US" dirty="0" smtClean="0"/>
              <a:t> </a:t>
            </a:r>
          </a:p>
        </p:txBody>
      </p:sp>
    </p:spTree>
    <p:extLst>
      <p:ext uri="{BB962C8B-B14F-4D97-AF65-F5344CB8AC3E}">
        <p14:creationId xmlns:p14="http://schemas.microsoft.com/office/powerpoint/2010/main" val="16023838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1690</TotalTime>
  <Words>2112</Words>
  <Application>Microsoft Office PowerPoint</Application>
  <PresentationFormat>On-screen Show (4:3)</PresentationFormat>
  <Paragraphs>293</Paragraphs>
  <Slides>27</Slides>
  <Notes>18</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CC+ Classes taught by Worthington Staff</vt:lpstr>
      <vt:lpstr>CC+ Classes taught by Worthington Staff</vt:lpstr>
      <vt:lpstr>CC+ “Pathway” Anticipated Classes- Taught on the High School Campus (All 1.0 High School credit)</vt:lpstr>
      <vt:lpstr>How student schedules will work</vt:lpstr>
      <vt:lpstr>Scheduling for classes at your high school</vt:lpstr>
      <vt:lpstr>When can I participate?</vt:lpstr>
      <vt:lpstr>When can I participate?</vt:lpstr>
      <vt:lpstr>When can I participate?</vt:lpstr>
      <vt:lpstr>Balance</vt:lpstr>
      <vt:lpstr>Next Steps</vt:lpstr>
      <vt:lpstr>PowerPoint Presentation</vt:lpstr>
      <vt:lpstr>Earning High School Credit</vt:lpstr>
      <vt:lpstr>Credit Flex Categories</vt:lpstr>
      <vt:lpstr>Completing a Credit Flex Application</vt:lpstr>
      <vt:lpstr>Thank you for attending!</vt:lpstr>
      <vt:lpstr>Scheduling for classes at your high school </vt:lpstr>
      <vt:lpstr>When can I participate?</vt:lpstr>
      <vt:lpstr>When can I participate?</vt:lpstr>
      <vt:lpstr>Balance</vt:lpstr>
      <vt:lpstr>Next Steps</vt:lpstr>
      <vt:lpstr>PowerPoint Presentation</vt:lpstr>
      <vt:lpstr>Earning High School Credit</vt:lpstr>
      <vt:lpstr>Credit Flex Categories</vt:lpstr>
      <vt:lpstr>Completing a Credit Flex Application</vt:lpstr>
      <vt:lpstr>Thank you for attending!</vt:lpstr>
    </vt:vector>
  </TitlesOfParts>
  <Company>Worthington City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Credit Plus</dc:title>
  <dc:creator>Abbott, Brianna</dc:creator>
  <cp:lastModifiedBy>workstation</cp:lastModifiedBy>
  <cp:revision>78</cp:revision>
  <cp:lastPrinted>2015-02-09T22:31:17Z</cp:lastPrinted>
  <dcterms:created xsi:type="dcterms:W3CDTF">2015-01-30T03:25:27Z</dcterms:created>
  <dcterms:modified xsi:type="dcterms:W3CDTF">2016-04-22T18:48:11Z</dcterms:modified>
</cp:coreProperties>
</file>