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A70A0-830D-48D5-8AAF-7BAA8C35431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3625D-96AB-412E-B5F8-3122257C7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183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Electromagnetic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Scientists use visible light to detect temperature, Radio telescopes to take pictures of distant objects that emit radio waves and x-ray telescopes to detect things like black holes, and supernova explosions.</a:t>
            </a:r>
          </a:p>
          <a:p>
            <a:r>
              <a:rPr lang="en-US" sz="2000" dirty="0" smtClean="0"/>
              <a:t>You may be familiar with UV waves that burn our skin and Infra Red that we detect as heat.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4" name="Picture 3" descr="450px-EM_Spectrum3-n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38400"/>
            <a:ext cx="7834745" cy="3962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lbl.gov/images/MicroWorlds/EMSpec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686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 Draw a simple picture of the electromagnetic spectrum.  Label the main parts.</a:t>
            </a:r>
          </a:p>
          <a:p>
            <a:pPr>
              <a:buNone/>
            </a:pPr>
            <a:r>
              <a:rPr lang="en-US" dirty="0" smtClean="0"/>
              <a:t>2.  Which end has the most energy?  Which has the longest wavelength?  Label it on your diagram.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3809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Composition of a Star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"/>
            <a:ext cx="8991600" cy="6324600"/>
          </a:xfrm>
        </p:spPr>
        <p:txBody>
          <a:bodyPr/>
          <a:lstStyle/>
          <a:p>
            <a:pPr algn="l"/>
            <a:r>
              <a:rPr lang="en-US" sz="2100" b="1" u="sng" dirty="0" smtClean="0"/>
              <a:t>Composition</a:t>
            </a:r>
            <a:r>
              <a:rPr lang="en-US" sz="2100" b="1" dirty="0" smtClean="0"/>
              <a:t>- </a:t>
            </a:r>
            <a:r>
              <a:rPr lang="en-US" sz="2100" b="1" dirty="0"/>
              <a:t>what elements are present in the </a:t>
            </a:r>
            <a:r>
              <a:rPr lang="en-US" sz="2100" b="1" dirty="0" smtClean="0"/>
              <a:t>star</a:t>
            </a:r>
            <a:endParaRPr lang="en-US" sz="2100" b="1" dirty="0"/>
          </a:p>
          <a:p>
            <a:pPr algn="l"/>
            <a:r>
              <a:rPr lang="en-US" sz="2100" b="1" u="sng" dirty="0"/>
              <a:t>Spectrograph</a:t>
            </a:r>
            <a:r>
              <a:rPr lang="en-US" sz="2100" b="1" dirty="0"/>
              <a:t>- spreads light from a hot glowing object</a:t>
            </a:r>
          </a:p>
          <a:p>
            <a:pPr lvl="0" algn="l"/>
            <a:r>
              <a:rPr lang="en-US" sz="2100" b="1" dirty="0"/>
              <a:t>Each star has it’s own </a:t>
            </a:r>
            <a:r>
              <a:rPr lang="en-US" sz="2100" b="1" dirty="0" smtClean="0"/>
              <a:t>Spectrum which will determine the elements that are present in the star</a:t>
            </a:r>
            <a:endParaRPr lang="en-US" sz="2100" b="1" dirty="0"/>
          </a:p>
          <a:p>
            <a:pPr lvl="0" algn="l">
              <a:buFont typeface="Wingdings" pitchFamily="2" charset="2"/>
              <a:buChar char="v"/>
            </a:pPr>
            <a:r>
              <a:rPr lang="en-US" sz="2100" b="1" dirty="0" smtClean="0"/>
              <a:t>Every element </a:t>
            </a:r>
            <a:r>
              <a:rPr lang="en-US" sz="21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absorbs</a:t>
            </a:r>
            <a:r>
              <a:rPr lang="en-US" sz="2100" b="1" dirty="0" smtClean="0"/>
              <a:t> different wavelengths of light as the light from the star passes through it, removing these waves of color from the </a:t>
            </a:r>
            <a:r>
              <a:rPr lang="en-US" sz="2100" b="1" u="sng" dirty="0" smtClean="0"/>
              <a:t>continuous spectrum </a:t>
            </a:r>
            <a:r>
              <a:rPr lang="en-US" sz="2100" b="1" dirty="0" smtClean="0"/>
              <a:t>of the star.  This occurs as the light of the star passes through the Photosphere and different stars may have different elements present in their Photosphere.</a:t>
            </a:r>
          </a:p>
          <a:p>
            <a:pPr lvl="0" algn="l">
              <a:buFont typeface="Wingdings" pitchFamily="2" charset="2"/>
              <a:buChar char="v"/>
            </a:pPr>
            <a:r>
              <a:rPr lang="en-US" sz="2100" b="1" dirty="0" smtClean="0"/>
              <a:t>The dark lines that show up in a spectrum of a star are called </a:t>
            </a:r>
            <a:r>
              <a:rPr lang="en-US" sz="21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spectral lines, </a:t>
            </a:r>
            <a:r>
              <a:rPr lang="en-US" sz="2100" b="1" dirty="0" smtClean="0">
                <a:solidFill>
                  <a:schemeClr val="tx1"/>
                </a:solidFill>
              </a:rPr>
              <a:t>from certain wavelengths of light being absorbed, like that of the sun below. </a:t>
            </a:r>
            <a:endParaRPr lang="en-US" sz="2100" dirty="0"/>
          </a:p>
          <a:p>
            <a:pPr lvl="0" algn="l"/>
            <a:endParaRPr lang="en-US" sz="2800" dirty="0" smtClean="0"/>
          </a:p>
        </p:txBody>
      </p:sp>
      <p:pic>
        <p:nvPicPr>
          <p:cNvPr id="6" name="Picture 5" descr="T014334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343400"/>
            <a:ext cx="5295900" cy="243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below diagram shows the difference between an absorption spectrum and an emission spectrum.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pectra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657600"/>
            <a:ext cx="7620000" cy="304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 Draw a picture showing the difference between emission spectrum and absorption spectrum.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stars are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686800" cy="6324600"/>
          </a:xfrm>
        </p:spPr>
        <p:txBody>
          <a:bodyPr>
            <a:normAutofit/>
          </a:bodyPr>
          <a:lstStyle/>
          <a:p>
            <a:r>
              <a:rPr lang="en-AU" sz="2400" dirty="0" smtClean="0"/>
              <a:t>One of the most common differences between spectra is the </a:t>
            </a:r>
            <a:r>
              <a:rPr lang="en-AU" sz="2400" dirty="0" smtClean="0">
                <a:solidFill>
                  <a:schemeClr val="accent2"/>
                </a:solidFill>
              </a:rPr>
              <a:t>position</a:t>
            </a:r>
            <a:r>
              <a:rPr lang="en-AU" sz="2400" dirty="0" smtClean="0"/>
              <a:t> of the peak with respect to wavelength, combined with an overall change in </a:t>
            </a:r>
            <a:r>
              <a:rPr lang="en-AU" sz="2400" dirty="0" smtClean="0">
                <a:solidFill>
                  <a:schemeClr val="accent2"/>
                </a:solidFill>
              </a:rPr>
              <a:t>steepness</a:t>
            </a:r>
          </a:p>
          <a:p>
            <a:r>
              <a:rPr lang="en-AU" sz="2400" dirty="0" smtClean="0">
                <a:latin typeface="Arial" charset="0"/>
              </a:rPr>
              <a:t>A cooler star will have a lower, flatter peak closer to the red end. </a:t>
            </a:r>
          </a:p>
        </p:txBody>
      </p:sp>
      <p:sp>
        <p:nvSpPr>
          <p:cNvPr id="4" name="Freeform 9"/>
          <p:cNvSpPr>
            <a:spLocks/>
          </p:cNvSpPr>
          <p:nvPr/>
        </p:nvSpPr>
        <p:spPr bwMode="auto">
          <a:xfrm>
            <a:off x="2209800" y="2778125"/>
            <a:ext cx="4940300" cy="3622675"/>
          </a:xfrm>
          <a:custGeom>
            <a:avLst/>
            <a:gdLst/>
            <a:ahLst/>
            <a:cxnLst>
              <a:cxn ang="0">
                <a:pos x="0" y="2260"/>
              </a:cxn>
              <a:cxn ang="0">
                <a:pos x="202" y="1921"/>
              </a:cxn>
              <a:cxn ang="0">
                <a:pos x="434" y="95"/>
              </a:cxn>
              <a:cxn ang="0">
                <a:pos x="1202" y="1354"/>
              </a:cxn>
              <a:cxn ang="0">
                <a:pos x="1625" y="1785"/>
              </a:cxn>
              <a:cxn ang="0">
                <a:pos x="1963" y="1929"/>
              </a:cxn>
              <a:cxn ang="0">
                <a:pos x="2444" y="2030"/>
              </a:cxn>
              <a:cxn ang="0">
                <a:pos x="3112" y="2098"/>
              </a:cxn>
            </a:cxnLst>
            <a:rect l="0" t="0" r="r" b="b"/>
            <a:pathLst>
              <a:path w="3112" h="2282">
                <a:moveTo>
                  <a:pt x="0" y="2260"/>
                </a:moveTo>
                <a:cubicBezTo>
                  <a:pt x="34" y="2203"/>
                  <a:pt x="130" y="2282"/>
                  <a:pt x="202" y="1921"/>
                </a:cubicBezTo>
                <a:cubicBezTo>
                  <a:pt x="275" y="1560"/>
                  <a:pt x="267" y="190"/>
                  <a:pt x="434" y="95"/>
                </a:cubicBezTo>
                <a:cubicBezTo>
                  <a:pt x="601" y="0"/>
                  <a:pt x="1004" y="1072"/>
                  <a:pt x="1202" y="1354"/>
                </a:cubicBezTo>
                <a:cubicBezTo>
                  <a:pt x="1400" y="1636"/>
                  <a:pt x="1498" y="1689"/>
                  <a:pt x="1625" y="1785"/>
                </a:cubicBezTo>
                <a:cubicBezTo>
                  <a:pt x="1752" y="1881"/>
                  <a:pt x="1827" y="1888"/>
                  <a:pt x="1963" y="1929"/>
                </a:cubicBezTo>
                <a:cubicBezTo>
                  <a:pt x="2099" y="1970"/>
                  <a:pt x="2253" y="2002"/>
                  <a:pt x="2444" y="2030"/>
                </a:cubicBezTo>
                <a:cubicBezTo>
                  <a:pt x="2635" y="2058"/>
                  <a:pt x="2973" y="2084"/>
                  <a:pt x="3112" y="2098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2219325" y="3784600"/>
            <a:ext cx="4957763" cy="26162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309" y="1386"/>
              </a:cxn>
              <a:cxn ang="0">
                <a:pos x="662" y="61"/>
              </a:cxn>
              <a:cxn ang="0">
                <a:pos x="1318" y="1017"/>
              </a:cxn>
              <a:cxn ang="0">
                <a:pos x="2032" y="1390"/>
              </a:cxn>
              <a:cxn ang="0">
                <a:pos x="3123" y="1489"/>
              </a:cxn>
            </a:cxnLst>
            <a:rect l="0" t="0" r="r" b="b"/>
            <a:pathLst>
              <a:path w="3123" h="1648">
                <a:moveTo>
                  <a:pt x="0" y="1632"/>
                </a:moveTo>
                <a:cubicBezTo>
                  <a:pt x="51" y="1591"/>
                  <a:pt x="198" y="1648"/>
                  <a:pt x="309" y="1386"/>
                </a:cubicBezTo>
                <a:cubicBezTo>
                  <a:pt x="419" y="1124"/>
                  <a:pt x="494" y="123"/>
                  <a:pt x="662" y="61"/>
                </a:cubicBezTo>
                <a:cubicBezTo>
                  <a:pt x="831" y="0"/>
                  <a:pt x="1090" y="795"/>
                  <a:pt x="1318" y="1017"/>
                </a:cubicBezTo>
                <a:cubicBezTo>
                  <a:pt x="1546" y="1239"/>
                  <a:pt x="1731" y="1311"/>
                  <a:pt x="2032" y="1390"/>
                </a:cubicBezTo>
                <a:cubicBezTo>
                  <a:pt x="2333" y="1469"/>
                  <a:pt x="2896" y="1469"/>
                  <a:pt x="3123" y="1489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2143125" y="4654550"/>
            <a:ext cx="6238875" cy="1746250"/>
          </a:xfrm>
          <a:custGeom>
            <a:avLst/>
            <a:gdLst/>
            <a:ahLst/>
            <a:cxnLst>
              <a:cxn ang="0">
                <a:pos x="0" y="1089"/>
              </a:cxn>
              <a:cxn ang="0">
                <a:pos x="387" y="924"/>
              </a:cxn>
              <a:cxn ang="0">
                <a:pos x="829" y="37"/>
              </a:cxn>
              <a:cxn ang="0">
                <a:pos x="1557" y="703"/>
              </a:cxn>
              <a:cxn ang="0">
                <a:pos x="2528" y="948"/>
              </a:cxn>
              <a:cxn ang="0">
                <a:pos x="3930" y="989"/>
              </a:cxn>
            </a:cxnLst>
            <a:rect l="0" t="0" r="r" b="b"/>
            <a:pathLst>
              <a:path w="3930" h="1100">
                <a:moveTo>
                  <a:pt x="0" y="1089"/>
                </a:moveTo>
                <a:cubicBezTo>
                  <a:pt x="64" y="1062"/>
                  <a:pt x="248" y="1100"/>
                  <a:pt x="387" y="924"/>
                </a:cubicBezTo>
                <a:cubicBezTo>
                  <a:pt x="525" y="749"/>
                  <a:pt x="634" y="74"/>
                  <a:pt x="829" y="37"/>
                </a:cubicBezTo>
                <a:cubicBezTo>
                  <a:pt x="1024" y="0"/>
                  <a:pt x="1274" y="551"/>
                  <a:pt x="1557" y="703"/>
                </a:cubicBezTo>
                <a:cubicBezTo>
                  <a:pt x="1840" y="855"/>
                  <a:pt x="2133" y="900"/>
                  <a:pt x="2528" y="948"/>
                </a:cubicBezTo>
                <a:cubicBezTo>
                  <a:pt x="2923" y="996"/>
                  <a:pt x="3638" y="980"/>
                  <a:pt x="3930" y="989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2133600" y="2971800"/>
            <a:ext cx="0" cy="3429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133600" y="6399212"/>
            <a:ext cx="5143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679825" y="3505200"/>
            <a:ext cx="1060450" cy="38100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AU" sz="16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Our Sun</a:t>
            </a: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rot="10800000" flipV="1">
            <a:off x="3352801" y="3695700"/>
            <a:ext cx="327025" cy="190500"/>
          </a:xfrm>
          <a:prstGeom prst="straightConnector1">
            <a:avLst/>
          </a:prstGeom>
          <a:ln w="15875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8600" y="3657600"/>
            <a:ext cx="182178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AU" b="1" i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Star A is hotter</a:t>
            </a:r>
            <a:endParaRPr lang="en-AU" b="1" i="0" dirty="0">
              <a:solidFill>
                <a:schemeClr val="accent5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cxnSp>
        <p:nvCxnSpPr>
          <p:cNvPr id="14" name="Straight Arrow Connector 13"/>
          <p:cNvCxnSpPr>
            <a:stCxn id="12" idx="3"/>
          </p:cNvCxnSpPr>
          <p:nvPr/>
        </p:nvCxnSpPr>
        <p:spPr>
          <a:xfrm flipV="1">
            <a:off x="2050381" y="3810000"/>
            <a:ext cx="616619" cy="32266"/>
          </a:xfrm>
          <a:prstGeom prst="straightConnector1">
            <a:avLst/>
          </a:prstGeom>
          <a:ln w="15875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6200" y="5486400"/>
            <a:ext cx="200567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AU" b="1" i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Star B  is </a:t>
            </a:r>
            <a:r>
              <a:rPr lang="en-A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cooler </a:t>
            </a:r>
            <a:endParaRPr lang="en-AU" b="1" i="1" dirty="0">
              <a:solidFill>
                <a:schemeClr val="accent5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133600" y="5181600"/>
            <a:ext cx="990600" cy="533400"/>
          </a:xfrm>
          <a:prstGeom prst="straightConnector1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5105400" y="2743200"/>
            <a:ext cx="3657600" cy="2743200"/>
          </a:xfrm>
          <a:prstGeom prst="rect">
            <a:avLst/>
          </a:prstGeom>
        </p:spPr>
        <p:txBody>
          <a:bodyPr vert="horz" anchor="t">
            <a:normAutofit fontScale="85000" lnSpcReduction="2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According to the rules governing black body radiation, the spectrum of a 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hotter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star will have a 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higher, sharper peak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closer to the 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blue</a:t>
            </a: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end of the spectrum.</a:t>
            </a:r>
            <a:endParaRPr kumimoji="0" lang="en-A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6400" y="6400800"/>
            <a:ext cx="10668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A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BLUE</a:t>
            </a:r>
            <a:endParaRPr lang="en-AU" b="1" dirty="0">
              <a:solidFill>
                <a:schemeClr val="accent5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53200" y="6400800"/>
            <a:ext cx="106680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AU" b="1" dirty="0" smtClean="0">
                <a:solidFill>
                  <a:srgbClr val="FF0000"/>
                </a:solidFill>
                <a:latin typeface="Arial" charset="0"/>
              </a:rPr>
              <a:t>RED</a:t>
            </a:r>
            <a:endParaRPr lang="en-AU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 autoUpdateAnimBg="0"/>
      <p:bldP spid="1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PEAK WAVELENGTH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458200" cy="576900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Stars take the color of their peak wavelength.  For example the Sun’s peak wavelength is in the </a:t>
            </a:r>
            <a:r>
              <a:rPr lang="en-US" sz="2400" dirty="0" smtClean="0">
                <a:solidFill>
                  <a:srgbClr val="FFFF00"/>
                </a:solidFill>
              </a:rPr>
              <a:t>yellow </a:t>
            </a:r>
            <a:r>
              <a:rPr lang="en-US" sz="2400" dirty="0" smtClean="0"/>
              <a:t>region of the visible spectrum, therefore the sun appears to be </a:t>
            </a:r>
            <a:r>
              <a:rPr lang="en-US" sz="2400" dirty="0" smtClean="0">
                <a:solidFill>
                  <a:srgbClr val="FFFF00"/>
                </a:solidFill>
              </a:rPr>
              <a:t>yellow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Hotter objects peak on the </a:t>
            </a: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blue</a:t>
            </a:r>
            <a:r>
              <a:rPr lang="en-US" sz="2400" dirty="0" smtClean="0"/>
              <a:t> side and cooler objects toward the </a:t>
            </a:r>
            <a:r>
              <a:rPr lang="en-US" sz="2400" dirty="0" smtClean="0">
                <a:solidFill>
                  <a:schemeClr val="accent2"/>
                </a:solidFill>
              </a:rPr>
              <a:t>red</a:t>
            </a:r>
          </a:p>
          <a:p>
            <a:r>
              <a:rPr lang="en-US" sz="2400" dirty="0" smtClean="0"/>
              <a:t>Some objects in the sky are even hotter, and they will have their peaks in the UV, x-ray, or even gamma ray wavelengths.</a:t>
            </a:r>
          </a:p>
          <a:p>
            <a:r>
              <a:rPr lang="en-US" sz="2400" dirty="0" smtClean="0"/>
              <a:t>This is why astronomers want to be able to detect all wavelengths of the electromagnetic spectrum in order to picture as many celestial bodies as possible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 Draw a picture showing a hot star and a cool star with the colors labeled.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57070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3400" dirty="0" smtClean="0"/>
              <a:t>One Fish, Two Fish, </a:t>
            </a:r>
            <a:r>
              <a:rPr lang="en-US" sz="3400" dirty="0" smtClean="0">
                <a:solidFill>
                  <a:srgbClr val="FF0000"/>
                </a:solidFill>
              </a:rPr>
              <a:t>Red Shift</a:t>
            </a:r>
            <a:r>
              <a:rPr lang="en-US" sz="3400" dirty="0" smtClean="0"/>
              <a:t>, </a:t>
            </a:r>
            <a:r>
              <a:rPr lang="en-US" sz="3400" dirty="0" smtClean="0">
                <a:solidFill>
                  <a:srgbClr val="00B0F0"/>
                </a:solidFill>
              </a:rPr>
              <a:t>Blue Shift</a:t>
            </a:r>
            <a:endParaRPr lang="en-US" sz="34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458200" cy="64008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000" dirty="0" smtClean="0"/>
              <a:t>Sometimes objects in space will move toward or away from Earth.  </a:t>
            </a:r>
          </a:p>
          <a:p>
            <a:r>
              <a:rPr lang="en-US" sz="2000" dirty="0" smtClean="0"/>
              <a:t>If it is moving towards earth the waves compress and get shorter making the light look bluer.  </a:t>
            </a:r>
          </a:p>
          <a:p>
            <a:r>
              <a:rPr lang="en-US" sz="2000" dirty="0" smtClean="0"/>
              <a:t>If it is moving toward us then the waves get longer making the light look redder.  </a:t>
            </a:r>
          </a:p>
          <a:p>
            <a:r>
              <a:rPr lang="en-AU" sz="2000" dirty="0" smtClean="0"/>
              <a:t>If the spectrum (emission or absorption) were compared to a known, spectrum for a similar object which is not moving relative to Earth. Then the same features would be there, but would all be shifted towards the blue end of the spectrum</a:t>
            </a:r>
            <a:r>
              <a:rPr lang="en-AU" sz="2400" dirty="0" smtClean="0"/>
              <a:t>. </a:t>
            </a:r>
            <a:endParaRPr lang="en-US" dirty="0" smtClean="0">
              <a:solidFill>
                <a:schemeClr val="tx2">
                  <a:lumMod val="25000"/>
                </a:schemeClr>
              </a:solidFill>
            </a:endParaRPr>
          </a:p>
          <a:p>
            <a:endParaRPr lang="en-US" sz="2400" dirty="0"/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685800" y="4495800"/>
            <a:ext cx="7921625" cy="609600"/>
            <a:chOff x="480" y="2544"/>
            <a:chExt cx="4990" cy="384"/>
          </a:xfrm>
        </p:grpSpPr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480" y="2544"/>
              <a:ext cx="4992" cy="384"/>
              <a:chOff x="239" y="3407"/>
              <a:chExt cx="5466" cy="432"/>
            </a:xfrm>
          </p:grpSpPr>
          <p:sp>
            <p:nvSpPr>
              <p:cNvPr id="22" name="Rectangle 28"/>
              <p:cNvSpPr>
                <a:spLocks noChangeArrowheads="1"/>
              </p:cNvSpPr>
              <p:nvPr/>
            </p:nvSpPr>
            <p:spPr bwMode="auto">
              <a:xfrm rot="5397464">
                <a:off x="1817" y="2926"/>
                <a:ext cx="432" cy="1393"/>
              </a:xfrm>
              <a:prstGeom prst="rect">
                <a:avLst/>
              </a:prstGeom>
              <a:gradFill rotWithShape="0">
                <a:gsLst>
                  <a:gs pos="0">
                    <a:srgbClr val="6699FF"/>
                  </a:gs>
                  <a:gs pos="100000">
                    <a:srgbClr val="00CC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29"/>
              <p:cNvSpPr>
                <a:spLocks noChangeArrowheads="1"/>
              </p:cNvSpPr>
              <p:nvPr/>
            </p:nvSpPr>
            <p:spPr bwMode="auto">
              <a:xfrm rot="5397464">
                <a:off x="2937" y="2975"/>
                <a:ext cx="432" cy="1296"/>
              </a:xfrm>
              <a:prstGeom prst="rect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FFFF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Rectangle 30"/>
              <p:cNvSpPr>
                <a:spLocks noChangeArrowheads="1"/>
              </p:cNvSpPr>
              <p:nvPr/>
            </p:nvSpPr>
            <p:spPr bwMode="auto">
              <a:xfrm rot="5397464">
                <a:off x="768" y="2878"/>
                <a:ext cx="432" cy="1489"/>
              </a:xfrm>
              <a:prstGeom prst="rect">
                <a:avLst/>
              </a:prstGeom>
              <a:gradFill rotWithShape="0">
                <a:gsLst>
                  <a:gs pos="0">
                    <a:srgbClr val="800080"/>
                  </a:gs>
                  <a:gs pos="100000">
                    <a:srgbClr val="6699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Rectangle 31"/>
              <p:cNvSpPr>
                <a:spLocks noChangeArrowheads="1"/>
              </p:cNvSpPr>
              <p:nvPr/>
            </p:nvSpPr>
            <p:spPr bwMode="auto">
              <a:xfrm rot="5397464">
                <a:off x="4403" y="2537"/>
                <a:ext cx="432" cy="2172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100000">
                    <a:srgbClr val="CC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1296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1392" y="2544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2256" y="2544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35"/>
            <p:cNvSpPr>
              <a:spLocks noChangeArrowheads="1"/>
            </p:cNvSpPr>
            <p:nvPr/>
          </p:nvSpPr>
          <p:spPr bwMode="auto">
            <a:xfrm>
              <a:off x="1632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36"/>
            <p:cNvSpPr>
              <a:spLocks noChangeArrowheads="1"/>
            </p:cNvSpPr>
            <p:nvPr/>
          </p:nvSpPr>
          <p:spPr bwMode="auto">
            <a:xfrm>
              <a:off x="1920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1728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960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39"/>
            <p:cNvSpPr>
              <a:spLocks noChangeArrowheads="1"/>
            </p:cNvSpPr>
            <p:nvPr/>
          </p:nvSpPr>
          <p:spPr bwMode="auto">
            <a:xfrm>
              <a:off x="624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40"/>
            <p:cNvSpPr>
              <a:spLocks noChangeArrowheads="1"/>
            </p:cNvSpPr>
            <p:nvPr/>
          </p:nvSpPr>
          <p:spPr bwMode="auto">
            <a:xfrm>
              <a:off x="2976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41"/>
            <p:cNvSpPr>
              <a:spLocks noChangeArrowheads="1"/>
            </p:cNvSpPr>
            <p:nvPr/>
          </p:nvSpPr>
          <p:spPr bwMode="auto">
            <a:xfrm>
              <a:off x="3312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42"/>
            <p:cNvSpPr>
              <a:spLocks noChangeArrowheads="1"/>
            </p:cNvSpPr>
            <p:nvPr/>
          </p:nvSpPr>
          <p:spPr bwMode="auto">
            <a:xfrm>
              <a:off x="3840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43"/>
            <p:cNvSpPr>
              <a:spLocks noChangeArrowheads="1"/>
            </p:cNvSpPr>
            <p:nvPr/>
          </p:nvSpPr>
          <p:spPr bwMode="auto">
            <a:xfrm>
              <a:off x="3984" y="2544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44"/>
            <p:cNvSpPr>
              <a:spLocks noChangeArrowheads="1"/>
            </p:cNvSpPr>
            <p:nvPr/>
          </p:nvSpPr>
          <p:spPr bwMode="auto">
            <a:xfrm>
              <a:off x="4464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45"/>
            <p:cNvSpPr>
              <a:spLocks noChangeArrowheads="1"/>
            </p:cNvSpPr>
            <p:nvPr/>
          </p:nvSpPr>
          <p:spPr bwMode="auto">
            <a:xfrm>
              <a:off x="4560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46"/>
            <p:cNvSpPr>
              <a:spLocks noChangeArrowheads="1"/>
            </p:cNvSpPr>
            <p:nvPr/>
          </p:nvSpPr>
          <p:spPr bwMode="auto">
            <a:xfrm>
              <a:off x="5232" y="2544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47"/>
            <p:cNvSpPr>
              <a:spLocks noChangeArrowheads="1"/>
            </p:cNvSpPr>
            <p:nvPr/>
          </p:nvSpPr>
          <p:spPr bwMode="auto">
            <a:xfrm>
              <a:off x="5376" y="2544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85800" y="4114800"/>
            <a:ext cx="77724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Object’s spectrum that is stationary relative to earth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800" y="5181600"/>
            <a:ext cx="77724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Same object’s spectrum that is moving rapidly toward earth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  <p:grpSp>
        <p:nvGrpSpPr>
          <p:cNvPr id="28" name="Group 70"/>
          <p:cNvGrpSpPr>
            <a:grpSpLocks/>
          </p:cNvGrpSpPr>
          <p:nvPr/>
        </p:nvGrpSpPr>
        <p:grpSpPr bwMode="auto">
          <a:xfrm>
            <a:off x="685800" y="5562600"/>
            <a:ext cx="7921625" cy="609600"/>
            <a:chOff x="432" y="3312"/>
            <a:chExt cx="4990" cy="384"/>
          </a:xfrm>
        </p:grpSpPr>
        <p:grpSp>
          <p:nvGrpSpPr>
            <p:cNvPr id="29" name="Group 49"/>
            <p:cNvGrpSpPr>
              <a:grpSpLocks/>
            </p:cNvGrpSpPr>
            <p:nvPr/>
          </p:nvGrpSpPr>
          <p:grpSpPr bwMode="auto">
            <a:xfrm>
              <a:off x="432" y="3312"/>
              <a:ext cx="4992" cy="384"/>
              <a:chOff x="239" y="3407"/>
              <a:chExt cx="5466" cy="432"/>
            </a:xfrm>
          </p:grpSpPr>
          <p:sp>
            <p:nvSpPr>
              <p:cNvPr id="46" name="Rectangle 50"/>
              <p:cNvSpPr>
                <a:spLocks noChangeArrowheads="1"/>
              </p:cNvSpPr>
              <p:nvPr/>
            </p:nvSpPr>
            <p:spPr bwMode="auto">
              <a:xfrm rot="5397464">
                <a:off x="1817" y="2926"/>
                <a:ext cx="432" cy="1393"/>
              </a:xfrm>
              <a:prstGeom prst="rect">
                <a:avLst/>
              </a:prstGeom>
              <a:gradFill rotWithShape="0">
                <a:gsLst>
                  <a:gs pos="0">
                    <a:srgbClr val="6699FF"/>
                  </a:gs>
                  <a:gs pos="100000">
                    <a:srgbClr val="00CC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51"/>
              <p:cNvSpPr>
                <a:spLocks noChangeArrowheads="1"/>
              </p:cNvSpPr>
              <p:nvPr/>
            </p:nvSpPr>
            <p:spPr bwMode="auto">
              <a:xfrm rot="5397464">
                <a:off x="2937" y="2975"/>
                <a:ext cx="432" cy="1296"/>
              </a:xfrm>
              <a:prstGeom prst="rect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FFFF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Rectangle 52"/>
              <p:cNvSpPr>
                <a:spLocks noChangeArrowheads="1"/>
              </p:cNvSpPr>
              <p:nvPr/>
            </p:nvSpPr>
            <p:spPr bwMode="auto">
              <a:xfrm rot="5397464">
                <a:off x="768" y="2878"/>
                <a:ext cx="432" cy="1489"/>
              </a:xfrm>
              <a:prstGeom prst="rect">
                <a:avLst/>
              </a:prstGeom>
              <a:gradFill rotWithShape="0">
                <a:gsLst>
                  <a:gs pos="0">
                    <a:srgbClr val="800080"/>
                  </a:gs>
                  <a:gs pos="100000">
                    <a:srgbClr val="6699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Rectangle 53"/>
              <p:cNvSpPr>
                <a:spLocks noChangeArrowheads="1"/>
              </p:cNvSpPr>
              <p:nvPr/>
            </p:nvSpPr>
            <p:spPr bwMode="auto">
              <a:xfrm rot="5397464">
                <a:off x="4403" y="2537"/>
                <a:ext cx="432" cy="2172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100000">
                    <a:srgbClr val="CC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" name="Rectangle 54"/>
            <p:cNvSpPr>
              <a:spLocks noChangeArrowheads="1"/>
            </p:cNvSpPr>
            <p:nvPr/>
          </p:nvSpPr>
          <p:spPr bwMode="auto">
            <a:xfrm>
              <a:off x="1152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Rectangle 55"/>
            <p:cNvSpPr>
              <a:spLocks noChangeArrowheads="1"/>
            </p:cNvSpPr>
            <p:nvPr/>
          </p:nvSpPr>
          <p:spPr bwMode="auto">
            <a:xfrm>
              <a:off x="1248" y="3312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ectangle 56"/>
            <p:cNvSpPr>
              <a:spLocks noChangeArrowheads="1"/>
            </p:cNvSpPr>
            <p:nvPr/>
          </p:nvSpPr>
          <p:spPr bwMode="auto">
            <a:xfrm>
              <a:off x="2112" y="3312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Rectangle 57"/>
            <p:cNvSpPr>
              <a:spLocks noChangeArrowheads="1"/>
            </p:cNvSpPr>
            <p:nvPr/>
          </p:nvSpPr>
          <p:spPr bwMode="auto">
            <a:xfrm>
              <a:off x="1488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Rectangle 58"/>
            <p:cNvSpPr>
              <a:spLocks noChangeArrowheads="1"/>
            </p:cNvSpPr>
            <p:nvPr/>
          </p:nvSpPr>
          <p:spPr bwMode="auto">
            <a:xfrm>
              <a:off x="1776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59"/>
            <p:cNvSpPr>
              <a:spLocks noChangeArrowheads="1"/>
            </p:cNvSpPr>
            <p:nvPr/>
          </p:nvSpPr>
          <p:spPr bwMode="auto">
            <a:xfrm>
              <a:off x="1584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60"/>
            <p:cNvSpPr>
              <a:spLocks noChangeArrowheads="1"/>
            </p:cNvSpPr>
            <p:nvPr/>
          </p:nvSpPr>
          <p:spPr bwMode="auto">
            <a:xfrm>
              <a:off x="816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480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62"/>
            <p:cNvSpPr>
              <a:spLocks noChangeArrowheads="1"/>
            </p:cNvSpPr>
            <p:nvPr/>
          </p:nvSpPr>
          <p:spPr bwMode="auto">
            <a:xfrm>
              <a:off x="2832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63"/>
            <p:cNvSpPr>
              <a:spLocks noChangeArrowheads="1"/>
            </p:cNvSpPr>
            <p:nvPr/>
          </p:nvSpPr>
          <p:spPr bwMode="auto">
            <a:xfrm>
              <a:off x="3168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64"/>
            <p:cNvSpPr>
              <a:spLocks noChangeArrowheads="1"/>
            </p:cNvSpPr>
            <p:nvPr/>
          </p:nvSpPr>
          <p:spPr bwMode="auto">
            <a:xfrm>
              <a:off x="3696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65"/>
            <p:cNvSpPr>
              <a:spLocks noChangeArrowheads="1"/>
            </p:cNvSpPr>
            <p:nvPr/>
          </p:nvSpPr>
          <p:spPr bwMode="auto">
            <a:xfrm>
              <a:off x="3840" y="3312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66"/>
            <p:cNvSpPr>
              <a:spLocks noChangeArrowheads="1"/>
            </p:cNvSpPr>
            <p:nvPr/>
          </p:nvSpPr>
          <p:spPr bwMode="auto">
            <a:xfrm>
              <a:off x="4320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67"/>
            <p:cNvSpPr>
              <a:spLocks noChangeArrowheads="1"/>
            </p:cNvSpPr>
            <p:nvPr/>
          </p:nvSpPr>
          <p:spPr bwMode="auto">
            <a:xfrm>
              <a:off x="4416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68"/>
            <p:cNvSpPr>
              <a:spLocks noChangeArrowheads="1"/>
            </p:cNvSpPr>
            <p:nvPr/>
          </p:nvSpPr>
          <p:spPr bwMode="auto">
            <a:xfrm>
              <a:off x="5088" y="3312"/>
              <a:ext cx="96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69"/>
            <p:cNvSpPr>
              <a:spLocks noChangeArrowheads="1"/>
            </p:cNvSpPr>
            <p:nvPr/>
          </p:nvSpPr>
          <p:spPr bwMode="auto">
            <a:xfrm>
              <a:off x="5232" y="3312"/>
              <a:ext cx="48" cy="384"/>
            </a:xfrm>
            <a:prstGeom prst="rect">
              <a:avLst/>
            </a:prstGeom>
            <a:solidFill>
              <a:srgbClr val="29292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AutoShape 73"/>
          <p:cNvSpPr>
            <a:spLocks noChangeArrowheads="1"/>
          </p:cNvSpPr>
          <p:nvPr/>
        </p:nvSpPr>
        <p:spPr bwMode="auto">
          <a:xfrm>
            <a:off x="7467600" y="5638800"/>
            <a:ext cx="457200" cy="4572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953000" y="6211669"/>
            <a:ext cx="4114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All features basically the same but shifted towards the blue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 Draw a picture showing the Doppler effect in stars.  Label the colors and direction the stars are moving compared to the Earth.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Electromagnetic Spectrum</vt:lpstr>
      <vt:lpstr>Slide 2</vt:lpstr>
      <vt:lpstr>Review</vt:lpstr>
      <vt:lpstr>Composition of a Star</vt:lpstr>
      <vt:lpstr>How it works</vt:lpstr>
      <vt:lpstr>Review</vt:lpstr>
      <vt:lpstr>How stars are different</vt:lpstr>
      <vt:lpstr>PEAK WAVELENGTH</vt:lpstr>
      <vt:lpstr>Review</vt:lpstr>
      <vt:lpstr>One Fish, Two Fish, Red Shift, Blue Shift</vt:lpstr>
      <vt:lpstr>Review</vt:lpstr>
    </vt:vector>
  </TitlesOfParts>
  <Company>North Thurston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Electromagnetic Spectrum</dc:title>
  <dc:creator>FOR OFFICIAL USE ONLY!</dc:creator>
  <cp:lastModifiedBy>FOR OFFICIAL USE ONLY!</cp:lastModifiedBy>
  <cp:revision>1</cp:revision>
  <dcterms:created xsi:type="dcterms:W3CDTF">2010-02-25T23:48:26Z</dcterms:created>
  <dcterms:modified xsi:type="dcterms:W3CDTF">2010-02-25T23:50:38Z</dcterms:modified>
</cp:coreProperties>
</file>