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4" r:id="rId8"/>
    <p:sldId id="262" r:id="rId9"/>
    <p:sldId id="263" r:id="rId10"/>
    <p:sldId id="265" r:id="rId11"/>
    <p:sldId id="266" r:id="rId12"/>
    <p:sldId id="268" r:id="rId13"/>
    <p:sldId id="269" r:id="rId14"/>
    <p:sldId id="271" r:id="rId15"/>
    <p:sldId id="270" r:id="rId16"/>
    <p:sldId id="272" r:id="rId17"/>
    <p:sldId id="273" r:id="rId18"/>
    <p:sldId id="274" r:id="rId19"/>
    <p:sldId id="267"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57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DFA5FB46-76CA-4A33-A5DC-DC5B608A98CE}" type="datetimeFigureOut">
              <a:rPr lang="en-US" smtClean="0"/>
              <a:t>5/5/2016</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B5477CDA-3A7A-45CA-A9A8-34813C2B5247}" type="slidenum">
              <a:rPr lang="en-US" smtClean="0"/>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FA5FB46-76CA-4A33-A5DC-DC5B608A98CE}" type="datetimeFigureOut">
              <a:rPr lang="en-US" smtClean="0"/>
              <a:t>5/5/2016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5477CDA-3A7A-45CA-A9A8-34813C2B524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DFA5FB46-76CA-4A33-A5DC-DC5B608A98CE}" type="datetimeFigureOut">
              <a:rPr lang="en-US" smtClean="0"/>
              <a:t>5/5/2016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5477CDA-3A7A-45CA-A9A8-34813C2B5247}" type="slidenum">
              <a:rPr lang="en-US" smtClean="0"/>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FA5FB46-76CA-4A33-A5DC-DC5B608A98CE}" type="datetimeFigureOut">
              <a:rPr lang="en-US" smtClean="0"/>
              <a:t>5/5/2016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5477CDA-3A7A-45CA-A9A8-34813C2B524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DFA5FB46-76CA-4A33-A5DC-DC5B608A98CE}" type="datetimeFigureOut">
              <a:rPr lang="en-US" smtClean="0"/>
              <a:t>5/5/2016</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5477CDA-3A7A-45CA-A9A8-34813C2B524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DFA5FB46-76CA-4A33-A5DC-DC5B608A98CE}" type="datetimeFigureOut">
              <a:rPr lang="en-US" smtClean="0"/>
              <a:t>5/5/2016</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5477CDA-3A7A-45CA-A9A8-34813C2B524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DFA5FB46-76CA-4A33-A5DC-DC5B608A98CE}" type="datetimeFigureOut">
              <a:rPr lang="en-US" smtClean="0"/>
              <a:t>5/5/2016</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5477CDA-3A7A-45CA-A9A8-34813C2B5247}" type="slidenum">
              <a:rPr lang="en-US" smtClean="0"/>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FA5FB46-76CA-4A33-A5DC-DC5B608A98CE}" type="datetimeFigureOut">
              <a:rPr lang="en-US" smtClean="0"/>
              <a:t>5/5/2016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5477CDA-3A7A-45CA-A9A8-34813C2B524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DFA5FB46-76CA-4A33-A5DC-DC5B608A98CE}" type="datetimeFigureOut">
              <a:rPr lang="en-US" smtClean="0"/>
              <a:t>5/5/2016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5477CDA-3A7A-45CA-A9A8-34813C2B5247}" type="slidenum">
              <a:rPr lang="en-US" smtClean="0"/>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FA5FB46-76CA-4A33-A5DC-DC5B608A98CE}" type="datetimeFigureOut">
              <a:rPr lang="en-US" smtClean="0"/>
              <a:t>5/5/2016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5477CDA-3A7A-45CA-A9A8-34813C2B524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FA5FB46-76CA-4A33-A5DC-DC5B608A98CE}" type="datetimeFigureOut">
              <a:rPr lang="en-US" smtClean="0"/>
              <a:t>5/5/2016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5477CDA-3A7A-45CA-A9A8-34813C2B524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DFA5FB46-76CA-4A33-A5DC-DC5B608A98CE}" type="datetimeFigureOut">
              <a:rPr lang="en-US" smtClean="0"/>
              <a:t>5/5/2016</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5477CDA-3A7A-45CA-A9A8-34813C2B5247}" type="slidenum">
              <a:rPr lang="en-US" smtClean="0"/>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AP Language &amp; Composition </a:t>
            </a:r>
            <a:endParaRPr lang="en-US" dirty="0"/>
          </a:p>
        </p:txBody>
      </p:sp>
      <p:sp>
        <p:nvSpPr>
          <p:cNvPr id="3" name="Subtitle 2"/>
          <p:cNvSpPr>
            <a:spLocks noGrp="1"/>
          </p:cNvSpPr>
          <p:nvPr>
            <p:ph type="subTitle" idx="1"/>
          </p:nvPr>
        </p:nvSpPr>
        <p:spPr/>
        <p:txBody>
          <a:bodyPr/>
          <a:lstStyle/>
          <a:p>
            <a:r>
              <a:rPr lang="en-US" dirty="0" smtClean="0"/>
              <a:t>Exam Review: </a:t>
            </a:r>
          </a:p>
          <a:p>
            <a:r>
              <a:rPr lang="en-US" dirty="0" smtClean="0"/>
              <a:t>Section II: Free-Response Questions</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1: Synthesis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Read the prompt carefully to identify the task that they are asking you to complete.</a:t>
            </a:r>
          </a:p>
          <a:p>
            <a:r>
              <a:rPr lang="en-US" u="sng" dirty="0" smtClean="0"/>
              <a:t>Your argument</a:t>
            </a:r>
            <a:r>
              <a:rPr lang="en-US" i="1" dirty="0" smtClean="0"/>
              <a:t> </a:t>
            </a:r>
            <a:r>
              <a:rPr lang="en-US" dirty="0" smtClean="0"/>
              <a:t>should be the focus of the essay (it says that in the directions)</a:t>
            </a:r>
          </a:p>
          <a:p>
            <a:r>
              <a:rPr lang="en-US" dirty="0" smtClean="0"/>
              <a:t>Do not summarize the sources or merely use the argument presented in the introduction to the question</a:t>
            </a:r>
          </a:p>
          <a:p>
            <a:r>
              <a:rPr lang="en-US" u="sng" dirty="0" smtClean="0"/>
              <a:t>Use at least 3 sources</a:t>
            </a:r>
            <a:r>
              <a:rPr lang="en-US" i="1" u="sng" dirty="0" smtClean="0"/>
              <a:t>. </a:t>
            </a:r>
          </a:p>
          <a:p>
            <a:r>
              <a:rPr lang="en-US" dirty="0" smtClean="0"/>
              <a:t>You may use personal knowledge/experience as proof in your argument in this essay.</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Synthesis: Tips for a Higher Score</a:t>
            </a:r>
            <a:endParaRPr lang="en-US" dirty="0"/>
          </a:p>
        </p:txBody>
      </p:sp>
      <p:sp>
        <p:nvSpPr>
          <p:cNvPr id="3" name="Content Placeholder 2"/>
          <p:cNvSpPr>
            <a:spLocks noGrp="1"/>
          </p:cNvSpPr>
          <p:nvPr>
            <p:ph idx="1"/>
          </p:nvPr>
        </p:nvSpPr>
        <p:spPr/>
        <p:txBody>
          <a:bodyPr/>
          <a:lstStyle/>
          <a:p>
            <a:r>
              <a:rPr lang="en-US" dirty="0" smtClean="0"/>
              <a:t>Don’t format the essay like this:</a:t>
            </a:r>
          </a:p>
          <a:p>
            <a:pPr>
              <a:buNone/>
            </a:pPr>
            <a:endParaRPr lang="en-US" dirty="0" smtClean="0"/>
          </a:p>
          <a:p>
            <a:r>
              <a:rPr lang="en-US" dirty="0" smtClean="0"/>
              <a:t>Body 1- AA Body 2-CC Body 3-EE</a:t>
            </a:r>
          </a:p>
          <a:p>
            <a:r>
              <a:rPr lang="en-US" dirty="0" smtClean="0"/>
              <a:t>Instead-Body 1-AC Body 2-ED Body 3-ABD</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Synthesis: Tips for a Higher Score</a:t>
            </a:r>
            <a:endParaRPr lang="en-US" dirty="0"/>
          </a:p>
        </p:txBody>
      </p:sp>
      <p:sp>
        <p:nvSpPr>
          <p:cNvPr id="3" name="Content Placeholder 2"/>
          <p:cNvSpPr>
            <a:spLocks noGrp="1"/>
          </p:cNvSpPr>
          <p:nvPr>
            <p:ph idx="1"/>
          </p:nvPr>
        </p:nvSpPr>
        <p:spPr/>
        <p:txBody>
          <a:bodyPr/>
          <a:lstStyle/>
          <a:p>
            <a:r>
              <a:rPr lang="en-US" dirty="0" smtClean="0"/>
              <a:t>Make sure there is something “fresh” about your argument.</a:t>
            </a:r>
          </a:p>
          <a:p>
            <a:r>
              <a:rPr lang="en-US" dirty="0" smtClean="0"/>
              <a:t>Although it is very important to weave the sources into your argument to strengthen and inform it, your argument should also transcend the sources. It needs originality.</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Synthesis: Tips for a Higher Score</a:t>
            </a:r>
            <a:endParaRPr lang="en-US" dirty="0"/>
          </a:p>
        </p:txBody>
      </p:sp>
      <p:sp>
        <p:nvSpPr>
          <p:cNvPr id="3" name="Content Placeholder 2"/>
          <p:cNvSpPr>
            <a:spLocks noGrp="1"/>
          </p:cNvSpPr>
          <p:nvPr>
            <p:ph idx="1"/>
          </p:nvPr>
        </p:nvSpPr>
        <p:spPr/>
        <p:txBody>
          <a:bodyPr/>
          <a:lstStyle/>
          <a:p>
            <a:r>
              <a:rPr lang="en-US" dirty="0" smtClean="0"/>
              <a:t>Don’t just agree or disagree. That is too simplistic. Show your ability to consider both sides of the issue. </a:t>
            </a:r>
          </a:p>
          <a:p>
            <a:r>
              <a:rPr lang="en-US" dirty="0" smtClean="0"/>
              <a:t>Do this by either addressing and refuting opposition or qualifying your own argument with a well-thought-out concession.</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Synthesis: Tips for a Higher Score</a:t>
            </a:r>
            <a:endParaRPr lang="en-US" dirty="0"/>
          </a:p>
        </p:txBody>
      </p:sp>
      <p:sp>
        <p:nvSpPr>
          <p:cNvPr id="3" name="Content Placeholder 2"/>
          <p:cNvSpPr>
            <a:spLocks noGrp="1"/>
          </p:cNvSpPr>
          <p:nvPr>
            <p:ph idx="1"/>
          </p:nvPr>
        </p:nvSpPr>
        <p:spPr/>
        <p:txBody>
          <a:bodyPr/>
          <a:lstStyle/>
          <a:p>
            <a:r>
              <a:rPr lang="en-US" dirty="0" smtClean="0"/>
              <a:t>Show depth of knowledge by adding proof to your argument that does not appear in the sources (when and if possible). </a:t>
            </a:r>
          </a:p>
          <a:p>
            <a:r>
              <a:rPr lang="en-US" dirty="0" smtClean="0"/>
              <a:t>The highest scoring essays nearly always have a comment about the student showing additional knowledge.</a:t>
            </a:r>
          </a:p>
          <a:p>
            <a:r>
              <a:rPr lang="en-US" dirty="0" smtClean="0"/>
              <a:t>Just be sure that the proof you add that is not source-based is actually true and valid. No making it up in this essay!</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Synthesis: Tips for a Higher Score</a:t>
            </a:r>
            <a:endParaRPr lang="en-US" dirty="0"/>
          </a:p>
        </p:txBody>
      </p:sp>
      <p:sp>
        <p:nvSpPr>
          <p:cNvPr id="3" name="Content Placeholder 2"/>
          <p:cNvSpPr>
            <a:spLocks noGrp="1"/>
          </p:cNvSpPr>
          <p:nvPr>
            <p:ph idx="1"/>
          </p:nvPr>
        </p:nvSpPr>
        <p:spPr/>
        <p:txBody>
          <a:bodyPr/>
          <a:lstStyle/>
          <a:p>
            <a:r>
              <a:rPr lang="en-US" dirty="0" smtClean="0"/>
              <a:t>Quantity:</a:t>
            </a:r>
          </a:p>
          <a:p>
            <a:r>
              <a:rPr lang="en-US" dirty="0" smtClean="0"/>
              <a:t>Don’t use one piece of evidence to support one of your claims. If you can’t incorporate more than one piece of proof, then you should throw out that claim/point. One citation is not enough. In fact, two is a minimal number.</a:t>
            </a:r>
          </a:p>
          <a:p>
            <a:r>
              <a:rPr lang="en-US" dirty="0" smtClean="0"/>
              <a:t>Use more than two if and when possible.</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 2012 Prompt</a:t>
            </a:r>
            <a:endParaRPr lang="en-US" dirty="0"/>
          </a:p>
        </p:txBody>
      </p:sp>
      <p:sp>
        <p:nvSpPr>
          <p:cNvPr id="3" name="Content Placeholder 2"/>
          <p:cNvSpPr>
            <a:spLocks noGrp="1"/>
          </p:cNvSpPr>
          <p:nvPr>
            <p:ph idx="1"/>
          </p:nvPr>
        </p:nvSpPr>
        <p:spPr/>
        <p:txBody>
          <a:bodyPr>
            <a:normAutofit/>
          </a:bodyPr>
          <a:lstStyle/>
          <a:p>
            <a:r>
              <a:rPr lang="en-US" sz="1600" dirty="0" smtClean="0"/>
              <a:t>Children are some of the most highly sought consumers in the world; therefore, marketers continue to compete for the money children spend and for the influence they have on their parents’ spending.  Some organizations, including child advocacy groups, have expressed concern about the ethics of marketing to children. However, others believe that some types of marketing can have a positive influence on children.</a:t>
            </a:r>
          </a:p>
          <a:p>
            <a:endParaRPr lang="en-US" sz="1600" dirty="0" smtClean="0"/>
          </a:p>
          <a:p>
            <a:r>
              <a:rPr lang="en-US" sz="1600" dirty="0" smtClean="0"/>
              <a:t>Carefully read the following six sources, including the introductory information for each source. Then synthesize material from at least three of the sources and incorporate it into a coherent, well-written essay that develops a position on the ethics of marketing goods and services to children.</a:t>
            </a:r>
          </a:p>
          <a:p>
            <a:endParaRPr lang="en-US" sz="1600" dirty="0" smtClean="0"/>
          </a:p>
          <a:p>
            <a:r>
              <a:rPr lang="en-US" sz="1600" dirty="0" smtClean="0"/>
              <a:t>Your argument should be the focus of your essay. Use the sources to develop your argument and explain the reasoning for it.  Avoid merely summarizing the sources.</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2: Rhetorical Analysis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Read the question, passage, and identify the writer’s purpose or claim immediately.</a:t>
            </a:r>
          </a:p>
          <a:p>
            <a:r>
              <a:rPr lang="en-US" dirty="0" smtClean="0"/>
              <a:t>Identify the rhetorical devices/strategies that HELP SUPPORT OR ADVANCE THE PURPOSE.</a:t>
            </a:r>
          </a:p>
          <a:p>
            <a:r>
              <a:rPr lang="en-US" dirty="0" smtClean="0"/>
              <a:t>The most important aspect of this essay is your </a:t>
            </a:r>
            <a:r>
              <a:rPr lang="en-US" u="sng" dirty="0" smtClean="0"/>
              <a:t>purpose</a:t>
            </a:r>
            <a:r>
              <a:rPr lang="en-US" i="1" u="sng" dirty="0" smtClean="0"/>
              <a:t>.</a:t>
            </a:r>
            <a:r>
              <a:rPr lang="en-US" i="1" dirty="0" smtClean="0"/>
              <a:t> </a:t>
            </a:r>
          </a:p>
          <a:p>
            <a:r>
              <a:rPr lang="en-US" dirty="0" smtClean="0"/>
              <a:t>Remember: Most students will be able to identify devices, but it is in the explanation of how they contribute to the claim that you earn your points.</a:t>
            </a:r>
          </a:p>
          <a:p>
            <a:r>
              <a:rPr lang="en-US" dirty="0" smtClean="0"/>
              <a:t>Use </a:t>
            </a:r>
            <a:r>
              <a:rPr lang="en-US" u="sng" dirty="0" smtClean="0"/>
              <a:t>at least 2</a:t>
            </a:r>
            <a:r>
              <a:rPr lang="en-US" i="1" dirty="0" smtClean="0"/>
              <a:t> </a:t>
            </a:r>
            <a:r>
              <a:rPr lang="en-US" dirty="0" smtClean="0"/>
              <a:t>textual examples for each point.</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2: Rhetorical Analysis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4 Steps to Success on this Essay</a:t>
            </a:r>
          </a:p>
          <a:p>
            <a:endParaRPr lang="en-US" dirty="0" smtClean="0"/>
          </a:p>
          <a:p>
            <a:r>
              <a:rPr lang="en-US" dirty="0" smtClean="0"/>
              <a:t>1: Identify the device in the text</a:t>
            </a:r>
          </a:p>
          <a:p>
            <a:r>
              <a:rPr lang="en-US" dirty="0" smtClean="0"/>
              <a:t>2: Explain how the text cited is being utilized as or is that particular device or strategy. (DO NOT DEFINE THE TERM)</a:t>
            </a:r>
          </a:p>
          <a:p>
            <a:r>
              <a:rPr lang="en-US" dirty="0" smtClean="0"/>
              <a:t>3. Explain the intended affect on the readers/listeners. </a:t>
            </a:r>
            <a:r>
              <a:rPr lang="en-US" dirty="0" smtClean="0"/>
              <a:t>Showing knowledge of the actual audience also earns big points here. </a:t>
            </a:r>
            <a:endParaRPr lang="en-US" dirty="0" smtClean="0"/>
          </a:p>
          <a:p>
            <a:r>
              <a:rPr lang="en-US" dirty="0" smtClean="0"/>
              <a:t>4. Explain how the use of said device contributes to the speaker or writer’s purpose. Be specific here in how this works. **This is how you get an 8 or a 9. Without this, the chances are slim.</a:t>
            </a:r>
          </a:p>
          <a:p>
            <a:pPr>
              <a:buNone/>
            </a:pP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2: Rhetorical Analysis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AVOID:</a:t>
            </a:r>
          </a:p>
          <a:p>
            <a:endParaRPr lang="en-US" dirty="0" smtClean="0"/>
          </a:p>
          <a:p>
            <a:r>
              <a:rPr lang="en-US" dirty="0" smtClean="0"/>
              <a:t>Using “I” or incorporating your own opinion whatsoever</a:t>
            </a:r>
          </a:p>
          <a:p>
            <a:r>
              <a:rPr lang="en-US" dirty="0" smtClean="0"/>
              <a:t>Defining the devices for the readers</a:t>
            </a:r>
          </a:p>
          <a:p>
            <a:r>
              <a:rPr lang="en-US" dirty="0" smtClean="0"/>
              <a:t>Choosing devices that do not advance the purpose merely because you identify them.</a:t>
            </a:r>
          </a:p>
          <a:p>
            <a:r>
              <a:rPr lang="en-US" dirty="0" smtClean="0"/>
              <a:t>Mislabeling the speaker/writer or speech/essay. Read the information at the top!</a:t>
            </a:r>
          </a:p>
          <a:p>
            <a:r>
              <a:rPr lang="en-US" dirty="0" smtClean="0"/>
              <a:t>Saying “this supports the author’s purpose” without saying how or what said purpose is!</a:t>
            </a:r>
          </a:p>
          <a:p>
            <a:r>
              <a:rPr lang="en-US" dirty="0" smtClean="0"/>
              <a:t>Repetitive phrasing in the purpose: “The effect of this strategy is” or “this contributes to the author’s purpose because.” Vary your phrasing to show your vocabulary skills.</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 Rhetorical Analysis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On April 10, 1962, as the United States was emerging from a recession, the nation’s largest steel companies raised steel prices by 3.5 percent. President John F. Kennedy, who had repeatedly called for stable prices and wages as part of a program of national sacrifice during a period of economic distress, held a news conference on April 11, 1962, which he opened with the following commentary regarding the hike in steel prices. Read Kennedy’s remarks carefully. Then write an essay in which you analyze the rhetorical strategies President Kennedy uses to achieve his purpose. Support your analysis with specific references to the text. </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79792" cy="1143000"/>
          </a:xfrm>
        </p:spPr>
        <p:txBody>
          <a:bodyPr>
            <a:normAutofit/>
          </a:bodyPr>
          <a:lstStyle/>
          <a:p>
            <a:r>
              <a:rPr lang="en-US" dirty="0" smtClean="0"/>
              <a:t>Question 3: Argumentative Essay</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Read the prompt and establish a very clear position in the introduction</a:t>
            </a:r>
          </a:p>
          <a:p>
            <a:r>
              <a:rPr lang="en-US" dirty="0" smtClean="0"/>
              <a:t>The most important aspect of this essay is your proof.</a:t>
            </a:r>
          </a:p>
          <a:p>
            <a:r>
              <a:rPr lang="en-US" dirty="0" smtClean="0"/>
              <a:t>Creativity and diversity of proof is key to your getting a high score</a:t>
            </a:r>
          </a:p>
          <a:p>
            <a:r>
              <a:rPr lang="en-US" dirty="0" smtClean="0"/>
              <a:t>Be sure that your purpose after each piece of evidence explains/relates back to your position. Don’t assume the reader knows your reference and/or how you see it being related to your position.</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3: Argumentative Essay</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Proof/Evidence Categories to Choose From:</a:t>
            </a:r>
          </a:p>
          <a:p>
            <a:pPr>
              <a:buNone/>
            </a:pPr>
            <a:r>
              <a:rPr lang="en-US" dirty="0" smtClean="0"/>
              <a:t>	</a:t>
            </a:r>
            <a:r>
              <a:rPr lang="en-US" dirty="0" smtClean="0"/>
              <a:t>-History</a:t>
            </a:r>
          </a:p>
          <a:p>
            <a:pPr>
              <a:buNone/>
            </a:pPr>
            <a:r>
              <a:rPr lang="en-US" dirty="0" smtClean="0"/>
              <a:t>	</a:t>
            </a:r>
            <a:r>
              <a:rPr lang="en-US" dirty="0" smtClean="0"/>
              <a:t>-Science</a:t>
            </a:r>
          </a:p>
          <a:p>
            <a:pPr>
              <a:buNone/>
            </a:pPr>
            <a:r>
              <a:rPr lang="en-US" dirty="0" smtClean="0"/>
              <a:t>	</a:t>
            </a:r>
            <a:r>
              <a:rPr lang="en-US" dirty="0" smtClean="0"/>
              <a:t>-Psychology</a:t>
            </a:r>
          </a:p>
          <a:p>
            <a:pPr>
              <a:buNone/>
            </a:pPr>
            <a:r>
              <a:rPr lang="en-US" dirty="0" smtClean="0"/>
              <a:t>	</a:t>
            </a:r>
            <a:r>
              <a:rPr lang="en-US" dirty="0" smtClean="0"/>
              <a:t>-Math</a:t>
            </a:r>
          </a:p>
          <a:p>
            <a:pPr>
              <a:buNone/>
            </a:pPr>
            <a:r>
              <a:rPr lang="en-US" dirty="0" smtClean="0"/>
              <a:t>	</a:t>
            </a:r>
            <a:r>
              <a:rPr lang="en-US" dirty="0" smtClean="0"/>
              <a:t>-Pop culture/Current events</a:t>
            </a:r>
          </a:p>
          <a:p>
            <a:pPr>
              <a:buNone/>
            </a:pPr>
            <a:r>
              <a:rPr lang="en-US" dirty="0" smtClean="0"/>
              <a:t>	</a:t>
            </a:r>
            <a:r>
              <a:rPr lang="en-US" dirty="0" smtClean="0"/>
              <a:t>-Literature</a:t>
            </a:r>
          </a:p>
          <a:p>
            <a:pPr>
              <a:buNone/>
            </a:pPr>
            <a:r>
              <a:rPr lang="en-US" dirty="0" smtClean="0"/>
              <a:t>	</a:t>
            </a:r>
            <a:r>
              <a:rPr lang="en-US" dirty="0" smtClean="0"/>
              <a:t>-Movies</a:t>
            </a:r>
          </a:p>
          <a:p>
            <a:pPr>
              <a:buNone/>
            </a:pPr>
            <a:r>
              <a:rPr lang="en-US" dirty="0" smtClean="0"/>
              <a:t>	</a:t>
            </a:r>
            <a:r>
              <a:rPr lang="en-US" dirty="0" smtClean="0"/>
              <a:t>-Government</a:t>
            </a:r>
          </a:p>
          <a:p>
            <a:pPr>
              <a:buNone/>
            </a:pPr>
            <a:r>
              <a:rPr lang="en-US" dirty="0" smtClean="0"/>
              <a:t>	</a:t>
            </a:r>
            <a:r>
              <a:rPr lang="en-US" dirty="0" smtClean="0"/>
              <a:t>-Personal experience</a:t>
            </a:r>
          </a:p>
          <a:p>
            <a:pPr>
              <a:buNone/>
            </a:pPr>
            <a:r>
              <a:rPr lang="en-US" dirty="0" smtClean="0"/>
              <a:t>	</a:t>
            </a:r>
            <a:r>
              <a:rPr lang="en-US" dirty="0" smtClean="0"/>
              <a:t>-Observations of others</a:t>
            </a:r>
          </a:p>
          <a:p>
            <a:pPr>
              <a:buNone/>
            </a:pPr>
            <a:r>
              <a:rPr lang="en-US" dirty="0" smtClean="0"/>
              <a:t>	</a:t>
            </a:r>
            <a:r>
              <a:rPr lang="en-US" dirty="0" smtClean="0"/>
              <a:t>-Make it up!</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3: Argumentative Essay</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There are two ways to format this essay:</a:t>
            </a:r>
          </a:p>
          <a:p>
            <a:endParaRPr lang="en-US" dirty="0" smtClean="0"/>
          </a:p>
          <a:p>
            <a:r>
              <a:rPr lang="en-US" dirty="0" smtClean="0"/>
              <a:t>3 or 4 very well-developed examples from diverse areas. Try to avoid similar categories: i.e. a personal experience that is identical to an observation of someone else’s experience</a:t>
            </a:r>
          </a:p>
          <a:p>
            <a:r>
              <a:rPr lang="en-US" dirty="0" smtClean="0"/>
              <a:t>Examples that are not explained as deeply but are many in number and are organized by category. For example, one paragraph about scientific research/finding, another containing 5 or 6 celebrity examples, another with multiple personal experiences and observations</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Argumentative: Tips to a Higher Score</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Add a refutation paragraph that has examples that help you to argue against opposing views **Big points over an essay with all supporting examples</a:t>
            </a:r>
          </a:p>
          <a:p>
            <a:r>
              <a:rPr lang="en-US" dirty="0" smtClean="0"/>
              <a:t>Creative use or application of examples from atypical areas (science/math/psychology, etc.)</a:t>
            </a:r>
          </a:p>
          <a:p>
            <a:r>
              <a:rPr lang="en-US" dirty="0" smtClean="0"/>
              <a:t>Clear purpose explaining how your proof supports position</a:t>
            </a:r>
          </a:p>
          <a:p>
            <a:r>
              <a:rPr lang="en-US" dirty="0" smtClean="0"/>
              <a:t>Put one of your examples in the introduction as your attention getter. Usually, the atypical examples create metaphorical or analogical ties to the issue being discussed. This also works when you come up with an example that is difficult to organize with other proof in a paragraph.</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304800"/>
            <a:ext cx="7498080" cy="1143000"/>
          </a:xfrm>
        </p:spPr>
        <p:txBody>
          <a:bodyPr/>
          <a:lstStyle/>
          <a:p>
            <a:r>
              <a:rPr lang="en-US" dirty="0" smtClean="0"/>
              <a:t>Ex:  Argumentative Essay</a:t>
            </a:r>
            <a:endParaRPr lang="en-US" dirty="0"/>
          </a:p>
        </p:txBody>
      </p:sp>
      <p:sp>
        <p:nvSpPr>
          <p:cNvPr id="3" name="Content Placeholder 2"/>
          <p:cNvSpPr>
            <a:spLocks noGrp="1"/>
          </p:cNvSpPr>
          <p:nvPr>
            <p:ph idx="1"/>
          </p:nvPr>
        </p:nvSpPr>
        <p:spPr>
          <a:xfrm>
            <a:off x="1435608" y="1219200"/>
            <a:ext cx="7498080" cy="5029200"/>
          </a:xfrm>
        </p:spPr>
        <p:txBody>
          <a:bodyPr>
            <a:normAutofit fontScale="62500" lnSpcReduction="20000"/>
          </a:bodyPr>
          <a:lstStyle/>
          <a:p>
            <a:r>
              <a:rPr lang="en-US" dirty="0" smtClean="0"/>
              <a:t>Consider the distinct perspectives expressed in the following statements:</a:t>
            </a:r>
          </a:p>
          <a:p>
            <a:endParaRPr lang="en-US" dirty="0" smtClean="0"/>
          </a:p>
          <a:p>
            <a:r>
              <a:rPr lang="en-US" dirty="0" smtClean="0"/>
              <a:t>If you develop the absolute sense of certainty that powerful beliefs provide, then you can get yourself to accomplish virtually anything, including those things that other people are certain are impossible. –William Lyon Phelps,  American educator, journalist, and professor (1865-1943)</a:t>
            </a:r>
          </a:p>
          <a:p>
            <a:pPr>
              <a:buNone/>
            </a:pPr>
            <a:endParaRPr lang="en-US" dirty="0" smtClean="0"/>
          </a:p>
          <a:p>
            <a:r>
              <a:rPr lang="en-US" dirty="0" smtClean="0"/>
              <a:t>I think we ought always to entertain our opinions with some measure of doubt. I shouldn’t wish people dogmatically to believe any philosophy, not even mine. –Bertrand Russell, British author, mathematician, and philosopher (1872-1970)</a:t>
            </a:r>
          </a:p>
          <a:p>
            <a:endParaRPr lang="en-US" dirty="0" smtClean="0"/>
          </a:p>
          <a:p>
            <a:r>
              <a:rPr lang="en-US" dirty="0" smtClean="0"/>
              <a:t>In a well-organized essay, take a position on the relationship between certainty and doubt. Support your argument with appropriate evidence and examples. </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 Argumentative Essay</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Consider the following quotation from “The American Scholar,” a speech given by philosopher and writer Ralph Waldo Emerson (1803-1882) in 1837.</a:t>
            </a:r>
          </a:p>
          <a:p>
            <a:pPr>
              <a:buNone/>
            </a:pPr>
            <a:endParaRPr lang="en-US" dirty="0" smtClean="0"/>
          </a:p>
          <a:p>
            <a:r>
              <a:rPr lang="en-US" dirty="0" smtClean="0"/>
              <a:t>“Books are the best of things, well used; abused, among the worst.”</a:t>
            </a:r>
          </a:p>
          <a:p>
            <a:pPr>
              <a:buNone/>
            </a:pPr>
            <a:endParaRPr lang="en-US" dirty="0" smtClean="0"/>
          </a:p>
          <a:p>
            <a:r>
              <a:rPr lang="en-US" dirty="0" smtClean="0"/>
              <a:t>In a well-organized essay, examine the extent to which Emerson’s assertion about the power of books is true or relevant today. Support your argument with appropriate examples from your reading, observations, or experience.</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868362"/>
          </a:xfrm>
        </p:spPr>
        <p:txBody>
          <a:bodyPr/>
          <a:lstStyle/>
          <a:p>
            <a:r>
              <a:rPr lang="en-US" dirty="0" smtClean="0"/>
              <a:t>All Essays</a:t>
            </a:r>
            <a:endParaRPr lang="en-US" dirty="0"/>
          </a:p>
        </p:txBody>
      </p:sp>
      <p:sp>
        <p:nvSpPr>
          <p:cNvPr id="3" name="Content Placeholder 2"/>
          <p:cNvSpPr>
            <a:spLocks noGrp="1"/>
          </p:cNvSpPr>
          <p:nvPr>
            <p:ph idx="1"/>
          </p:nvPr>
        </p:nvSpPr>
        <p:spPr>
          <a:xfrm>
            <a:off x="1435608" y="1219200"/>
            <a:ext cx="7498080" cy="5029200"/>
          </a:xfrm>
        </p:spPr>
        <p:txBody>
          <a:bodyPr>
            <a:normAutofit fontScale="92500" lnSpcReduction="10000"/>
          </a:bodyPr>
          <a:lstStyle/>
          <a:p>
            <a:r>
              <a:rPr lang="en-US" dirty="0" smtClean="0"/>
              <a:t>Introduction is key</a:t>
            </a:r>
          </a:p>
          <a:p>
            <a:r>
              <a:rPr lang="en-US" dirty="0" smtClean="0"/>
              <a:t>A strong attention getter immediately sets the tone for the rest of the essay and sets you apart from the hundreds of other essays the reader must read.</a:t>
            </a:r>
          </a:p>
          <a:p>
            <a:r>
              <a:rPr lang="en-US" dirty="0" smtClean="0"/>
              <a:t>Elevated vocabulary sprinkled throughout earns a higher score. </a:t>
            </a:r>
            <a:endParaRPr lang="en-US" dirty="0" smtClean="0"/>
          </a:p>
          <a:p>
            <a:r>
              <a:rPr lang="en-US" dirty="0" smtClean="0"/>
              <a:t>Avoid clichés and basic word choices: good, bad, a lot, etc.</a:t>
            </a:r>
          </a:p>
          <a:p>
            <a:r>
              <a:rPr lang="en-US" dirty="0" smtClean="0"/>
              <a:t>If you get done early, go back and finesse your conclusions and/or intros.</a:t>
            </a:r>
          </a:p>
          <a:p>
            <a:endParaRPr lang="en-US" dirty="0" smtClean="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163</TotalTime>
  <Words>1485</Words>
  <Application>Microsoft Office PowerPoint</Application>
  <PresentationFormat>On-screen Show (4:3)</PresentationFormat>
  <Paragraphs>106</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Solstice</vt:lpstr>
      <vt:lpstr>AP Language &amp; Composition </vt:lpstr>
      <vt:lpstr>Question 1: Synthesis</vt:lpstr>
      <vt:lpstr>Synthesis: Tips for a Higher Score</vt:lpstr>
      <vt:lpstr>Synthesis: Tips for a Higher Score</vt:lpstr>
      <vt:lpstr>Synthesis: Tips for a Higher Score</vt:lpstr>
      <vt:lpstr>Synthesis: Tips for a Higher Score</vt:lpstr>
      <vt:lpstr>Synthesis: Tips for a Higher Score</vt:lpstr>
      <vt:lpstr>Ex: 2012 Prompt</vt:lpstr>
      <vt:lpstr>Question 2: Rhetorical Analysis</vt:lpstr>
      <vt:lpstr>Question 2: Rhetorical Analysis</vt:lpstr>
      <vt:lpstr>Question 2: Rhetorical Analysis</vt:lpstr>
      <vt:lpstr>Ex: Rhetorical Analysis</vt:lpstr>
      <vt:lpstr>Question 3: Argumentative Essay</vt:lpstr>
      <vt:lpstr>Question 3: Argumentative Essay</vt:lpstr>
      <vt:lpstr>Question 3: Argumentative Essay</vt:lpstr>
      <vt:lpstr>Argumentative: Tips to a Higher Score</vt:lpstr>
      <vt:lpstr>Ex:  Argumentative Essay</vt:lpstr>
      <vt:lpstr>Ex: Argumentative Essay</vt:lpstr>
      <vt:lpstr>All Essays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Language &amp; Composition</dc:title>
  <dc:creator>adrum</dc:creator>
  <cp:lastModifiedBy>adrum</cp:lastModifiedBy>
  <cp:revision>12</cp:revision>
  <dcterms:created xsi:type="dcterms:W3CDTF">2016-05-05T14:04:42Z</dcterms:created>
  <dcterms:modified xsi:type="dcterms:W3CDTF">2016-05-05T16:48:12Z</dcterms:modified>
</cp:coreProperties>
</file>