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 varScale="1">
        <p:scale>
          <a:sx n="95" d="100"/>
          <a:sy n="95" d="100"/>
        </p:scale>
        <p:origin x="-43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CA1CE-B252-4D1B-A9FB-FC7A23AD7F34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097BF-4CA0-4FE8-9BF9-99E3A264B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470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/>
            <a:fld id="{A90AB627-573C-42FD-B624-313505B19AE1}" type="slidenum">
              <a:rPr lang="en-US" sz="1200" baseline="0" smtClean="0">
                <a:solidFill>
                  <a:srgbClr val="000000"/>
                </a:solidFill>
                <a:latin typeface="Arial" charset="0"/>
              </a:rPr>
              <a:pPr eaLnBrk="1" hangingPunct="1"/>
              <a:t>1</a:t>
            </a:fld>
            <a:endParaRPr lang="en-US" sz="1200" baseline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39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258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530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41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92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820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40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517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7775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275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614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62909-2196-4918-B9FF-78A36A71D25D}" type="datetimeFigureOut">
              <a:rPr lang="en-US" smtClean="0"/>
              <a:pPr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02745-AF3D-4F40-B863-79D69BB07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87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6042" y="990600"/>
            <a:ext cx="7772400" cy="17526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 eaLnBrk="1" hangingPunct="1">
              <a:defRPr/>
            </a:pPr>
            <a:r>
              <a:rPr lang="en-US" sz="4000" dirty="0" smtClean="0"/>
              <a:t>Honors </a:t>
            </a:r>
            <a:r>
              <a:rPr lang="en-US" sz="4000" dirty="0"/>
              <a:t>Chemistry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Unit I - Power Point 1d</a:t>
            </a:r>
            <a:br>
              <a:rPr lang="en-US" sz="4000" dirty="0" smtClean="0"/>
            </a:br>
            <a:endParaRPr lang="en-US" sz="20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895600"/>
            <a:ext cx="7239000" cy="3962400"/>
          </a:xfrm>
        </p:spPr>
        <p:txBody>
          <a:bodyPr>
            <a:normAutofit lnSpcReduction="10000"/>
          </a:bodyPr>
          <a:lstStyle/>
          <a:p>
            <a:pPr marR="0" algn="l" eaLnBrk="1" hangingPunct="1"/>
            <a:r>
              <a:rPr lang="en-US" dirty="0" smtClean="0">
                <a:solidFill>
                  <a:srgbClr val="002060"/>
                </a:solidFill>
              </a:rPr>
              <a:t>Introduction to Chemistry</a:t>
            </a:r>
          </a:p>
          <a:p>
            <a:pPr marL="533400" indent="-533400"/>
            <a:r>
              <a:rPr lang="en-US" dirty="0" smtClean="0">
                <a:solidFill>
                  <a:srgbClr val="002060"/>
                </a:solidFill>
              </a:rPr>
              <a:t>A main challenge of chemistry is to understand the connection between the macroscopic world that we experience and the microscopic world of atoms and molecules.</a:t>
            </a:r>
          </a:p>
          <a:p>
            <a:pPr marL="533400" indent="-533400"/>
            <a:r>
              <a:rPr lang="en-US" dirty="0" smtClean="0">
                <a:solidFill>
                  <a:srgbClr val="002060"/>
                </a:solidFill>
              </a:rPr>
              <a:t>You must learn to think on the atomic level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E93DF287-5524-488A-A1B8-81D1B10C38C9}" type="slidenum">
              <a:rPr lang="tr-TR" sz="1200" smtClean="0">
                <a:solidFill>
                  <a:srgbClr val="D1EAEE"/>
                </a:solidFill>
                <a:latin typeface="Arial" charset="0"/>
              </a:rPr>
              <a:pPr/>
              <a:t>1</a:t>
            </a:fld>
            <a:endParaRPr lang="tr-TR" sz="1200" smtClean="0">
              <a:solidFill>
                <a:srgbClr val="D1EAEE"/>
              </a:solidFill>
              <a:latin typeface="Arial" charset="0"/>
            </a:endParaRPr>
          </a:p>
        </p:txBody>
      </p:sp>
      <p:pic>
        <p:nvPicPr>
          <p:cNvPr id="36869" name="Picture 7" descr="http://www.laboratoryequipmentworld.com/gifs/chemistry-lab-equipmen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40229"/>
            <a:ext cx="23209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04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Why Study Chemistry?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/>
              <a:t>To be better informed</a:t>
            </a:r>
          </a:p>
          <a:p>
            <a:pPr eaLnBrk="1" hangingPunct="1"/>
            <a:r>
              <a:rPr lang="en-US" smtClean="0"/>
              <a:t>To be a knowledgeable consumer</a:t>
            </a:r>
          </a:p>
          <a:p>
            <a:pPr eaLnBrk="1" hangingPunct="1"/>
            <a:r>
              <a:rPr lang="en-US" smtClean="0"/>
              <a:t>To make better decisions for yourself and society</a:t>
            </a:r>
          </a:p>
          <a:p>
            <a:pPr eaLnBrk="1" hangingPunct="1"/>
            <a:r>
              <a:rPr lang="en-US" smtClean="0"/>
              <a:t>To learn problem-solving skills</a:t>
            </a:r>
          </a:p>
          <a:p>
            <a:pPr eaLnBrk="1" hangingPunct="1"/>
            <a:r>
              <a:rPr lang="en-US" smtClean="0"/>
              <a:t>To enhance analytical thinking</a:t>
            </a:r>
          </a:p>
          <a:p>
            <a:pPr eaLnBrk="1" hangingPunct="1"/>
            <a:r>
              <a:rPr lang="en-US" smtClean="0"/>
              <a:t>It will look great on your transcripts, provided you earn a good grade</a:t>
            </a:r>
          </a:p>
          <a:p>
            <a:pPr eaLnBrk="1" hangingPunct="1"/>
            <a:r>
              <a:rPr lang="en-US" smtClean="0"/>
              <a:t>This class will prepare you for AP Chem and/or College Chem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pPr>
              <a:defRPr/>
            </a:pPr>
            <a:fld id="{DA0897F5-E4A8-4B86-93EB-8FE1C039EF2D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357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1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is Chemistry?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98316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 smtClean="0"/>
              <a:t>Chemistry = the study of matter and the transformation it undergoes</a:t>
            </a:r>
          </a:p>
          <a:p>
            <a:pPr eaLnBrk="1" hangingPunct="1"/>
            <a:r>
              <a:rPr lang="en-US" sz="2800" dirty="0" smtClean="0"/>
              <a:t>What is matter? </a:t>
            </a:r>
            <a:r>
              <a:rPr lang="en-US" dirty="0" smtClean="0"/>
              <a:t>Matter is anything that has mass and volume. Your book defines  it as </a:t>
            </a:r>
            <a:r>
              <a:rPr lang="en-US" i="1" dirty="0" smtClean="0">
                <a:solidFill>
                  <a:srgbClr val="FF0000"/>
                </a:solidFill>
              </a:rPr>
              <a:t>The material of the universe</a:t>
            </a:r>
          </a:p>
          <a:p>
            <a:pPr eaLnBrk="1" hangingPunct="1"/>
            <a:r>
              <a:rPr lang="en-US" sz="2800" dirty="0" smtClean="0"/>
              <a:t>EVERYTHING is a CHEMICAL</a:t>
            </a:r>
          </a:p>
          <a:p>
            <a:pPr lvl="1" eaLnBrk="1" hangingPunct="1"/>
            <a:r>
              <a:rPr lang="en-US" dirty="0" smtClean="0"/>
              <a:t>Table salt = sodium chloride, </a:t>
            </a:r>
            <a:r>
              <a:rPr lang="en-US" dirty="0" err="1" smtClean="0"/>
              <a:t>NaCl</a:t>
            </a:r>
            <a:endParaRPr lang="en-US" dirty="0" smtClean="0"/>
          </a:p>
          <a:p>
            <a:pPr lvl="1" eaLnBrk="1" hangingPunct="1"/>
            <a:r>
              <a:rPr lang="en-US" dirty="0" smtClean="0"/>
              <a:t>Table sugar = sucrose, C</a:t>
            </a:r>
            <a:r>
              <a:rPr lang="en-US" baseline="-25000" dirty="0" smtClean="0"/>
              <a:t>12</a:t>
            </a:r>
            <a:r>
              <a:rPr lang="en-US" dirty="0" smtClean="0"/>
              <a:t>H</a:t>
            </a:r>
            <a:r>
              <a:rPr lang="en-US" baseline="-25000" dirty="0" smtClean="0"/>
              <a:t>22</a:t>
            </a:r>
            <a:r>
              <a:rPr lang="en-US" dirty="0" smtClean="0"/>
              <a:t>O</a:t>
            </a:r>
            <a:r>
              <a:rPr lang="en-US" baseline="-25000" dirty="0" smtClean="0"/>
              <a:t>11</a:t>
            </a:r>
          </a:p>
          <a:p>
            <a:pPr lvl="1" eaLnBrk="1" hangingPunct="1"/>
            <a:r>
              <a:rPr lang="en-US" dirty="0" smtClean="0"/>
              <a:t>Clothes: Wool, Cotton, Polyester</a:t>
            </a:r>
          </a:p>
          <a:p>
            <a:pPr lvl="1" eaLnBrk="1" hangingPunct="1"/>
            <a:r>
              <a:rPr lang="en-US" dirty="0" smtClean="0"/>
              <a:t>Body: lipids,  Proteins,  Carbohydrates, DNA/RNA</a:t>
            </a:r>
          </a:p>
          <a:p>
            <a:pPr lvl="1" eaLnBrk="1" hangingPunct="1"/>
            <a:r>
              <a:rPr lang="en-US" dirty="0" smtClean="0"/>
              <a:t>You name it– it’s a chemical!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pPr>
              <a:defRPr/>
            </a:pPr>
            <a:fld id="{0C943580-B141-4CDD-A476-55BA7638559C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398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39763"/>
          </a:xfrm>
        </p:spPr>
        <p:txBody>
          <a:bodyPr/>
          <a:lstStyle/>
          <a:p>
            <a:pPr eaLnBrk="1" hangingPunct="1"/>
            <a:r>
              <a:rPr lang="en-US" sz="2600" b="1" smtClean="0"/>
              <a:t>Chemistry in Action</a:t>
            </a:r>
            <a:r>
              <a:rPr lang="en-US" sz="2600" smtClean="0"/>
              <a:t>: cooking</a:t>
            </a:r>
            <a:endParaRPr lang="en-US" sz="2600" smtClean="0">
              <a:solidFill>
                <a:schemeClr val="tx1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613275"/>
            <a:ext cx="7772400" cy="1455738"/>
          </a:xfrm>
        </p:spPr>
        <p:txBody>
          <a:bodyPr/>
          <a:lstStyle/>
          <a:p>
            <a:pPr eaLnBrk="1" hangingPunct="1"/>
            <a:r>
              <a:rPr lang="en-US" sz="2400" smtClean="0"/>
              <a:t>Cooking is chemistry in action, with the added benefit that you can eat the results. </a:t>
            </a:r>
          </a:p>
        </p:txBody>
      </p:sp>
      <p:pic>
        <p:nvPicPr>
          <p:cNvPr id="41988" name="Picture 4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89200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2300288"/>
            <a:ext cx="247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ctr">
            <a:spAutoFit/>
          </a:bodyPr>
          <a:lstStyle/>
          <a:p>
            <a:pPr defTabSz="912813" eaLnBrk="1" hangingPunct="1"/>
            <a:r>
              <a:rPr lang="en-US" sz="1800" baseline="0">
                <a:solidFill>
                  <a:srgbClr val="000000"/>
                </a:solidFill>
                <a:latin typeface="Arial" charset="0"/>
              </a:rPr>
              <a:t> 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2308225"/>
            <a:ext cx="169863" cy="361950"/>
          </a:xfrm>
          <a:prstGeom prst="rect">
            <a:avLst/>
          </a:prstGeom>
          <a:solidFill>
            <a:srgbClr val="FFFF6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16" tIns="42108" rIns="84216" bIns="42108" anchor="ctr">
            <a:spAutoFit/>
          </a:bodyPr>
          <a:lstStyle/>
          <a:p>
            <a:pPr eaLnBrk="1" hangingPunct="1"/>
            <a:endParaRPr lang="en-US" sz="1800" baseline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1991" name="Picture 7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52675"/>
            <a:ext cx="19050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8" descr="kitch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298575"/>
            <a:ext cx="48768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AB07E669-AF68-4724-A688-93CC3559EF35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4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4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Chemistry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Chemistry is the driving force behind many “liberal arts”</a:t>
            </a:r>
          </a:p>
          <a:p>
            <a:pPr lvl="1" eaLnBrk="1" hangingPunct="1"/>
            <a:r>
              <a:rPr lang="en-US" dirty="0" smtClean="0"/>
              <a:t>Composition of paints? Colors?</a:t>
            </a:r>
          </a:p>
          <a:p>
            <a:pPr lvl="1" eaLnBrk="1" hangingPunct="1"/>
            <a:r>
              <a:rPr lang="en-US" dirty="0" smtClean="0"/>
              <a:t>Economies of </a:t>
            </a:r>
            <a:r>
              <a:rPr lang="en-US" dirty="0"/>
              <a:t>I</a:t>
            </a:r>
            <a:r>
              <a:rPr lang="en-US" dirty="0" smtClean="0"/>
              <a:t>ndustrial </a:t>
            </a:r>
            <a:r>
              <a:rPr lang="en-US" dirty="0"/>
              <a:t>N</a:t>
            </a:r>
            <a:r>
              <a:rPr lang="en-US" dirty="0" smtClean="0"/>
              <a:t>ations</a:t>
            </a:r>
          </a:p>
          <a:p>
            <a:pPr lvl="2" eaLnBrk="1" hangingPunct="1"/>
            <a:r>
              <a:rPr lang="en-US" sz="2000" dirty="0" smtClean="0"/>
              <a:t>#1 commercial chemical is sulfuric acid– LOTS of uses!</a:t>
            </a:r>
          </a:p>
          <a:p>
            <a:pPr lvl="2" eaLnBrk="1" hangingPunct="1"/>
            <a:r>
              <a:rPr lang="en-US" sz="2000" dirty="0" smtClean="0"/>
              <a:t>All </a:t>
            </a:r>
            <a:r>
              <a:rPr lang="en-US" sz="2000" dirty="0" smtClean="0"/>
              <a:t>industry </a:t>
            </a:r>
            <a:r>
              <a:rPr lang="en-US" sz="2000" dirty="0" smtClean="0"/>
              <a:t>involves chemical processes</a:t>
            </a:r>
          </a:p>
          <a:p>
            <a:pPr lvl="1" eaLnBrk="1" hangingPunct="1"/>
            <a:r>
              <a:rPr lang="en-US" dirty="0" smtClean="0"/>
              <a:t>Economies of Developing Nations</a:t>
            </a:r>
          </a:p>
          <a:p>
            <a:pPr lvl="2" eaLnBrk="1" hangingPunct="1"/>
            <a:r>
              <a:rPr lang="en-US" sz="2000" dirty="0" smtClean="0"/>
              <a:t>Agriculture depends on chemicals as fertilizers, pesticides</a:t>
            </a:r>
          </a:p>
          <a:p>
            <a:pPr lvl="1" eaLnBrk="1" hangingPunct="1"/>
            <a:r>
              <a:rPr lang="en-US" dirty="0" smtClean="0"/>
              <a:t>Politics and Natural Resources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700F5150-CFCB-48A5-99F6-1CA26FBB4465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5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38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002060"/>
                </a:solidFill>
                <a:latin typeface="Comic Sans MS" pitchFamily="66" charset="0"/>
              </a:rPr>
              <a:t>Organic Chemistry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5257800" cy="4495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Organic is the study of matter that contains carbon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Organic chemists study the structure, function, synthesis, and identity of carbon compounds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Useful in petroleum industry,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pharmaceuticals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polymers</a:t>
            </a: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HHS is planning on offering Organic Chemistry next year!!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4036" name="Picture 4" descr="organic l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828800"/>
            <a:ext cx="32686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169F28AB-C065-4B1C-AFF2-740F37C328FD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6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62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162800" cy="1143000"/>
          </a:xfrm>
        </p:spPr>
        <p:txBody>
          <a:bodyPr/>
          <a:lstStyle/>
          <a:p>
            <a:r>
              <a:rPr lang="en-US" sz="4800" dirty="0" smtClean="0">
                <a:solidFill>
                  <a:srgbClr val="002060"/>
                </a:solidFill>
                <a:latin typeface="Comic Sans MS" pitchFamily="66" charset="0"/>
              </a:rPr>
              <a:t>Inorganic Chemistry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3962400" cy="4800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Inorganic is the study of matter that does NOT contain carbon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Inorganic chemists study the structure, function, synthesis, and identity of non-carbon compounds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Polymers, Metallurgy</a:t>
            </a:r>
          </a:p>
        </p:txBody>
      </p:sp>
      <p:pic>
        <p:nvPicPr>
          <p:cNvPr id="45060" name="Picture 4" descr="inorgan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8288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0F3954E4-E773-4E5E-96AC-F6381F0D3B15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7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68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1143000"/>
          </a:xfrm>
        </p:spPr>
        <p:txBody>
          <a:bodyPr/>
          <a:lstStyle/>
          <a:p>
            <a:r>
              <a:rPr lang="en-US" sz="4800" dirty="0" smtClean="0">
                <a:solidFill>
                  <a:srgbClr val="002060"/>
                </a:solidFill>
                <a:latin typeface="Comic Sans MS" pitchFamily="66" charset="0"/>
              </a:rPr>
              <a:t>Biochemistry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3886200" cy="48006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Biochemistry is the study of chemistry in living things</a:t>
            </a:r>
          </a:p>
          <a:p>
            <a:pPr>
              <a:defRPr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Cross between biology and chemistry</a:t>
            </a:r>
          </a:p>
          <a:p>
            <a:pPr>
              <a:defRPr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Pharmaceuticals and genetics</a:t>
            </a:r>
          </a:p>
        </p:txBody>
      </p:sp>
      <p:pic>
        <p:nvPicPr>
          <p:cNvPr id="46084" name="Picture 5" descr="biochem l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81200"/>
            <a:ext cx="4953000" cy="331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3639DC30-0056-481C-AF8E-176CC02DF2A0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8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25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5532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002060"/>
                </a:solidFill>
                <a:latin typeface="Comic Sans MS" pitchFamily="66" charset="0"/>
              </a:rPr>
              <a:t>Physical Chemistry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3886200" cy="48006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3200" dirty="0">
                <a:latin typeface="+mj-lt"/>
              </a:rPr>
              <a:t>Physical chemistry is the physics of chemistry… the forces of matter</a:t>
            </a:r>
          </a:p>
          <a:p>
            <a:pPr>
              <a:lnSpc>
                <a:spcPct val="80000"/>
              </a:lnSpc>
              <a:defRPr/>
            </a:pPr>
            <a:r>
              <a:rPr lang="en-US" sz="3200" dirty="0">
                <a:latin typeface="+mj-lt"/>
              </a:rPr>
              <a:t>Much of p-</a:t>
            </a:r>
            <a:r>
              <a:rPr lang="en-US" sz="3200" dirty="0" err="1">
                <a:latin typeface="+mj-lt"/>
              </a:rPr>
              <a:t>chem</a:t>
            </a:r>
            <a:r>
              <a:rPr lang="en-US" sz="3200" dirty="0">
                <a:latin typeface="+mj-lt"/>
              </a:rPr>
              <a:t> is computational</a:t>
            </a:r>
          </a:p>
          <a:p>
            <a:pPr>
              <a:lnSpc>
                <a:spcPct val="80000"/>
              </a:lnSpc>
              <a:defRPr/>
            </a:pPr>
            <a:r>
              <a:rPr lang="en-US" sz="3200" dirty="0">
                <a:latin typeface="+mj-lt"/>
              </a:rPr>
              <a:t>Develop theoretical ideas for new compounds</a:t>
            </a:r>
          </a:p>
        </p:txBody>
      </p:sp>
      <p:pic>
        <p:nvPicPr>
          <p:cNvPr id="47109" name="Picture 6" descr="physical computational l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352800"/>
            <a:ext cx="4813300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E8DC2C68-E705-4994-A484-50C18B8FF8EE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9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2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r>
              <a:rPr lang="en-US" sz="4800" dirty="0" smtClean="0">
                <a:solidFill>
                  <a:srgbClr val="002060"/>
                </a:solidFill>
                <a:latin typeface="Comic Sans MS" pitchFamily="66" charset="0"/>
              </a:rPr>
              <a:t>Analytical Chemistry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3657600" cy="4800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Analytical chemistry is the study of high precision measurement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Find composition and identity of chemicals</a:t>
            </a:r>
          </a:p>
          <a:p>
            <a:pPr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Forensics, quality control, medical tests</a:t>
            </a:r>
          </a:p>
        </p:txBody>
      </p:sp>
      <p:pic>
        <p:nvPicPr>
          <p:cNvPr id="48132" name="Picture 7" descr="analytical l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71600"/>
            <a:ext cx="4329113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E83FF197-FF61-4097-8482-D17394DDBCC4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10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26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Chemistry as the “Central Science”</a:t>
            </a:r>
          </a:p>
        </p:txBody>
      </p:sp>
      <p:pic>
        <p:nvPicPr>
          <p:cNvPr id="49155" name="Picture 4" descr="FG01_0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75" r="9524"/>
          <a:stretch/>
        </p:blipFill>
        <p:spPr bwMode="auto">
          <a:xfrm>
            <a:off x="685800" y="1143000"/>
            <a:ext cx="7696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300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ABFD7F3B-3BA0-4A29-9453-287F460527FB}" type="slidenum">
              <a:rPr lang="tr-TR" sz="1200" smtClean="0">
                <a:solidFill>
                  <a:srgbClr val="045C75"/>
                </a:solidFill>
                <a:latin typeface="Arial" charset="0"/>
              </a:rPr>
              <a:pPr/>
              <a:t>11</a:t>
            </a:fld>
            <a:endParaRPr lang="tr-TR" sz="1200" smtClean="0">
              <a:solidFill>
                <a:srgbClr val="045C7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8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Tomorrow’s </a:t>
            </a:r>
            <a:r>
              <a:rPr lang="en-US" dirty="0" smtClean="0"/>
              <a:t>DQ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flipped classroom?</a:t>
            </a:r>
          </a:p>
          <a:p>
            <a:r>
              <a:rPr lang="en-US" dirty="0" smtClean="0"/>
              <a:t>Why study chemistry?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4191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420</Words>
  <Application>Microsoft Office PowerPoint</Application>
  <PresentationFormat>On-screen Show (4:3)</PresentationFormat>
  <Paragraphs>70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Honors Chemistry  Unit I - Power Point 1d </vt:lpstr>
      <vt:lpstr> Why Study Chemistry?</vt:lpstr>
      <vt:lpstr> What is Chemistry?</vt:lpstr>
      <vt:lpstr>Chemistry in Action: cooking</vt:lpstr>
      <vt:lpstr>Chemistry</vt:lpstr>
      <vt:lpstr>Organic Chemistry</vt:lpstr>
      <vt:lpstr>Inorganic Chemistry</vt:lpstr>
      <vt:lpstr>Biochemistry</vt:lpstr>
      <vt:lpstr>Physical Chemistry</vt:lpstr>
      <vt:lpstr>Analytical Chemistry</vt:lpstr>
      <vt:lpstr>Chemistry as the “Central Science”</vt:lpstr>
      <vt:lpstr>Tomorrow’s DQ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Honors Chemistry  Unit I - Power Point 1d</dc:title>
  <dc:creator>John Keith</dc:creator>
  <cp:lastModifiedBy>John</cp:lastModifiedBy>
  <cp:revision>3</cp:revision>
  <dcterms:created xsi:type="dcterms:W3CDTF">2013-08-06T00:41:40Z</dcterms:created>
  <dcterms:modified xsi:type="dcterms:W3CDTF">2015-08-19T02:32:18Z</dcterms:modified>
</cp:coreProperties>
</file>