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handoutMasterIdLst>
    <p:handoutMasterId r:id="rId28"/>
  </p:handoutMasterIdLst>
  <p:sldIdLst>
    <p:sldId id="256" r:id="rId2"/>
    <p:sldId id="257" r:id="rId3"/>
    <p:sldId id="258" r:id="rId4"/>
    <p:sldId id="356" r:id="rId5"/>
    <p:sldId id="357" r:id="rId6"/>
    <p:sldId id="259" r:id="rId7"/>
    <p:sldId id="260" r:id="rId8"/>
    <p:sldId id="360" r:id="rId9"/>
    <p:sldId id="362" r:id="rId10"/>
    <p:sldId id="363" r:id="rId11"/>
    <p:sldId id="263" r:id="rId12"/>
    <p:sldId id="268" r:id="rId13"/>
    <p:sldId id="267" r:id="rId14"/>
    <p:sldId id="270" r:id="rId15"/>
    <p:sldId id="265" r:id="rId16"/>
    <p:sldId id="361" r:id="rId17"/>
    <p:sldId id="368" r:id="rId18"/>
    <p:sldId id="359" r:id="rId19"/>
    <p:sldId id="367" r:id="rId20"/>
    <p:sldId id="358" r:id="rId21"/>
    <p:sldId id="298" r:id="rId22"/>
    <p:sldId id="299" r:id="rId23"/>
    <p:sldId id="300" r:id="rId24"/>
    <p:sldId id="301" r:id="rId25"/>
    <p:sldId id="355" r:id="rId2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69" autoAdjust="0"/>
    <p:restoredTop sz="94660"/>
  </p:normalViewPr>
  <p:slideViewPr>
    <p:cSldViewPr>
      <p:cViewPr varScale="1">
        <p:scale>
          <a:sx n="103" d="100"/>
          <a:sy n="103" d="100"/>
        </p:scale>
        <p:origin x="-186"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38475" cy="465138"/>
          </a:xfrm>
          <a:prstGeom prst="rect">
            <a:avLst/>
          </a:prstGeom>
        </p:spPr>
        <p:txBody>
          <a:bodyPr vert="horz" lIns="92647" tIns="46324" rIns="92647" bIns="46324" rtlCol="0"/>
          <a:lstStyle>
            <a:lvl1pPr algn="l">
              <a:defRPr sz="1200"/>
            </a:lvl1pPr>
          </a:lstStyle>
          <a:p>
            <a:endParaRPr lang="en-US"/>
          </a:p>
        </p:txBody>
      </p:sp>
      <p:sp>
        <p:nvSpPr>
          <p:cNvPr id="3" name="Date Placeholder 2"/>
          <p:cNvSpPr>
            <a:spLocks noGrp="1"/>
          </p:cNvSpPr>
          <p:nvPr>
            <p:ph type="dt" sz="quarter" idx="1"/>
          </p:nvPr>
        </p:nvSpPr>
        <p:spPr>
          <a:xfrm>
            <a:off x="3970340" y="0"/>
            <a:ext cx="3038475" cy="465138"/>
          </a:xfrm>
          <a:prstGeom prst="rect">
            <a:avLst/>
          </a:prstGeom>
        </p:spPr>
        <p:txBody>
          <a:bodyPr vert="horz" lIns="92647" tIns="46324" rIns="92647" bIns="46324" rtlCol="0"/>
          <a:lstStyle>
            <a:lvl1pPr algn="r">
              <a:defRPr sz="1200"/>
            </a:lvl1pPr>
          </a:lstStyle>
          <a:p>
            <a:fld id="{FFF2739A-BD93-445E-AB7B-FEFFF5BDD863}" type="datetimeFigureOut">
              <a:rPr lang="en-US" smtClean="0"/>
              <a:t>11/21/2014</a:t>
            </a:fld>
            <a:endParaRPr lang="en-US"/>
          </a:p>
        </p:txBody>
      </p:sp>
      <p:sp>
        <p:nvSpPr>
          <p:cNvPr id="4" name="Footer Placeholder 3"/>
          <p:cNvSpPr>
            <a:spLocks noGrp="1"/>
          </p:cNvSpPr>
          <p:nvPr>
            <p:ph type="ftr" sz="quarter" idx="2"/>
          </p:nvPr>
        </p:nvSpPr>
        <p:spPr>
          <a:xfrm>
            <a:off x="2" y="8829675"/>
            <a:ext cx="3038475" cy="465138"/>
          </a:xfrm>
          <a:prstGeom prst="rect">
            <a:avLst/>
          </a:prstGeom>
        </p:spPr>
        <p:txBody>
          <a:bodyPr vert="horz" lIns="92647" tIns="46324" rIns="92647" bIns="46324" rtlCol="0" anchor="b"/>
          <a:lstStyle>
            <a:lvl1pPr algn="l">
              <a:defRPr sz="1200"/>
            </a:lvl1pPr>
          </a:lstStyle>
          <a:p>
            <a:endParaRPr lang="en-US"/>
          </a:p>
        </p:txBody>
      </p:sp>
      <p:sp>
        <p:nvSpPr>
          <p:cNvPr id="5" name="Slide Number Placeholder 4"/>
          <p:cNvSpPr>
            <a:spLocks noGrp="1"/>
          </p:cNvSpPr>
          <p:nvPr>
            <p:ph type="sldNum" sz="quarter" idx="3"/>
          </p:nvPr>
        </p:nvSpPr>
        <p:spPr>
          <a:xfrm>
            <a:off x="3970340" y="8829675"/>
            <a:ext cx="3038475" cy="465138"/>
          </a:xfrm>
          <a:prstGeom prst="rect">
            <a:avLst/>
          </a:prstGeom>
        </p:spPr>
        <p:txBody>
          <a:bodyPr vert="horz" lIns="92647" tIns="46324" rIns="92647" bIns="46324" rtlCol="0" anchor="b"/>
          <a:lstStyle>
            <a:lvl1pPr algn="r">
              <a:defRPr sz="1200"/>
            </a:lvl1pPr>
          </a:lstStyle>
          <a:p>
            <a:fld id="{4CC617A3-17D2-4F70-BE9A-ACA55603E582}" type="slidenum">
              <a:rPr lang="en-US" smtClean="0"/>
              <a:t>‹#›</a:t>
            </a:fld>
            <a:endParaRPr lang="en-US"/>
          </a:p>
        </p:txBody>
      </p:sp>
    </p:spTree>
    <p:extLst>
      <p:ext uri="{BB962C8B-B14F-4D97-AF65-F5344CB8AC3E}">
        <p14:creationId xmlns:p14="http://schemas.microsoft.com/office/powerpoint/2010/main" val="41620989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38475" cy="465138"/>
          </a:xfrm>
          <a:prstGeom prst="rect">
            <a:avLst/>
          </a:prstGeom>
        </p:spPr>
        <p:txBody>
          <a:bodyPr vert="horz" lIns="92647" tIns="46324" rIns="92647" bIns="46324" rtlCol="0"/>
          <a:lstStyle>
            <a:lvl1pPr algn="l">
              <a:defRPr sz="1200"/>
            </a:lvl1pPr>
          </a:lstStyle>
          <a:p>
            <a:endParaRPr lang="en-US"/>
          </a:p>
        </p:txBody>
      </p:sp>
      <p:sp>
        <p:nvSpPr>
          <p:cNvPr id="3" name="Date Placeholder 2"/>
          <p:cNvSpPr>
            <a:spLocks noGrp="1"/>
          </p:cNvSpPr>
          <p:nvPr>
            <p:ph type="dt" idx="1"/>
          </p:nvPr>
        </p:nvSpPr>
        <p:spPr>
          <a:xfrm>
            <a:off x="3970340" y="0"/>
            <a:ext cx="3038475" cy="465138"/>
          </a:xfrm>
          <a:prstGeom prst="rect">
            <a:avLst/>
          </a:prstGeom>
        </p:spPr>
        <p:txBody>
          <a:bodyPr vert="horz" lIns="92647" tIns="46324" rIns="92647" bIns="46324" rtlCol="0"/>
          <a:lstStyle>
            <a:lvl1pPr algn="r">
              <a:defRPr sz="1200"/>
            </a:lvl1pPr>
          </a:lstStyle>
          <a:p>
            <a:fld id="{A1C8BD83-5DD2-4D39-9040-31F34E5E07A7}" type="datetimeFigureOut">
              <a:rPr lang="en-US" smtClean="0"/>
              <a:t>11/21/2014</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2647" tIns="46324" rIns="92647" bIns="46324" rtlCol="0" anchor="ctr"/>
          <a:lstStyle/>
          <a:p>
            <a:endParaRPr lang="en-US"/>
          </a:p>
        </p:txBody>
      </p:sp>
      <p:sp>
        <p:nvSpPr>
          <p:cNvPr id="5" name="Notes Placeholder 4"/>
          <p:cNvSpPr>
            <a:spLocks noGrp="1"/>
          </p:cNvSpPr>
          <p:nvPr>
            <p:ph type="body" sz="quarter" idx="3"/>
          </p:nvPr>
        </p:nvSpPr>
        <p:spPr>
          <a:xfrm>
            <a:off x="701675" y="4416427"/>
            <a:ext cx="5607050" cy="4183063"/>
          </a:xfrm>
          <a:prstGeom prst="rect">
            <a:avLst/>
          </a:prstGeom>
        </p:spPr>
        <p:txBody>
          <a:bodyPr vert="horz" lIns="92647" tIns="46324" rIns="92647" bIns="4632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2" y="8829675"/>
            <a:ext cx="3038475" cy="465138"/>
          </a:xfrm>
          <a:prstGeom prst="rect">
            <a:avLst/>
          </a:prstGeom>
        </p:spPr>
        <p:txBody>
          <a:bodyPr vert="horz" lIns="92647" tIns="46324" rIns="92647" bIns="46324" rtlCol="0" anchor="b"/>
          <a:lstStyle>
            <a:lvl1pPr algn="l">
              <a:defRPr sz="1200"/>
            </a:lvl1pPr>
          </a:lstStyle>
          <a:p>
            <a:endParaRPr lang="en-US"/>
          </a:p>
        </p:txBody>
      </p:sp>
      <p:sp>
        <p:nvSpPr>
          <p:cNvPr id="7" name="Slide Number Placeholder 6"/>
          <p:cNvSpPr>
            <a:spLocks noGrp="1"/>
          </p:cNvSpPr>
          <p:nvPr>
            <p:ph type="sldNum" sz="quarter" idx="5"/>
          </p:nvPr>
        </p:nvSpPr>
        <p:spPr>
          <a:xfrm>
            <a:off x="3970340" y="8829675"/>
            <a:ext cx="3038475" cy="465138"/>
          </a:xfrm>
          <a:prstGeom prst="rect">
            <a:avLst/>
          </a:prstGeom>
        </p:spPr>
        <p:txBody>
          <a:bodyPr vert="horz" lIns="92647" tIns="46324" rIns="92647" bIns="46324" rtlCol="0" anchor="b"/>
          <a:lstStyle>
            <a:lvl1pPr algn="r">
              <a:defRPr sz="1200"/>
            </a:lvl1pPr>
          </a:lstStyle>
          <a:p>
            <a:fld id="{28543E43-9440-414B-BDF4-04566D513CA4}" type="slidenum">
              <a:rPr lang="en-US" smtClean="0"/>
              <a:t>‹#›</a:t>
            </a:fld>
            <a:endParaRPr lang="en-US"/>
          </a:p>
        </p:txBody>
      </p:sp>
    </p:spTree>
    <p:extLst>
      <p:ext uri="{BB962C8B-B14F-4D97-AF65-F5344CB8AC3E}">
        <p14:creationId xmlns:p14="http://schemas.microsoft.com/office/powerpoint/2010/main" val="17084247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1A3570F-A712-4434-8EB2-B3F1F15938C5}" type="datetime1">
              <a:rPr lang="en-US" smtClean="0"/>
              <a:t>11/21/2014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C42C77-1A91-43BF-B203-A2113043043A}" type="slidenum">
              <a:rPr lang="en-US" smtClean="0"/>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ECF364-6995-4A7B-B93B-86748A4C35CE}" type="datetime1">
              <a:rPr lang="en-US" smtClean="0"/>
              <a:t>11/21/2014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C42C77-1A91-43BF-B203-A2113043043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F5A301B-14DA-4B95-80FD-405002362C5A}" type="datetime1">
              <a:rPr lang="en-US" smtClean="0"/>
              <a:t>11/21/2014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C42C77-1A91-43BF-B203-A2113043043A}" type="slidenum">
              <a:rPr lang="en-US" smtClean="0"/>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D0CC0CA-FB93-4BE4-8434-D9BAFF0A1084}" type="datetime1">
              <a:rPr lang="en-US" smtClean="0"/>
              <a:t>11/21/2014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C42C77-1A91-43BF-B203-A2113043043A}"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8FFDAE4-E8A8-4025-9473-0E8F1835341A}" type="datetime1">
              <a:rPr lang="en-US" smtClean="0"/>
              <a:t>11/21/2014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7C42C77-1A91-43BF-B203-A2113043043A}" type="slidenum">
              <a:rPr lang="en-US" smtClean="0"/>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827C7FA-B37C-45D3-9E9D-37F9B25E5928}" type="datetime1">
              <a:rPr lang="en-US" smtClean="0"/>
              <a:t>11/21/2014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C42C77-1A91-43BF-B203-A2113043043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3EAF90-D64A-4004-B8B5-772D9DF04E93}" type="datetime1">
              <a:rPr lang="en-US" smtClean="0"/>
              <a:t>11/21/2014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7C42C77-1A91-43BF-B203-A2113043043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1249D90-B0E7-4BCC-9DED-D4B3EADD3984}" type="datetime1">
              <a:rPr lang="en-US" smtClean="0"/>
              <a:t>11/21/2014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C42C77-1A91-43BF-B203-A2113043043A}" type="slidenum">
              <a:rPr lang="en-US" smtClean="0"/>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EBF220-05B7-46BD-B8B4-F4A4D82B0A03}" type="datetime1">
              <a:rPr lang="en-US" smtClean="0"/>
              <a:t>11/21/2014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C42C77-1A91-43BF-B203-A2113043043A}"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F19C46-9EE4-4523-AD15-A3DE9624D0C9}" type="datetime1">
              <a:rPr lang="en-US" smtClean="0"/>
              <a:t>11/21/2014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C42C77-1A91-43BF-B203-A2113043043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F4EAC06-D797-44FC-9187-727E033F2F57}" type="datetime1">
              <a:rPr lang="en-US" smtClean="0"/>
              <a:t>11/21/2014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C42C77-1A91-43BF-B203-A2113043043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C11D705A-E56C-41B6-9258-CEC828939411}" type="datetime1">
              <a:rPr lang="en-US" smtClean="0"/>
              <a:t>11/21/2014</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F7C42C77-1A91-43BF-B203-A2113043043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dhhs.nv.gov/" TargetMode="External"/><Relationship Id="rId2" Type="http://schemas.openxmlformats.org/officeDocument/2006/relationships/hyperlink" Target="http://www.leg.state.nv.us/NRS/NRS-232.html"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www.health.nv.gov/MedicalMarijuana/MME_FAQs.pdf"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hyperlink" Target="https://dwss.nv.gov/" TargetMode="External"/><Relationship Id="rId3" Type="http://schemas.openxmlformats.org/officeDocument/2006/relationships/hyperlink" Target="http://health.nv.gov/ebola.htm" TargetMode="External"/><Relationship Id="rId7" Type="http://schemas.openxmlformats.org/officeDocument/2006/relationships/hyperlink" Target="https://dhcfp.nv.gov/MSPTableofContents.htm" TargetMode="External"/><Relationship Id="rId2" Type="http://schemas.openxmlformats.org/officeDocument/2006/relationships/hyperlink" Target="http://dhhs.nv.gov/uploadedFiles/dhhsnvgov/content/Reports/NassirNotes.pdf" TargetMode="External"/><Relationship Id="rId1" Type="http://schemas.openxmlformats.org/officeDocument/2006/relationships/slideLayout" Target="../slideLayouts/slideLayout2.xml"/><Relationship Id="rId6" Type="http://schemas.openxmlformats.org/officeDocument/2006/relationships/hyperlink" Target="http://dhhs.nv.gov/uploadedFiles/dhhsnvgov/content/Reports/Nevada_Medicaid_Fact_Book_Summary.pdf" TargetMode="External"/><Relationship Id="rId11" Type="http://schemas.openxmlformats.org/officeDocument/2006/relationships/hyperlink" Target="http://dhhs.nv.gov/uploadedFiles/dhhsnvgov/content/About/Budget/FY16-17/2014-12-03_DHHS-PresentationNewLegislatorOrientation.pdf" TargetMode="External"/><Relationship Id="rId5" Type="http://schemas.openxmlformats.org/officeDocument/2006/relationships/hyperlink" Target="http://dhhs.nv.gov/uploadedFiles/dhhsnvgov/content/Reports/Fact_Book_Summary.pdf" TargetMode="External"/><Relationship Id="rId10" Type="http://schemas.openxmlformats.org/officeDocument/2006/relationships/hyperlink" Target="http://dhhs.nv.gov/uploadedFiles/dhhsnvgov/content/Home/Features/Behavioral_Health_Chart_Pack.pdf" TargetMode="External"/><Relationship Id="rId4" Type="http://schemas.openxmlformats.org/officeDocument/2006/relationships/hyperlink" Target="http://dhhs.nv.gov/About/Budget/FY16-17/Budget_Presentations/" TargetMode="External"/><Relationship Id="rId9" Type="http://schemas.openxmlformats.org/officeDocument/2006/relationships/hyperlink" Target="http://dhhs.nv.gov/uploadedFiles/dhhsnvgov/content/Resources/Medicaid_Chart_Pack.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400" dirty="0" smtClean="0"/>
              <a:t>Department of Health and Human Services</a:t>
            </a:r>
            <a:endParaRPr lang="en-US" sz="4400" dirty="0"/>
          </a:p>
        </p:txBody>
      </p:sp>
      <p:sp>
        <p:nvSpPr>
          <p:cNvPr id="3" name="Subtitle 2"/>
          <p:cNvSpPr>
            <a:spLocks noGrp="1"/>
          </p:cNvSpPr>
          <p:nvPr>
            <p:ph type="subTitle" idx="1"/>
          </p:nvPr>
        </p:nvSpPr>
        <p:spPr/>
        <p:txBody>
          <a:bodyPr>
            <a:normAutofit lnSpcReduction="10000"/>
          </a:bodyPr>
          <a:lstStyle/>
          <a:p>
            <a:r>
              <a:rPr lang="en-US" dirty="0" smtClean="0"/>
              <a:t>Presentation for New Legislator Orientation</a:t>
            </a:r>
          </a:p>
          <a:p>
            <a:r>
              <a:rPr lang="en-US" dirty="0" smtClean="0"/>
              <a:t>December 3, 2014</a:t>
            </a:r>
          </a:p>
          <a:p>
            <a:r>
              <a:rPr lang="en-US" dirty="0" smtClean="0"/>
              <a:t>Romaine Gilliland</a:t>
            </a:r>
          </a:p>
          <a:p>
            <a:r>
              <a:rPr lang="en-US" dirty="0" smtClean="0"/>
              <a:t>DHHS Director</a:t>
            </a:r>
            <a:endParaRPr lang="en-US" dirty="0"/>
          </a:p>
        </p:txBody>
      </p:sp>
      <p:sp>
        <p:nvSpPr>
          <p:cNvPr id="4" name="Slide Number Placeholder 3"/>
          <p:cNvSpPr>
            <a:spLocks noGrp="1"/>
          </p:cNvSpPr>
          <p:nvPr>
            <p:ph type="sldNum" sz="quarter" idx="12"/>
          </p:nvPr>
        </p:nvSpPr>
        <p:spPr/>
        <p:txBody>
          <a:bodyPr/>
          <a:lstStyle/>
          <a:p>
            <a:fld id="{F7C42C77-1A91-43BF-B203-A2113043043A}" type="slidenum">
              <a:rPr lang="en-US" smtClean="0"/>
              <a:t>1</a:t>
            </a:fld>
            <a:endParaRPr lang="en-US"/>
          </a:p>
        </p:txBody>
      </p:sp>
    </p:spTree>
    <p:extLst>
      <p:ext uri="{BB962C8B-B14F-4D97-AF65-F5344CB8AC3E}">
        <p14:creationId xmlns:p14="http://schemas.microsoft.com/office/powerpoint/2010/main" val="31920038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90600"/>
          </a:xfrm>
        </p:spPr>
        <p:txBody>
          <a:bodyPr>
            <a:normAutofit/>
          </a:bodyPr>
          <a:lstStyle/>
          <a:p>
            <a:r>
              <a:rPr lang="en-US" sz="3200" dirty="0" smtClean="0"/>
              <a:t>DHHS’s Mission</a:t>
            </a:r>
            <a:endParaRPr lang="en-US" sz="3200" dirty="0"/>
          </a:p>
        </p:txBody>
      </p:sp>
      <p:sp>
        <p:nvSpPr>
          <p:cNvPr id="3" name="Content Placeholder 2"/>
          <p:cNvSpPr>
            <a:spLocks noGrp="1"/>
          </p:cNvSpPr>
          <p:nvPr>
            <p:ph idx="1"/>
          </p:nvPr>
        </p:nvSpPr>
        <p:spPr>
          <a:xfrm>
            <a:off x="457200" y="1143000"/>
            <a:ext cx="8229600" cy="4876800"/>
          </a:xfrm>
        </p:spPr>
        <p:txBody>
          <a:bodyPr>
            <a:normAutofit fontScale="85000" lnSpcReduction="20000"/>
          </a:bodyPr>
          <a:lstStyle/>
          <a:p>
            <a:pPr marL="0" indent="0">
              <a:buNone/>
            </a:pPr>
            <a:r>
              <a:rPr lang="en-US" sz="2000" dirty="0"/>
              <a:t>The Department of Health and Human Services (DHHS) promotes the health and well-being of Nevadans through the delivery of essential services to ensure families are strengthened, public health is protected, and individuals achieve their highest level of self-sufficiency. </a:t>
            </a:r>
            <a:r>
              <a:rPr lang="en-US" sz="2000" dirty="0" smtClean="0"/>
              <a:t/>
            </a:r>
            <a:br>
              <a:rPr lang="en-US" sz="2000" dirty="0" smtClean="0"/>
            </a:br>
            <a:endParaRPr lang="en-US" sz="2000" dirty="0" smtClean="0"/>
          </a:p>
          <a:p>
            <a:pPr marL="0" indent="0">
              <a:buNone/>
            </a:pPr>
            <a:r>
              <a:rPr lang="en-US" sz="2000" dirty="0" smtClean="0"/>
              <a:t>The </a:t>
            </a:r>
            <a:r>
              <a:rPr lang="en-US" sz="2000" dirty="0"/>
              <a:t>department consists </a:t>
            </a:r>
            <a:r>
              <a:rPr lang="en-US" sz="2000" dirty="0" smtClean="0"/>
              <a:t>of the </a:t>
            </a:r>
            <a:r>
              <a:rPr lang="en-US" sz="2000" dirty="0"/>
              <a:t>following divisions: Aging and Disability Services, Child and Family Services, Health Care Financing and Policy, Public and Behavioral Health, Welfare and Supportive Services, and the Public Defender's Office</a:t>
            </a:r>
            <a:r>
              <a:rPr lang="en-US" sz="2000" dirty="0" smtClean="0"/>
              <a:t>. </a:t>
            </a:r>
            <a:br>
              <a:rPr lang="en-US" sz="2000" dirty="0" smtClean="0"/>
            </a:br>
            <a:endParaRPr lang="en-US" sz="2000" dirty="0" smtClean="0"/>
          </a:p>
          <a:p>
            <a:pPr marL="0" indent="0">
              <a:buNone/>
            </a:pPr>
            <a:r>
              <a:rPr lang="en-US" sz="2000" dirty="0" smtClean="0"/>
              <a:t>Statutory </a:t>
            </a:r>
            <a:r>
              <a:rPr lang="en-US" sz="2000" dirty="0"/>
              <a:t>Authority: </a:t>
            </a:r>
            <a:r>
              <a:rPr lang="en-US" sz="2000" dirty="0">
                <a:hlinkClick r:id="rId2"/>
              </a:rPr>
              <a:t>NRS 232.290-465</a:t>
            </a:r>
            <a:r>
              <a:rPr lang="en-US" sz="2000" dirty="0" smtClean="0">
                <a:hlinkClick r:id="rId2"/>
              </a:rPr>
              <a:t>.</a:t>
            </a:r>
            <a:endParaRPr lang="en-US" sz="2000" dirty="0" smtClean="0"/>
          </a:p>
          <a:p>
            <a:endParaRPr lang="en-US" sz="2000" dirty="0" smtClean="0"/>
          </a:p>
          <a:p>
            <a:pPr marL="0" indent="0">
              <a:buNone/>
            </a:pPr>
            <a:r>
              <a:rPr lang="en-US" sz="2000" dirty="0" smtClean="0"/>
              <a:t>Link to Website</a:t>
            </a:r>
            <a:r>
              <a:rPr lang="en-US" sz="2000" dirty="0"/>
              <a:t>: </a:t>
            </a:r>
            <a:r>
              <a:rPr lang="en-US" sz="2000" dirty="0">
                <a:hlinkClick r:id="rId3"/>
              </a:rPr>
              <a:t>http://dhhs.nv.gov</a:t>
            </a:r>
            <a:r>
              <a:rPr lang="en-US" sz="2000" dirty="0" smtClean="0">
                <a:hlinkClick r:id="rId3"/>
              </a:rPr>
              <a:t>/</a:t>
            </a:r>
            <a:endParaRPr lang="en-US" sz="2000" dirty="0" smtClean="0"/>
          </a:p>
          <a:p>
            <a:pPr marL="0" indent="0">
              <a:buNone/>
            </a:pPr>
            <a:endParaRPr lang="en-US" sz="2000" dirty="0"/>
          </a:p>
          <a:p>
            <a:endParaRPr lang="en-US" sz="2000" dirty="0"/>
          </a:p>
          <a:p>
            <a:pPr marL="0" indent="0" algn="ctr">
              <a:buNone/>
            </a:pPr>
            <a:r>
              <a:rPr lang="en-US" sz="4800" i="1" dirty="0" smtClean="0"/>
              <a:t>Helping People. It’s who we are and what we do.</a:t>
            </a:r>
            <a:endParaRPr lang="en-US" sz="4800" i="1" dirty="0"/>
          </a:p>
        </p:txBody>
      </p:sp>
      <p:sp>
        <p:nvSpPr>
          <p:cNvPr id="4" name="Slide Number Placeholder 3"/>
          <p:cNvSpPr>
            <a:spLocks noGrp="1"/>
          </p:cNvSpPr>
          <p:nvPr>
            <p:ph type="sldNum" sz="quarter" idx="12"/>
          </p:nvPr>
        </p:nvSpPr>
        <p:spPr/>
        <p:txBody>
          <a:bodyPr/>
          <a:lstStyle/>
          <a:p>
            <a:fld id="{E636984A-644B-4025-A0D3-8C3B0250B5A6}" type="slidenum">
              <a:rPr lang="en-US" smtClean="0"/>
              <a:t>2</a:t>
            </a:fld>
            <a:endParaRPr lang="en-US"/>
          </a:p>
        </p:txBody>
      </p:sp>
    </p:spTree>
    <p:extLst>
      <p:ext uri="{BB962C8B-B14F-4D97-AF65-F5344CB8AC3E}">
        <p14:creationId xmlns:p14="http://schemas.microsoft.com/office/powerpoint/2010/main" val="33065547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a:stCxn id="10" idx="1"/>
            <a:endCxn id="27" idx="3"/>
          </p:cNvCxnSpPr>
          <p:nvPr/>
        </p:nvCxnSpPr>
        <p:spPr>
          <a:xfrm flipH="1">
            <a:off x="3169920" y="1534060"/>
            <a:ext cx="79248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76200"/>
            <a:ext cx="8229600" cy="990600"/>
          </a:xfrm>
        </p:spPr>
        <p:txBody>
          <a:bodyPr>
            <a:normAutofit/>
          </a:bodyPr>
          <a:lstStyle/>
          <a:p>
            <a:r>
              <a:rPr lang="en-US" sz="2400" dirty="0" smtClean="0"/>
              <a:t>DHHS Organizational Chart</a:t>
            </a:r>
            <a:endParaRPr lang="en-US" sz="2400" dirty="0"/>
          </a:p>
        </p:txBody>
      </p:sp>
      <p:sp>
        <p:nvSpPr>
          <p:cNvPr id="3" name="Slide Number Placeholder 2"/>
          <p:cNvSpPr>
            <a:spLocks noGrp="1"/>
          </p:cNvSpPr>
          <p:nvPr>
            <p:ph type="sldNum" sz="quarter" idx="12"/>
          </p:nvPr>
        </p:nvSpPr>
        <p:spPr/>
        <p:txBody>
          <a:bodyPr/>
          <a:lstStyle/>
          <a:p>
            <a:fld id="{E636984A-644B-4025-A0D3-8C3B0250B5A6}" type="slidenum">
              <a:rPr lang="en-US" smtClean="0"/>
              <a:t>3</a:t>
            </a:fld>
            <a:endParaRPr lang="en-US"/>
          </a:p>
        </p:txBody>
      </p:sp>
      <p:sp>
        <p:nvSpPr>
          <p:cNvPr id="10" name="Rounded Rectangle 9"/>
          <p:cNvSpPr/>
          <p:nvPr/>
        </p:nvSpPr>
        <p:spPr>
          <a:xfrm>
            <a:off x="3962400" y="1168300"/>
            <a:ext cx="1188720" cy="7315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smtClean="0"/>
              <a:t>Romaine Gilliland</a:t>
            </a:r>
          </a:p>
          <a:p>
            <a:pPr algn="ctr"/>
            <a:r>
              <a:rPr lang="en-US" sz="800" b="1" dirty="0" smtClean="0"/>
              <a:t>Director</a:t>
            </a:r>
          </a:p>
        </p:txBody>
      </p:sp>
      <p:sp>
        <p:nvSpPr>
          <p:cNvPr id="11" name="Rounded Rectangle 10"/>
          <p:cNvSpPr/>
          <p:nvPr/>
        </p:nvSpPr>
        <p:spPr>
          <a:xfrm>
            <a:off x="4876800" y="2545080"/>
            <a:ext cx="1188720" cy="73152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800" b="1" dirty="0" smtClean="0">
                <a:solidFill>
                  <a:schemeClr val="tx1"/>
                </a:solidFill>
              </a:rPr>
              <a:t>Kareen Masters</a:t>
            </a:r>
          </a:p>
          <a:p>
            <a:pPr algn="ctr"/>
            <a:r>
              <a:rPr lang="en-US" sz="800" b="1" dirty="0" smtClean="0">
                <a:solidFill>
                  <a:schemeClr val="tx1"/>
                </a:solidFill>
              </a:rPr>
              <a:t>Deputy Director – Admin. Services</a:t>
            </a:r>
          </a:p>
        </p:txBody>
      </p:sp>
      <p:sp>
        <p:nvSpPr>
          <p:cNvPr id="12" name="Rounded Rectangle 11"/>
          <p:cNvSpPr/>
          <p:nvPr/>
        </p:nvSpPr>
        <p:spPr>
          <a:xfrm>
            <a:off x="3048000" y="2559211"/>
            <a:ext cx="1188720" cy="73152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800" b="1" dirty="0" smtClean="0">
                <a:solidFill>
                  <a:schemeClr val="tx1"/>
                </a:solidFill>
              </a:rPr>
              <a:t>Ellen Crecelius</a:t>
            </a:r>
          </a:p>
          <a:p>
            <a:pPr algn="ctr"/>
            <a:r>
              <a:rPr lang="en-US" sz="800" b="1" dirty="0" smtClean="0">
                <a:solidFill>
                  <a:schemeClr val="tx1"/>
                </a:solidFill>
              </a:rPr>
              <a:t>Deputy Director – Fiscal</a:t>
            </a:r>
          </a:p>
        </p:txBody>
      </p:sp>
      <p:sp>
        <p:nvSpPr>
          <p:cNvPr id="13" name="Rounded Rectangle 12"/>
          <p:cNvSpPr/>
          <p:nvPr/>
        </p:nvSpPr>
        <p:spPr>
          <a:xfrm>
            <a:off x="1249680" y="2545080"/>
            <a:ext cx="1188720" cy="73152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800" b="1" dirty="0" smtClean="0">
                <a:solidFill>
                  <a:schemeClr val="tx1"/>
                </a:solidFill>
              </a:rPr>
              <a:t>Dena Schmidt</a:t>
            </a:r>
          </a:p>
          <a:p>
            <a:pPr algn="ctr"/>
            <a:r>
              <a:rPr lang="en-US" sz="800" b="1" dirty="0" smtClean="0">
                <a:solidFill>
                  <a:schemeClr val="tx1"/>
                </a:solidFill>
              </a:rPr>
              <a:t>Deputy Director - Programs</a:t>
            </a:r>
          </a:p>
        </p:txBody>
      </p:sp>
      <p:sp>
        <p:nvSpPr>
          <p:cNvPr id="14" name="Rounded Rectangle 13"/>
          <p:cNvSpPr/>
          <p:nvPr/>
        </p:nvSpPr>
        <p:spPr>
          <a:xfrm>
            <a:off x="7239000" y="2545080"/>
            <a:ext cx="1188720" cy="73152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800" b="1" dirty="0" smtClean="0">
                <a:solidFill>
                  <a:schemeClr val="tx1"/>
                </a:solidFill>
              </a:rPr>
              <a:t>State Public Defender</a:t>
            </a:r>
          </a:p>
          <a:p>
            <a:pPr algn="ctr"/>
            <a:r>
              <a:rPr lang="en-US" sz="800" b="1" dirty="0" smtClean="0">
                <a:solidFill>
                  <a:schemeClr val="tx1"/>
                </a:solidFill>
              </a:rPr>
              <a:t>Karin </a:t>
            </a:r>
            <a:r>
              <a:rPr lang="en-US" sz="800" b="1" dirty="0" err="1" smtClean="0">
                <a:solidFill>
                  <a:schemeClr val="tx1"/>
                </a:solidFill>
              </a:rPr>
              <a:t>Kreizenbeck</a:t>
            </a:r>
            <a:endParaRPr lang="en-US" sz="800" b="1" dirty="0" smtClean="0">
              <a:solidFill>
                <a:schemeClr val="tx1"/>
              </a:solidFill>
            </a:endParaRPr>
          </a:p>
        </p:txBody>
      </p:sp>
      <p:sp>
        <p:nvSpPr>
          <p:cNvPr id="15" name="Rounded Rectangle 14"/>
          <p:cNvSpPr/>
          <p:nvPr/>
        </p:nvSpPr>
        <p:spPr>
          <a:xfrm>
            <a:off x="685800" y="4368627"/>
            <a:ext cx="1188720" cy="73152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800" b="1" u="sng" dirty="0" smtClean="0">
                <a:solidFill>
                  <a:schemeClr val="tx1"/>
                </a:solidFill>
              </a:rPr>
              <a:t>Aging and Disability Services</a:t>
            </a:r>
          </a:p>
          <a:p>
            <a:pPr algn="ctr"/>
            <a:r>
              <a:rPr lang="en-US" sz="800" b="1" dirty="0" smtClean="0">
                <a:solidFill>
                  <a:schemeClr val="tx1"/>
                </a:solidFill>
              </a:rPr>
              <a:t>Jane Gruner</a:t>
            </a:r>
          </a:p>
        </p:txBody>
      </p:sp>
      <p:sp>
        <p:nvSpPr>
          <p:cNvPr id="16" name="Rounded Rectangle 15"/>
          <p:cNvSpPr/>
          <p:nvPr/>
        </p:nvSpPr>
        <p:spPr>
          <a:xfrm>
            <a:off x="2286000" y="4368627"/>
            <a:ext cx="1188720" cy="73152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800" b="1" u="sng" dirty="0" smtClean="0">
                <a:solidFill>
                  <a:schemeClr val="tx1"/>
                </a:solidFill>
              </a:rPr>
              <a:t>Child and Family Services</a:t>
            </a:r>
          </a:p>
          <a:p>
            <a:pPr algn="ctr"/>
            <a:r>
              <a:rPr lang="en-US" sz="800" b="1" dirty="0" smtClean="0">
                <a:solidFill>
                  <a:schemeClr val="tx1"/>
                </a:solidFill>
              </a:rPr>
              <a:t>Amber Howell</a:t>
            </a:r>
          </a:p>
        </p:txBody>
      </p:sp>
      <p:sp>
        <p:nvSpPr>
          <p:cNvPr id="17" name="Rounded Rectangle 16"/>
          <p:cNvSpPr/>
          <p:nvPr/>
        </p:nvSpPr>
        <p:spPr>
          <a:xfrm>
            <a:off x="3962400" y="4373880"/>
            <a:ext cx="1188720" cy="73152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800" b="1" u="sng" dirty="0" smtClean="0">
                <a:solidFill>
                  <a:schemeClr val="tx1"/>
                </a:solidFill>
              </a:rPr>
              <a:t>Public and Behavioral Health</a:t>
            </a:r>
          </a:p>
          <a:p>
            <a:pPr algn="ctr"/>
            <a:r>
              <a:rPr lang="en-US" sz="800" b="1" dirty="0" smtClean="0">
                <a:solidFill>
                  <a:schemeClr val="tx1"/>
                </a:solidFill>
              </a:rPr>
              <a:t>Richard Whitley</a:t>
            </a:r>
          </a:p>
        </p:txBody>
      </p:sp>
      <p:sp>
        <p:nvSpPr>
          <p:cNvPr id="18" name="Rounded Rectangle 17"/>
          <p:cNvSpPr/>
          <p:nvPr/>
        </p:nvSpPr>
        <p:spPr>
          <a:xfrm>
            <a:off x="5593080" y="4363447"/>
            <a:ext cx="1188720" cy="73152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800" b="1" u="sng" dirty="0" smtClean="0">
                <a:solidFill>
                  <a:schemeClr val="tx1"/>
                </a:solidFill>
              </a:rPr>
              <a:t>Welfare and Supportive Services</a:t>
            </a:r>
          </a:p>
          <a:p>
            <a:pPr algn="ctr"/>
            <a:r>
              <a:rPr lang="en-US" sz="800" b="1" dirty="0" smtClean="0">
                <a:solidFill>
                  <a:schemeClr val="tx1"/>
                </a:solidFill>
              </a:rPr>
              <a:t>Steve Fisher</a:t>
            </a:r>
          </a:p>
        </p:txBody>
      </p:sp>
      <p:sp>
        <p:nvSpPr>
          <p:cNvPr id="19" name="Rounded Rectangle 18"/>
          <p:cNvSpPr/>
          <p:nvPr/>
        </p:nvSpPr>
        <p:spPr>
          <a:xfrm>
            <a:off x="7269480" y="4363447"/>
            <a:ext cx="1188720" cy="73152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800" b="1" u="sng" dirty="0" smtClean="0">
                <a:solidFill>
                  <a:schemeClr val="tx1"/>
                </a:solidFill>
              </a:rPr>
              <a:t>Health Care Financing and Policy</a:t>
            </a:r>
          </a:p>
          <a:p>
            <a:pPr algn="ctr"/>
            <a:r>
              <a:rPr lang="en-US" sz="800" b="1" dirty="0" smtClean="0">
                <a:solidFill>
                  <a:schemeClr val="tx1"/>
                </a:solidFill>
              </a:rPr>
              <a:t>Laurie Squartsoff</a:t>
            </a:r>
          </a:p>
        </p:txBody>
      </p:sp>
      <p:cxnSp>
        <p:nvCxnSpPr>
          <p:cNvPr id="23" name="Straight Connector 22"/>
          <p:cNvCxnSpPr>
            <a:stCxn id="15" idx="0"/>
          </p:cNvCxnSpPr>
          <p:nvPr/>
        </p:nvCxnSpPr>
        <p:spPr>
          <a:xfrm flipV="1">
            <a:off x="1280160" y="3957147"/>
            <a:ext cx="0" cy="41148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2880360" y="3962400"/>
            <a:ext cx="0" cy="41148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6187440" y="3962400"/>
            <a:ext cx="0" cy="41148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7848600" y="3962400"/>
            <a:ext cx="0" cy="41148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1280160" y="3957147"/>
            <a:ext cx="656539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p:cNvCxnSpPr>
            <a:stCxn id="10" idx="2"/>
            <a:endCxn id="17" idx="0"/>
          </p:cNvCxnSpPr>
          <p:nvPr/>
        </p:nvCxnSpPr>
        <p:spPr>
          <a:xfrm>
            <a:off x="4556760" y="1899820"/>
            <a:ext cx="0" cy="247406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V="1">
            <a:off x="1828800" y="2133600"/>
            <a:ext cx="0" cy="41148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V="1">
            <a:off x="3657600" y="2138853"/>
            <a:ext cx="0" cy="411480"/>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5486400" y="2138853"/>
            <a:ext cx="0" cy="411480"/>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V="1">
            <a:off x="1828800" y="2133600"/>
            <a:ext cx="3657600" cy="5253"/>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a:stCxn id="10" idx="3"/>
          </p:cNvCxnSpPr>
          <p:nvPr/>
        </p:nvCxnSpPr>
        <p:spPr>
          <a:xfrm>
            <a:off x="5151120" y="1534060"/>
            <a:ext cx="26822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p:cNvCxnSpPr>
            <a:stCxn id="14" idx="0"/>
          </p:cNvCxnSpPr>
          <p:nvPr/>
        </p:nvCxnSpPr>
        <p:spPr>
          <a:xfrm flipV="1">
            <a:off x="7833360" y="1534060"/>
            <a:ext cx="0" cy="1011020"/>
          </a:xfrm>
          <a:prstGeom prst="line">
            <a:avLst/>
          </a:prstGeom>
        </p:spPr>
        <p:style>
          <a:lnRef idx="1">
            <a:schemeClr val="accent1"/>
          </a:lnRef>
          <a:fillRef idx="0">
            <a:schemeClr val="accent1"/>
          </a:fillRef>
          <a:effectRef idx="0">
            <a:schemeClr val="accent1"/>
          </a:effectRef>
          <a:fontRef idx="minor">
            <a:schemeClr val="tx1"/>
          </a:fontRef>
        </p:style>
      </p:cxnSp>
      <p:sp>
        <p:nvSpPr>
          <p:cNvPr id="27" name="Rounded Rectangle 26"/>
          <p:cNvSpPr/>
          <p:nvPr/>
        </p:nvSpPr>
        <p:spPr>
          <a:xfrm>
            <a:off x="1981200" y="1168300"/>
            <a:ext cx="1188720" cy="73152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800" b="1" dirty="0" smtClean="0">
                <a:solidFill>
                  <a:schemeClr val="bg1"/>
                </a:solidFill>
              </a:rPr>
              <a:t>Public Information Officer</a:t>
            </a:r>
          </a:p>
          <a:p>
            <a:pPr algn="ctr"/>
            <a:r>
              <a:rPr lang="en-US" sz="800" b="1" dirty="0" smtClean="0">
                <a:solidFill>
                  <a:schemeClr val="bg1"/>
                </a:solidFill>
              </a:rPr>
              <a:t>Mary Woods</a:t>
            </a:r>
          </a:p>
        </p:txBody>
      </p:sp>
    </p:spTree>
    <p:extLst>
      <p:ext uri="{BB962C8B-B14F-4D97-AF65-F5344CB8AC3E}">
        <p14:creationId xmlns:p14="http://schemas.microsoft.com/office/powerpoint/2010/main" val="25913653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of Interest</a:t>
            </a:r>
            <a:endParaRPr lang="en-US" dirty="0"/>
          </a:p>
        </p:txBody>
      </p:sp>
      <p:sp>
        <p:nvSpPr>
          <p:cNvPr id="3" name="Content Placeholder 2"/>
          <p:cNvSpPr>
            <a:spLocks noGrp="1"/>
          </p:cNvSpPr>
          <p:nvPr>
            <p:ph idx="1"/>
          </p:nvPr>
        </p:nvSpPr>
        <p:spPr>
          <a:xfrm>
            <a:off x="457200" y="1600200"/>
            <a:ext cx="8610600" cy="4876800"/>
          </a:xfrm>
        </p:spPr>
        <p:txBody>
          <a:bodyPr/>
          <a:lstStyle/>
          <a:p>
            <a:r>
              <a:rPr lang="en-US" dirty="0" smtClean="0"/>
              <a:t>Medicaid Expansion </a:t>
            </a:r>
          </a:p>
          <a:p>
            <a:pPr lvl="1"/>
            <a:r>
              <a:rPr lang="en-US" dirty="0" smtClean="0"/>
              <a:t>Changing Uninsured Population</a:t>
            </a:r>
          </a:p>
          <a:p>
            <a:pPr lvl="1"/>
            <a:r>
              <a:rPr lang="en-US" dirty="0" smtClean="0"/>
              <a:t>Composition of Current Medicaid Population</a:t>
            </a:r>
          </a:p>
          <a:p>
            <a:pPr lvl="1"/>
            <a:r>
              <a:rPr lang="en-US" dirty="0" smtClean="0"/>
              <a:t>Mandatory and Optional Services</a:t>
            </a:r>
          </a:p>
          <a:p>
            <a:r>
              <a:rPr lang="en-US" dirty="0" smtClean="0"/>
              <a:t>Behavioral Health</a:t>
            </a:r>
          </a:p>
          <a:p>
            <a:r>
              <a:rPr lang="en-US" dirty="0" smtClean="0"/>
              <a:t>Medical Marijuana</a:t>
            </a:r>
          </a:p>
          <a:p>
            <a:r>
              <a:rPr lang="en-US" dirty="0" smtClean="0"/>
              <a:t>Other Hot topics</a:t>
            </a:r>
          </a:p>
          <a:p>
            <a:endParaRPr lang="en-US" dirty="0"/>
          </a:p>
          <a:p>
            <a:r>
              <a:rPr lang="en-US" dirty="0" smtClean="0"/>
              <a:t>Additional Information</a:t>
            </a:r>
          </a:p>
          <a:p>
            <a:pPr lvl="1"/>
            <a:r>
              <a:rPr lang="en-US" dirty="0" smtClean="0"/>
              <a:t>Bill Draft Requests </a:t>
            </a:r>
          </a:p>
          <a:p>
            <a:pPr lvl="1"/>
            <a:r>
              <a:rPr lang="en-US" dirty="0" smtClean="0"/>
              <a:t>Additional Resources</a:t>
            </a:r>
          </a:p>
          <a:p>
            <a:endParaRPr lang="en-US" dirty="0"/>
          </a:p>
        </p:txBody>
      </p:sp>
      <p:sp>
        <p:nvSpPr>
          <p:cNvPr id="4" name="Slide Number Placeholder 3"/>
          <p:cNvSpPr>
            <a:spLocks noGrp="1"/>
          </p:cNvSpPr>
          <p:nvPr>
            <p:ph type="sldNum" sz="quarter" idx="12"/>
          </p:nvPr>
        </p:nvSpPr>
        <p:spPr/>
        <p:txBody>
          <a:bodyPr/>
          <a:lstStyle/>
          <a:p>
            <a:fld id="{F7C42C77-1A91-43BF-B203-A2113043043A}" type="slidenum">
              <a:rPr lang="en-US" smtClean="0"/>
              <a:t>4</a:t>
            </a:fld>
            <a:endParaRPr lang="en-US"/>
          </a:p>
        </p:txBody>
      </p:sp>
    </p:spTree>
    <p:extLst>
      <p:ext uri="{BB962C8B-B14F-4D97-AF65-F5344CB8AC3E}">
        <p14:creationId xmlns:p14="http://schemas.microsoft.com/office/powerpoint/2010/main" val="8350049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2800" dirty="0"/>
              <a:t>Medicaid Expansion and the Effect on the </a:t>
            </a:r>
            <a:r>
              <a:rPr lang="en-US" sz="2800" dirty="0" smtClean="0"/>
              <a:t/>
            </a:r>
            <a:br>
              <a:rPr lang="en-US" sz="2800" dirty="0" smtClean="0"/>
            </a:br>
            <a:r>
              <a:rPr lang="en-US" sz="2800" dirty="0" smtClean="0"/>
              <a:t>Uninsured Population</a:t>
            </a:r>
            <a:endParaRPr lang="en-US" sz="2800" dirty="0"/>
          </a:p>
        </p:txBody>
      </p:sp>
      <p:sp>
        <p:nvSpPr>
          <p:cNvPr id="3" name="Content Placeholder 2"/>
          <p:cNvSpPr>
            <a:spLocks noGrp="1"/>
          </p:cNvSpPr>
          <p:nvPr>
            <p:ph idx="1"/>
          </p:nvPr>
        </p:nvSpPr>
        <p:spPr/>
        <p:txBody>
          <a:bodyPr>
            <a:normAutofit/>
          </a:bodyPr>
          <a:lstStyle/>
          <a:p>
            <a:r>
              <a:rPr lang="en-US" dirty="0" smtClean="0"/>
              <a:t>Where we Began</a:t>
            </a:r>
            <a:endParaRPr lang="en-US" dirty="0"/>
          </a:p>
          <a:p>
            <a:pPr lvl="1"/>
            <a:r>
              <a:rPr lang="en-US" dirty="0" smtClean="0"/>
              <a:t>Uninsured</a:t>
            </a:r>
          </a:p>
          <a:p>
            <a:pPr lvl="2"/>
            <a:r>
              <a:rPr lang="en-US" dirty="0" smtClean="0"/>
              <a:t>22.4% of Nevadans (605,000 people)</a:t>
            </a:r>
          </a:p>
          <a:p>
            <a:pPr lvl="2"/>
            <a:r>
              <a:rPr lang="en-US" dirty="0" smtClean="0"/>
              <a:t>National Average is 16%</a:t>
            </a:r>
          </a:p>
          <a:p>
            <a:pPr lvl="2"/>
            <a:r>
              <a:rPr lang="en-US" dirty="0" smtClean="0"/>
              <a:t>Of the Uninsured Nevadans</a:t>
            </a:r>
          </a:p>
          <a:p>
            <a:pPr lvl="3"/>
            <a:r>
              <a:rPr lang="en-US" dirty="0" smtClean="0"/>
              <a:t>23% below poverty</a:t>
            </a:r>
          </a:p>
          <a:p>
            <a:pPr lvl="3"/>
            <a:r>
              <a:rPr lang="en-US" dirty="0" smtClean="0"/>
              <a:t>29% poverty to 200%</a:t>
            </a:r>
          </a:p>
          <a:p>
            <a:pPr lvl="3"/>
            <a:r>
              <a:rPr lang="en-US" dirty="0" smtClean="0"/>
              <a:t>19% 200% to 300%</a:t>
            </a:r>
          </a:p>
          <a:p>
            <a:pPr lvl="3"/>
            <a:r>
              <a:rPr lang="en-US" dirty="0" smtClean="0"/>
              <a:t>7% 300% to 400%</a:t>
            </a:r>
          </a:p>
          <a:p>
            <a:pPr lvl="2"/>
            <a:r>
              <a:rPr lang="en-US" dirty="0" smtClean="0"/>
              <a:t>Children</a:t>
            </a:r>
          </a:p>
          <a:p>
            <a:pPr lvl="3"/>
            <a:r>
              <a:rPr lang="en-US" dirty="0" smtClean="0"/>
              <a:t>Worst in the Nation with 19.3% uninsured</a:t>
            </a:r>
          </a:p>
          <a:p>
            <a:pPr lvl="3"/>
            <a:r>
              <a:rPr lang="en-US" dirty="0" smtClean="0"/>
              <a:t> National Average is 9.7%</a:t>
            </a:r>
          </a:p>
          <a:p>
            <a:pPr lvl="2"/>
            <a:r>
              <a:rPr lang="en-US" dirty="0" smtClean="0"/>
              <a:t>Medicaid Coverage</a:t>
            </a:r>
          </a:p>
          <a:p>
            <a:pPr lvl="3"/>
            <a:r>
              <a:rPr lang="en-US" dirty="0" smtClean="0"/>
              <a:t>Nevada is 11% vs. 20% National Average</a:t>
            </a:r>
          </a:p>
          <a:p>
            <a:pPr lvl="3"/>
            <a:r>
              <a:rPr lang="en-US" dirty="0" smtClean="0"/>
              <a:t>Poor coverage of Mental Health program recipients</a:t>
            </a:r>
            <a:endParaRPr lang="en-US" dirty="0"/>
          </a:p>
        </p:txBody>
      </p:sp>
      <p:sp>
        <p:nvSpPr>
          <p:cNvPr id="4" name="Slide Number Placeholder 3"/>
          <p:cNvSpPr>
            <a:spLocks noGrp="1"/>
          </p:cNvSpPr>
          <p:nvPr>
            <p:ph type="sldNum" sz="quarter" idx="12"/>
          </p:nvPr>
        </p:nvSpPr>
        <p:spPr/>
        <p:txBody>
          <a:bodyPr/>
          <a:lstStyle/>
          <a:p>
            <a:fld id="{F7C42C77-1A91-43BF-B203-A2113043043A}" type="slidenum">
              <a:rPr lang="en-US" smtClean="0"/>
              <a:t>5</a:t>
            </a:fld>
            <a:endParaRPr lang="en-US"/>
          </a:p>
        </p:txBody>
      </p:sp>
    </p:spTree>
    <p:extLst>
      <p:ext uri="{BB962C8B-B14F-4D97-AF65-F5344CB8AC3E}">
        <p14:creationId xmlns:p14="http://schemas.microsoft.com/office/powerpoint/2010/main" val="7020625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453" y="960120"/>
            <a:ext cx="8215723" cy="5669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457200" y="228600"/>
            <a:ext cx="8229600" cy="990600"/>
          </a:xfrm>
        </p:spPr>
        <p:txBody>
          <a:bodyPr>
            <a:normAutofit/>
          </a:bodyPr>
          <a:lstStyle/>
          <a:p>
            <a:r>
              <a:rPr lang="en-US" sz="2400" dirty="0" smtClean="0"/>
              <a:t>Estimated Insurance Status of All Nevadans as of July 2014</a:t>
            </a:r>
            <a:endParaRPr lang="en-US" sz="2400" dirty="0"/>
          </a:p>
        </p:txBody>
      </p:sp>
      <p:sp>
        <p:nvSpPr>
          <p:cNvPr id="4" name="Slide Number Placeholder 3"/>
          <p:cNvSpPr>
            <a:spLocks noGrp="1"/>
          </p:cNvSpPr>
          <p:nvPr>
            <p:ph type="sldNum" sz="quarter" idx="12"/>
          </p:nvPr>
        </p:nvSpPr>
        <p:spPr/>
        <p:txBody>
          <a:bodyPr/>
          <a:lstStyle/>
          <a:p>
            <a:fld id="{E636984A-644B-4025-A0D3-8C3B0250B5A6}" type="slidenum">
              <a:rPr lang="en-US" smtClean="0"/>
              <a:t>6</a:t>
            </a:fld>
            <a:endParaRPr lang="en-US"/>
          </a:p>
        </p:txBody>
      </p:sp>
      <p:sp>
        <p:nvSpPr>
          <p:cNvPr id="6" name="TextBox 5"/>
          <p:cNvSpPr txBox="1"/>
          <p:nvPr/>
        </p:nvSpPr>
        <p:spPr>
          <a:xfrm>
            <a:off x="228600" y="6400800"/>
            <a:ext cx="8702040" cy="430887"/>
          </a:xfrm>
          <a:prstGeom prst="rect">
            <a:avLst/>
          </a:prstGeom>
          <a:noFill/>
        </p:spPr>
        <p:txBody>
          <a:bodyPr wrap="square" rtlCol="0">
            <a:spAutoFit/>
          </a:bodyPr>
          <a:lstStyle/>
          <a:p>
            <a:r>
              <a:rPr lang="en-US" sz="1050" i="1" dirty="0" smtClean="0"/>
              <a:t>Note: Individuals may have more than one form of insurance, particularly Medicare or Military health care combined with private insurance or Medicaid. </a:t>
            </a:r>
            <a:endParaRPr lang="en-US" sz="1050" i="1" dirty="0"/>
          </a:p>
        </p:txBody>
      </p:sp>
      <p:sp>
        <p:nvSpPr>
          <p:cNvPr id="5" name="TextBox 4"/>
          <p:cNvSpPr txBox="1"/>
          <p:nvPr/>
        </p:nvSpPr>
        <p:spPr>
          <a:xfrm>
            <a:off x="3208020" y="1171853"/>
            <a:ext cx="2743200" cy="276999"/>
          </a:xfrm>
          <a:prstGeom prst="rect">
            <a:avLst/>
          </a:prstGeom>
          <a:noFill/>
        </p:spPr>
        <p:txBody>
          <a:bodyPr wrap="square" rtlCol="0">
            <a:spAutoFit/>
          </a:bodyPr>
          <a:lstStyle/>
          <a:p>
            <a:pPr algn="ctr"/>
            <a:r>
              <a:rPr lang="en-US" sz="1200" b="1" dirty="0"/>
              <a:t>Total Population = </a:t>
            </a:r>
            <a:r>
              <a:rPr lang="en-US" sz="1200" b="1" dirty="0" smtClean="0"/>
              <a:t>2,824,822</a:t>
            </a:r>
            <a:endParaRPr lang="en-US" sz="1200" b="1" dirty="0"/>
          </a:p>
        </p:txBody>
      </p:sp>
    </p:spTree>
    <p:extLst>
      <p:ext uri="{BB962C8B-B14F-4D97-AF65-F5344CB8AC3E}">
        <p14:creationId xmlns:p14="http://schemas.microsoft.com/office/powerpoint/2010/main" val="15650918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066800"/>
            <a:ext cx="9036325" cy="579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457200" y="304800"/>
            <a:ext cx="8229600" cy="990600"/>
          </a:xfrm>
        </p:spPr>
        <p:txBody>
          <a:bodyPr>
            <a:noAutofit/>
          </a:bodyPr>
          <a:lstStyle/>
          <a:p>
            <a:r>
              <a:rPr lang="en-US" sz="2400" dirty="0" smtClean="0"/>
              <a:t>Estimated Eligibility for Coverage among Currently Uninsured Nevadans as of July 2014</a:t>
            </a:r>
            <a:endParaRPr lang="en-US" sz="2400" dirty="0"/>
          </a:p>
        </p:txBody>
      </p:sp>
      <p:sp>
        <p:nvSpPr>
          <p:cNvPr id="4" name="Slide Number Placeholder 3"/>
          <p:cNvSpPr>
            <a:spLocks noGrp="1"/>
          </p:cNvSpPr>
          <p:nvPr>
            <p:ph type="sldNum" sz="quarter" idx="12"/>
          </p:nvPr>
        </p:nvSpPr>
        <p:spPr/>
        <p:txBody>
          <a:bodyPr/>
          <a:lstStyle/>
          <a:p>
            <a:fld id="{E636984A-644B-4025-A0D3-8C3B0250B5A6}" type="slidenum">
              <a:rPr lang="en-US" smtClean="0"/>
              <a:t>7</a:t>
            </a:fld>
            <a:endParaRPr lang="en-US"/>
          </a:p>
        </p:txBody>
      </p:sp>
      <p:sp>
        <p:nvSpPr>
          <p:cNvPr id="8" name="TextBox 7"/>
          <p:cNvSpPr txBox="1"/>
          <p:nvPr/>
        </p:nvSpPr>
        <p:spPr>
          <a:xfrm>
            <a:off x="324827" y="5791200"/>
            <a:ext cx="2105406" cy="784830"/>
          </a:xfrm>
          <a:prstGeom prst="rect">
            <a:avLst/>
          </a:prstGeom>
          <a:noFill/>
        </p:spPr>
        <p:txBody>
          <a:bodyPr wrap="square" rtlCol="0">
            <a:spAutoFit/>
          </a:bodyPr>
          <a:lstStyle/>
          <a:p>
            <a:r>
              <a:rPr lang="en-US" sz="900" b="1" dirty="0" smtClean="0"/>
              <a:t>329,014 Uninsured</a:t>
            </a:r>
          </a:p>
          <a:p>
            <a:endParaRPr lang="en-US" sz="900" b="1" dirty="0"/>
          </a:p>
          <a:p>
            <a:r>
              <a:rPr lang="en-US" sz="900" b="1" u="sng" dirty="0" smtClean="0"/>
              <a:t>Uninsured Rate </a:t>
            </a:r>
          </a:p>
          <a:p>
            <a:r>
              <a:rPr lang="en-US" sz="900" b="1" dirty="0" smtClean="0"/>
              <a:t>Non-Elderly Nevadans = 13%</a:t>
            </a:r>
          </a:p>
          <a:p>
            <a:r>
              <a:rPr lang="en-US" sz="900" b="1" dirty="0" smtClean="0"/>
              <a:t>All Nevadans = 12%</a:t>
            </a:r>
            <a:endParaRPr lang="en-US" sz="900" b="1" dirty="0"/>
          </a:p>
        </p:txBody>
      </p:sp>
    </p:spTree>
    <p:extLst>
      <p:ext uri="{BB962C8B-B14F-4D97-AF65-F5344CB8AC3E}">
        <p14:creationId xmlns:p14="http://schemas.microsoft.com/office/powerpoint/2010/main" val="34252206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2800" dirty="0" smtClean="0"/>
              <a:t>Composition of the Medicaid Population</a:t>
            </a:r>
            <a:endParaRPr lang="en-US" sz="2800" dirty="0"/>
          </a:p>
        </p:txBody>
      </p:sp>
      <p:sp>
        <p:nvSpPr>
          <p:cNvPr id="3" name="Content Placeholder 2"/>
          <p:cNvSpPr>
            <a:spLocks noGrp="1"/>
          </p:cNvSpPr>
          <p:nvPr>
            <p:ph idx="1"/>
          </p:nvPr>
        </p:nvSpPr>
        <p:spPr/>
        <p:txBody>
          <a:bodyPr>
            <a:normAutofit/>
          </a:bodyPr>
          <a:lstStyle/>
          <a:p>
            <a:r>
              <a:rPr lang="en-US" dirty="0" smtClean="0"/>
              <a:t>Medicaid Recipients October 2014 – 565,935</a:t>
            </a:r>
          </a:p>
          <a:p>
            <a:pPr lvl="2"/>
            <a:r>
              <a:rPr lang="en-US" dirty="0" smtClean="0"/>
              <a:t>Estimated Member Months with Retro Claims – 621,570</a:t>
            </a:r>
          </a:p>
          <a:p>
            <a:pPr lvl="2"/>
            <a:endParaRPr lang="en-US" dirty="0"/>
          </a:p>
          <a:p>
            <a:r>
              <a:rPr lang="en-US" dirty="0" smtClean="0"/>
              <a:t>Recipients by Type</a:t>
            </a:r>
          </a:p>
          <a:p>
            <a:pPr lvl="2"/>
            <a:r>
              <a:rPr lang="en-US" dirty="0" smtClean="0"/>
              <a:t>Affordable Care Act (ACA) – 164,149</a:t>
            </a:r>
          </a:p>
          <a:p>
            <a:pPr lvl="2"/>
            <a:r>
              <a:rPr lang="en-US" dirty="0" smtClean="0"/>
              <a:t>Adult &amp; Children Medical (TANF Med and CHAP) – 306,960</a:t>
            </a:r>
          </a:p>
          <a:p>
            <a:pPr lvl="2"/>
            <a:r>
              <a:rPr lang="en-US" dirty="0" smtClean="0"/>
              <a:t>Aged Blind Disabled (MAABD) – 49,137</a:t>
            </a:r>
          </a:p>
          <a:p>
            <a:pPr lvl="2"/>
            <a:r>
              <a:rPr lang="en-US" dirty="0" smtClean="0"/>
              <a:t>Seniors (Dual Eligible) – 30,478</a:t>
            </a:r>
          </a:p>
          <a:p>
            <a:pPr lvl="2"/>
            <a:r>
              <a:rPr lang="en-US" dirty="0"/>
              <a:t>Other including Child Welfare and Waiver – </a:t>
            </a:r>
            <a:r>
              <a:rPr lang="en-US" dirty="0" smtClean="0"/>
              <a:t>15,211</a:t>
            </a:r>
          </a:p>
          <a:p>
            <a:pPr lvl="2"/>
            <a:endParaRPr lang="en-US" dirty="0"/>
          </a:p>
          <a:p>
            <a:pPr lvl="2"/>
            <a:r>
              <a:rPr lang="en-US" dirty="0" smtClean="0"/>
              <a:t>Nevada Checkup – 24,717</a:t>
            </a:r>
          </a:p>
          <a:p>
            <a:pPr lvl="2"/>
            <a:endParaRPr lang="en-US" dirty="0" smtClean="0"/>
          </a:p>
          <a:p>
            <a:pPr marL="0" indent="0">
              <a:buNone/>
            </a:pPr>
            <a:endParaRPr lang="en-US" dirty="0" smtClean="0"/>
          </a:p>
          <a:p>
            <a:pPr lvl="3"/>
            <a:endParaRPr lang="en-US" dirty="0"/>
          </a:p>
          <a:p>
            <a:pPr lvl="3"/>
            <a:endParaRPr lang="en-US" dirty="0" smtClean="0"/>
          </a:p>
          <a:p>
            <a:pPr lvl="3"/>
            <a:endParaRPr lang="en-US" dirty="0" smtClean="0"/>
          </a:p>
        </p:txBody>
      </p:sp>
      <p:sp>
        <p:nvSpPr>
          <p:cNvPr id="4" name="Slide Number Placeholder 3"/>
          <p:cNvSpPr>
            <a:spLocks noGrp="1"/>
          </p:cNvSpPr>
          <p:nvPr>
            <p:ph type="sldNum" sz="quarter" idx="12"/>
          </p:nvPr>
        </p:nvSpPr>
        <p:spPr/>
        <p:txBody>
          <a:bodyPr/>
          <a:lstStyle/>
          <a:p>
            <a:fld id="{F7C42C77-1A91-43BF-B203-A2113043043A}" type="slidenum">
              <a:rPr lang="en-US" smtClean="0"/>
              <a:t>8</a:t>
            </a:fld>
            <a:endParaRPr lang="en-US"/>
          </a:p>
        </p:txBody>
      </p:sp>
    </p:spTree>
    <p:extLst>
      <p:ext uri="{BB962C8B-B14F-4D97-AF65-F5344CB8AC3E}">
        <p14:creationId xmlns:p14="http://schemas.microsoft.com/office/powerpoint/2010/main" val="29197323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74964" y="1447800"/>
            <a:ext cx="7848600" cy="4401205"/>
          </a:xfrm>
          <a:prstGeom prst="rect">
            <a:avLst/>
          </a:prstGeom>
        </p:spPr>
        <p:txBody>
          <a:bodyPr wrap="square">
            <a:spAutoFit/>
          </a:bodyPr>
          <a:lstStyle/>
          <a:p>
            <a:r>
              <a:rPr lang="en-US" sz="2000" dirty="0" smtClean="0"/>
              <a:t>Federal </a:t>
            </a:r>
            <a:r>
              <a:rPr lang="en-US" sz="2000" dirty="0"/>
              <a:t>law requires this set of “mandatory </a:t>
            </a:r>
            <a:r>
              <a:rPr lang="en-US" sz="2000" dirty="0" smtClean="0"/>
              <a:t>services:” </a:t>
            </a:r>
            <a:endParaRPr lang="en-US" sz="2000" dirty="0"/>
          </a:p>
          <a:p>
            <a:pPr marL="342900" indent="-342900">
              <a:buFont typeface="Arial" panose="020B0604020202020204" pitchFamily="34" charset="0"/>
              <a:buChar char="•"/>
            </a:pPr>
            <a:r>
              <a:rPr lang="en-US" sz="2000" dirty="0" smtClean="0"/>
              <a:t>Physician’s </a:t>
            </a:r>
            <a:r>
              <a:rPr lang="en-US" sz="2000" dirty="0"/>
              <a:t>services </a:t>
            </a:r>
          </a:p>
          <a:p>
            <a:pPr marL="342900" indent="-342900">
              <a:buFont typeface="Arial" panose="020B0604020202020204" pitchFamily="34" charset="0"/>
              <a:buChar char="•"/>
            </a:pPr>
            <a:r>
              <a:rPr lang="en-US" sz="2000" dirty="0" smtClean="0"/>
              <a:t>Hospital </a:t>
            </a:r>
            <a:r>
              <a:rPr lang="en-US" sz="2000" dirty="0"/>
              <a:t>Services </a:t>
            </a:r>
          </a:p>
          <a:p>
            <a:pPr marL="342900" indent="-342900">
              <a:buFont typeface="Arial" panose="020B0604020202020204" pitchFamily="34" charset="0"/>
              <a:buChar char="•"/>
            </a:pPr>
            <a:r>
              <a:rPr lang="en-US" sz="2000" dirty="0" smtClean="0"/>
              <a:t>Laboratory </a:t>
            </a:r>
            <a:r>
              <a:rPr lang="en-US" sz="2000" dirty="0"/>
              <a:t>and x-ray services </a:t>
            </a:r>
          </a:p>
          <a:p>
            <a:pPr marL="342900" indent="-342900">
              <a:buFont typeface="Arial" panose="020B0604020202020204" pitchFamily="34" charset="0"/>
              <a:buChar char="•"/>
            </a:pPr>
            <a:r>
              <a:rPr lang="en-US" sz="2000" dirty="0" smtClean="0"/>
              <a:t>Early </a:t>
            </a:r>
            <a:r>
              <a:rPr lang="en-US" sz="2000" dirty="0"/>
              <a:t>and periodic screening, diagnostic and treatment services for those under 21 </a:t>
            </a:r>
          </a:p>
          <a:p>
            <a:pPr marL="342900" indent="-342900">
              <a:buFont typeface="Arial" panose="020B0604020202020204" pitchFamily="34" charset="0"/>
              <a:buChar char="•"/>
            </a:pPr>
            <a:r>
              <a:rPr lang="en-US" sz="2000" dirty="0" smtClean="0"/>
              <a:t>Federally-qualified </a:t>
            </a:r>
            <a:r>
              <a:rPr lang="en-US" sz="2000" dirty="0"/>
              <a:t>health center and rural health clinic services </a:t>
            </a:r>
          </a:p>
          <a:p>
            <a:pPr marL="342900" indent="-342900">
              <a:buFont typeface="Arial" panose="020B0604020202020204" pitchFamily="34" charset="0"/>
              <a:buChar char="•"/>
            </a:pPr>
            <a:r>
              <a:rPr lang="en-US" sz="2000" dirty="0" smtClean="0"/>
              <a:t>Family </a:t>
            </a:r>
            <a:r>
              <a:rPr lang="en-US" sz="2000" dirty="0"/>
              <a:t>planning services and supplies </a:t>
            </a:r>
          </a:p>
          <a:p>
            <a:pPr marL="342900" indent="-342900">
              <a:buFont typeface="Arial" panose="020B0604020202020204" pitchFamily="34" charset="0"/>
              <a:buChar char="•"/>
            </a:pPr>
            <a:r>
              <a:rPr lang="en-US" sz="2000" dirty="0" smtClean="0"/>
              <a:t>Pediatric </a:t>
            </a:r>
            <a:r>
              <a:rPr lang="en-US" sz="2000" dirty="0"/>
              <a:t>and family nurse practitioner services </a:t>
            </a:r>
          </a:p>
          <a:p>
            <a:pPr marL="342900" indent="-342900">
              <a:buFont typeface="Arial" panose="020B0604020202020204" pitchFamily="34" charset="0"/>
              <a:buChar char="•"/>
            </a:pPr>
            <a:r>
              <a:rPr lang="en-US" sz="2000" dirty="0" smtClean="0"/>
              <a:t>Nurse </a:t>
            </a:r>
            <a:r>
              <a:rPr lang="en-US" sz="2000" dirty="0"/>
              <a:t>midwife services </a:t>
            </a:r>
          </a:p>
          <a:p>
            <a:pPr marL="342900" indent="-342900">
              <a:buFont typeface="Arial" panose="020B0604020202020204" pitchFamily="34" charset="0"/>
              <a:buChar char="•"/>
            </a:pPr>
            <a:r>
              <a:rPr lang="en-US" sz="2000" dirty="0" smtClean="0"/>
              <a:t>Nursing </a:t>
            </a:r>
            <a:r>
              <a:rPr lang="en-US" sz="2000" dirty="0"/>
              <a:t>facility services for individuals 21 and older </a:t>
            </a:r>
          </a:p>
          <a:p>
            <a:pPr marL="342900" indent="-342900">
              <a:buFont typeface="Arial" panose="020B0604020202020204" pitchFamily="34" charset="0"/>
              <a:buChar char="•"/>
            </a:pPr>
            <a:r>
              <a:rPr lang="en-US" sz="2000" dirty="0" smtClean="0"/>
              <a:t>Home </a:t>
            </a:r>
            <a:r>
              <a:rPr lang="en-US" sz="2000" dirty="0"/>
              <a:t>health services </a:t>
            </a:r>
          </a:p>
          <a:p>
            <a:pPr marL="342900" indent="-342900">
              <a:buFont typeface="Arial" panose="020B0604020202020204" pitchFamily="34" charset="0"/>
              <a:buChar char="•"/>
            </a:pPr>
            <a:r>
              <a:rPr lang="en-US" sz="2000" dirty="0" smtClean="0"/>
              <a:t>Durable </a:t>
            </a:r>
            <a:r>
              <a:rPr lang="en-US" sz="2000" dirty="0"/>
              <a:t>medical equipment </a:t>
            </a:r>
          </a:p>
          <a:p>
            <a:pPr marL="342900" indent="-342900">
              <a:buFont typeface="Arial" panose="020B0604020202020204" pitchFamily="34" charset="0"/>
              <a:buChar char="•"/>
            </a:pPr>
            <a:r>
              <a:rPr lang="en-US" sz="2000" dirty="0" smtClean="0"/>
              <a:t>Transportation </a:t>
            </a:r>
            <a:r>
              <a:rPr lang="en-US" sz="2000" dirty="0"/>
              <a:t>services </a:t>
            </a:r>
          </a:p>
        </p:txBody>
      </p:sp>
      <p:sp>
        <p:nvSpPr>
          <p:cNvPr id="2" name="Slide Number Placeholder 1"/>
          <p:cNvSpPr>
            <a:spLocks noGrp="1"/>
          </p:cNvSpPr>
          <p:nvPr>
            <p:ph type="sldNum" sz="quarter" idx="12"/>
          </p:nvPr>
        </p:nvSpPr>
        <p:spPr/>
        <p:txBody>
          <a:bodyPr/>
          <a:lstStyle/>
          <a:p>
            <a:fld id="{F7C42C77-1A91-43BF-B203-A2113043043A}" type="slidenum">
              <a:rPr lang="en-US" smtClean="0"/>
              <a:t>9</a:t>
            </a:fld>
            <a:endParaRPr lang="en-US"/>
          </a:p>
        </p:txBody>
      </p:sp>
      <p:sp>
        <p:nvSpPr>
          <p:cNvPr id="3" name="TextBox 2"/>
          <p:cNvSpPr txBox="1"/>
          <p:nvPr/>
        </p:nvSpPr>
        <p:spPr>
          <a:xfrm>
            <a:off x="457200" y="558800"/>
            <a:ext cx="7543800" cy="523220"/>
          </a:xfrm>
          <a:prstGeom prst="rect">
            <a:avLst/>
          </a:prstGeom>
          <a:noFill/>
        </p:spPr>
        <p:txBody>
          <a:bodyPr wrap="square" rtlCol="0">
            <a:spAutoFit/>
          </a:bodyPr>
          <a:lstStyle/>
          <a:p>
            <a:pPr algn="ctr"/>
            <a:r>
              <a:rPr lang="en-US" sz="2800" dirty="0" smtClean="0">
                <a:solidFill>
                  <a:schemeClr val="accent1">
                    <a:lumMod val="75000"/>
                  </a:schemeClr>
                </a:solidFill>
              </a:rPr>
              <a:t>Mandatory Medicaid Services</a:t>
            </a:r>
            <a:endParaRPr lang="en-US" sz="2800" dirty="0">
              <a:solidFill>
                <a:schemeClr val="accent1">
                  <a:lumMod val="75000"/>
                </a:schemeClr>
              </a:solidFill>
            </a:endParaRPr>
          </a:p>
        </p:txBody>
      </p:sp>
    </p:spTree>
    <p:extLst>
      <p:ext uri="{BB962C8B-B14F-4D97-AF65-F5344CB8AC3E}">
        <p14:creationId xmlns:p14="http://schemas.microsoft.com/office/powerpoint/2010/main" val="7875110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7C42C77-1A91-43BF-B203-A2113043043A}" type="slidenum">
              <a:rPr lang="en-US" smtClean="0"/>
              <a:t>10</a:t>
            </a:fld>
            <a:endParaRPr lang="en-US"/>
          </a:p>
        </p:txBody>
      </p:sp>
      <p:sp>
        <p:nvSpPr>
          <p:cNvPr id="5" name="TextBox 4"/>
          <p:cNvSpPr txBox="1"/>
          <p:nvPr/>
        </p:nvSpPr>
        <p:spPr>
          <a:xfrm>
            <a:off x="4440382" y="1383421"/>
            <a:ext cx="3657600" cy="3139321"/>
          </a:xfrm>
          <a:prstGeom prst="rect">
            <a:avLst/>
          </a:prstGeom>
          <a:noFill/>
        </p:spPr>
        <p:txBody>
          <a:bodyPr wrap="square" rtlCol="0">
            <a:spAutoFit/>
          </a:bodyPr>
          <a:lstStyle/>
          <a:p>
            <a:pPr marL="285750" lvl="0" indent="-285750">
              <a:buFont typeface="Arial" panose="020B0604020202020204" pitchFamily="34" charset="0"/>
              <a:buChar char="•"/>
            </a:pPr>
            <a:r>
              <a:rPr lang="en-US" dirty="0">
                <a:solidFill>
                  <a:prstClr val="black"/>
                </a:solidFill>
              </a:rPr>
              <a:t>Inpatient psychiatric services (21 and under; 65 and older) </a:t>
            </a:r>
          </a:p>
          <a:p>
            <a:pPr marL="285750" lvl="0" indent="-285750">
              <a:buFont typeface="Arial" panose="020B0604020202020204" pitchFamily="34" charset="0"/>
              <a:buChar char="•"/>
            </a:pPr>
            <a:r>
              <a:rPr lang="en-US" dirty="0" smtClean="0">
                <a:solidFill>
                  <a:prstClr val="black"/>
                </a:solidFill>
              </a:rPr>
              <a:t>Personal </a:t>
            </a:r>
            <a:r>
              <a:rPr lang="en-US" dirty="0">
                <a:solidFill>
                  <a:prstClr val="black"/>
                </a:solidFill>
              </a:rPr>
              <a:t>care services </a:t>
            </a:r>
          </a:p>
          <a:p>
            <a:pPr marL="285750" lvl="0" indent="-285750">
              <a:buFont typeface="Arial" panose="020B0604020202020204" pitchFamily="34" charset="0"/>
              <a:buChar char="•"/>
            </a:pPr>
            <a:r>
              <a:rPr lang="en-US" dirty="0">
                <a:solidFill>
                  <a:prstClr val="black"/>
                </a:solidFill>
              </a:rPr>
              <a:t>Private duty nursing </a:t>
            </a:r>
          </a:p>
          <a:p>
            <a:pPr marL="285750" lvl="0" indent="-285750">
              <a:buFont typeface="Arial" panose="020B0604020202020204" pitchFamily="34" charset="0"/>
              <a:buChar char="•"/>
            </a:pPr>
            <a:r>
              <a:rPr lang="en-US" dirty="0">
                <a:solidFill>
                  <a:prstClr val="black"/>
                </a:solidFill>
              </a:rPr>
              <a:t>Adult day health care </a:t>
            </a:r>
          </a:p>
          <a:p>
            <a:pPr marL="285750" lvl="0" indent="-285750">
              <a:buFont typeface="Arial" panose="020B0604020202020204" pitchFamily="34" charset="0"/>
              <a:buChar char="•"/>
            </a:pPr>
            <a:r>
              <a:rPr lang="en-US" dirty="0" smtClean="0">
                <a:solidFill>
                  <a:prstClr val="black"/>
                </a:solidFill>
              </a:rPr>
              <a:t>Nurse </a:t>
            </a:r>
            <a:r>
              <a:rPr lang="en-US" dirty="0">
                <a:solidFill>
                  <a:prstClr val="black"/>
                </a:solidFill>
              </a:rPr>
              <a:t>anesthetists </a:t>
            </a:r>
          </a:p>
          <a:p>
            <a:pPr marL="285750" lvl="0" indent="-285750">
              <a:buFont typeface="Arial" panose="020B0604020202020204" pitchFamily="34" charset="0"/>
              <a:buChar char="•"/>
            </a:pPr>
            <a:r>
              <a:rPr lang="en-US" dirty="0" smtClean="0">
                <a:solidFill>
                  <a:prstClr val="black"/>
                </a:solidFill>
              </a:rPr>
              <a:t>Prosthetics </a:t>
            </a:r>
            <a:r>
              <a:rPr lang="en-US" dirty="0">
                <a:solidFill>
                  <a:prstClr val="black"/>
                </a:solidFill>
              </a:rPr>
              <a:t>and orthotics </a:t>
            </a:r>
          </a:p>
          <a:p>
            <a:pPr marL="285750" lvl="0" indent="-285750">
              <a:buFont typeface="Arial" panose="020B0604020202020204" pitchFamily="34" charset="0"/>
              <a:buChar char="•"/>
            </a:pPr>
            <a:r>
              <a:rPr lang="en-US" dirty="0">
                <a:solidFill>
                  <a:prstClr val="black"/>
                </a:solidFill>
              </a:rPr>
              <a:t>Hospice </a:t>
            </a:r>
          </a:p>
          <a:p>
            <a:pPr marL="285750" lvl="0" indent="-285750">
              <a:buFont typeface="Arial" panose="020B0604020202020204" pitchFamily="34" charset="0"/>
              <a:buChar char="•"/>
            </a:pPr>
            <a:r>
              <a:rPr lang="en-US" dirty="0" smtClean="0">
                <a:solidFill>
                  <a:prstClr val="black"/>
                </a:solidFill>
              </a:rPr>
              <a:t>Intermediate </a:t>
            </a:r>
            <a:r>
              <a:rPr lang="en-US" dirty="0">
                <a:solidFill>
                  <a:prstClr val="black"/>
                </a:solidFill>
              </a:rPr>
              <a:t>care facility for individuals with intellectual disabilities </a:t>
            </a:r>
          </a:p>
        </p:txBody>
      </p:sp>
      <p:sp>
        <p:nvSpPr>
          <p:cNvPr id="6" name="TextBox 5"/>
          <p:cNvSpPr txBox="1"/>
          <p:nvPr/>
        </p:nvSpPr>
        <p:spPr>
          <a:xfrm>
            <a:off x="304800" y="533400"/>
            <a:ext cx="7543800" cy="523220"/>
          </a:xfrm>
          <a:prstGeom prst="rect">
            <a:avLst/>
          </a:prstGeom>
          <a:noFill/>
        </p:spPr>
        <p:txBody>
          <a:bodyPr wrap="square" rtlCol="0">
            <a:spAutoFit/>
          </a:bodyPr>
          <a:lstStyle/>
          <a:p>
            <a:pPr algn="ctr"/>
            <a:r>
              <a:rPr lang="en-US" sz="2800" dirty="0" smtClean="0">
                <a:solidFill>
                  <a:schemeClr val="accent1">
                    <a:lumMod val="75000"/>
                  </a:schemeClr>
                </a:solidFill>
                <a:latin typeface="+mj-lt"/>
              </a:rPr>
              <a:t>Optional Medicaid Services</a:t>
            </a:r>
            <a:endParaRPr lang="en-US" sz="2800" dirty="0">
              <a:solidFill>
                <a:schemeClr val="accent1">
                  <a:lumMod val="75000"/>
                </a:schemeClr>
              </a:solidFill>
              <a:latin typeface="+mj-lt"/>
            </a:endParaRPr>
          </a:p>
        </p:txBody>
      </p:sp>
      <p:sp>
        <p:nvSpPr>
          <p:cNvPr id="3" name="TextBox 2"/>
          <p:cNvSpPr txBox="1"/>
          <p:nvPr/>
        </p:nvSpPr>
        <p:spPr>
          <a:xfrm>
            <a:off x="457200" y="1383421"/>
            <a:ext cx="3810000" cy="3139321"/>
          </a:xfrm>
          <a:prstGeom prst="rect">
            <a:avLst/>
          </a:prstGeom>
          <a:noFill/>
        </p:spPr>
        <p:txBody>
          <a:bodyPr wrap="square" rtlCol="0">
            <a:spAutoFit/>
          </a:bodyPr>
          <a:lstStyle/>
          <a:p>
            <a:pPr marL="285750" indent="-285750">
              <a:buFont typeface="Arial" panose="020B0604020202020204" pitchFamily="34" charset="0"/>
              <a:buChar char="•"/>
            </a:pPr>
            <a:r>
              <a:rPr lang="en-US" dirty="0"/>
              <a:t>Pharmacy </a:t>
            </a:r>
          </a:p>
          <a:p>
            <a:pPr marL="285750" indent="-285750">
              <a:buFont typeface="Arial" panose="020B0604020202020204" pitchFamily="34" charset="0"/>
              <a:buChar char="•"/>
            </a:pPr>
            <a:r>
              <a:rPr lang="en-US" dirty="0"/>
              <a:t>Dental (under 21 except </a:t>
            </a:r>
            <a:r>
              <a:rPr lang="en-US" dirty="0" smtClean="0"/>
              <a:t>emergency care) </a:t>
            </a:r>
            <a:endParaRPr lang="en-US" dirty="0"/>
          </a:p>
          <a:p>
            <a:pPr marL="285750" indent="-285750">
              <a:buFont typeface="Arial" panose="020B0604020202020204" pitchFamily="34" charset="0"/>
              <a:buChar char="•"/>
            </a:pPr>
            <a:r>
              <a:rPr lang="en-US" dirty="0"/>
              <a:t>Optometry </a:t>
            </a:r>
          </a:p>
          <a:p>
            <a:pPr marL="285750" indent="-285750">
              <a:buFont typeface="Arial" panose="020B0604020202020204" pitchFamily="34" charset="0"/>
              <a:buChar char="•"/>
            </a:pPr>
            <a:r>
              <a:rPr lang="en-US" dirty="0"/>
              <a:t>Psychologist </a:t>
            </a:r>
          </a:p>
          <a:p>
            <a:pPr marL="285750" indent="-285750">
              <a:buFont typeface="Arial" panose="020B0604020202020204" pitchFamily="34" charset="0"/>
              <a:buChar char="•"/>
            </a:pPr>
            <a:r>
              <a:rPr lang="en-US" dirty="0"/>
              <a:t>Physical, occupational, and speech therapies </a:t>
            </a:r>
          </a:p>
          <a:p>
            <a:pPr marL="285750" indent="-285750">
              <a:buFont typeface="Arial" panose="020B0604020202020204" pitchFamily="34" charset="0"/>
              <a:buChar char="•"/>
            </a:pPr>
            <a:r>
              <a:rPr lang="en-US" dirty="0"/>
              <a:t>Podiatry (under 21) </a:t>
            </a:r>
          </a:p>
          <a:p>
            <a:pPr marL="285750" indent="-285750">
              <a:buFont typeface="Arial" panose="020B0604020202020204" pitchFamily="34" charset="0"/>
              <a:buChar char="•"/>
            </a:pPr>
            <a:r>
              <a:rPr lang="en-US" dirty="0"/>
              <a:t>Chiropractic (under 21) </a:t>
            </a:r>
          </a:p>
          <a:p>
            <a:pPr marL="285750" indent="-285750">
              <a:buFont typeface="Arial" panose="020B0604020202020204" pitchFamily="34" charset="0"/>
              <a:buChar char="•"/>
            </a:pPr>
            <a:r>
              <a:rPr lang="en-US" dirty="0"/>
              <a:t>Intermediate care facility for 65+ </a:t>
            </a:r>
          </a:p>
          <a:p>
            <a:pPr marL="285750" indent="-285750">
              <a:buFont typeface="Arial" panose="020B0604020202020204" pitchFamily="34" charset="0"/>
              <a:buChar char="•"/>
            </a:pPr>
            <a:r>
              <a:rPr lang="en-US" dirty="0"/>
              <a:t>Skilled nursing facility (under 21) </a:t>
            </a:r>
          </a:p>
        </p:txBody>
      </p:sp>
    </p:spTree>
    <p:extLst>
      <p:ext uri="{BB962C8B-B14F-4D97-AF65-F5344CB8AC3E}">
        <p14:creationId xmlns:p14="http://schemas.microsoft.com/office/powerpoint/2010/main" val="21798658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031" y="365760"/>
            <a:ext cx="8679369" cy="6492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F7C42C77-1A91-43BF-B203-A2113043043A}" type="slidenum">
              <a:rPr lang="en-US" smtClean="0"/>
              <a:t>11</a:t>
            </a:fld>
            <a:endParaRPr lang="en-US"/>
          </a:p>
        </p:txBody>
      </p:sp>
    </p:spTree>
    <p:extLst>
      <p:ext uri="{BB962C8B-B14F-4D97-AF65-F5344CB8AC3E}">
        <p14:creationId xmlns:p14="http://schemas.microsoft.com/office/powerpoint/2010/main" val="24816593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90600"/>
          </a:xfrm>
        </p:spPr>
        <p:txBody>
          <a:bodyPr>
            <a:normAutofit/>
          </a:bodyPr>
          <a:lstStyle/>
          <a:p>
            <a:r>
              <a:rPr lang="en-US" sz="2800" dirty="0" smtClean="0"/>
              <a:t>Blended FMAP</a:t>
            </a:r>
            <a:endParaRPr lang="en-US" sz="2800" dirty="0"/>
          </a:p>
        </p:txBody>
      </p:sp>
      <p:sp>
        <p:nvSpPr>
          <p:cNvPr id="4" name="Slide Number Placeholder 3"/>
          <p:cNvSpPr>
            <a:spLocks noGrp="1"/>
          </p:cNvSpPr>
          <p:nvPr>
            <p:ph type="sldNum" sz="quarter" idx="12"/>
          </p:nvPr>
        </p:nvSpPr>
        <p:spPr/>
        <p:txBody>
          <a:bodyPr/>
          <a:lstStyle/>
          <a:p>
            <a:fld id="{E636984A-644B-4025-A0D3-8C3B0250B5A6}" type="slidenum">
              <a:rPr lang="en-US" smtClean="0"/>
              <a:t>12</a:t>
            </a:fld>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3550" y="1238250"/>
            <a:ext cx="5676900" cy="554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6781800" y="533400"/>
            <a:ext cx="2133600" cy="276999"/>
          </a:xfrm>
          <a:prstGeom prst="rect">
            <a:avLst/>
          </a:prstGeom>
          <a:noFill/>
        </p:spPr>
        <p:txBody>
          <a:bodyPr wrap="square" rtlCol="0">
            <a:spAutoFit/>
          </a:bodyPr>
          <a:lstStyle/>
          <a:p>
            <a:r>
              <a:rPr lang="en-US" sz="1200" b="1" dirty="0" smtClean="0">
                <a:solidFill>
                  <a:srgbClr val="C00000"/>
                </a:solidFill>
              </a:rPr>
              <a:t>Updated September 2014</a:t>
            </a:r>
            <a:endParaRPr lang="en-US" sz="1200" b="1" dirty="0">
              <a:solidFill>
                <a:srgbClr val="C00000"/>
              </a:solidFill>
            </a:endParaRPr>
          </a:p>
        </p:txBody>
      </p:sp>
    </p:spTree>
    <p:extLst>
      <p:ext uri="{BB962C8B-B14F-4D97-AF65-F5344CB8AC3E}">
        <p14:creationId xmlns:p14="http://schemas.microsoft.com/office/powerpoint/2010/main" val="17955399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6255" y="457200"/>
            <a:ext cx="8825345" cy="640080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F7C42C77-1A91-43BF-B203-A2113043043A}" type="slidenum">
              <a:rPr lang="en-US" smtClean="0"/>
              <a:t>13</a:t>
            </a:fld>
            <a:endParaRPr lang="en-US"/>
          </a:p>
        </p:txBody>
      </p:sp>
    </p:spTree>
    <p:extLst>
      <p:ext uri="{BB962C8B-B14F-4D97-AF65-F5344CB8AC3E}">
        <p14:creationId xmlns:p14="http://schemas.microsoft.com/office/powerpoint/2010/main" val="33807276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363" y="561975"/>
            <a:ext cx="8677275" cy="6296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F7C42C77-1A91-43BF-B203-A2113043043A}" type="slidenum">
              <a:rPr lang="en-US" smtClean="0"/>
              <a:t>14</a:t>
            </a:fld>
            <a:endParaRPr lang="en-US"/>
          </a:p>
        </p:txBody>
      </p:sp>
    </p:spTree>
    <p:extLst>
      <p:ext uri="{BB962C8B-B14F-4D97-AF65-F5344CB8AC3E}">
        <p14:creationId xmlns:p14="http://schemas.microsoft.com/office/powerpoint/2010/main" val="9164498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495300"/>
            <a:ext cx="8658225" cy="628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F7C42C77-1A91-43BF-B203-A2113043043A}" type="slidenum">
              <a:rPr lang="en-US" smtClean="0"/>
              <a:t>15</a:t>
            </a:fld>
            <a:endParaRPr lang="en-US"/>
          </a:p>
        </p:txBody>
      </p:sp>
    </p:spTree>
    <p:extLst>
      <p:ext uri="{BB962C8B-B14F-4D97-AF65-F5344CB8AC3E}">
        <p14:creationId xmlns:p14="http://schemas.microsoft.com/office/powerpoint/2010/main" val="26203039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90600"/>
          </a:xfrm>
        </p:spPr>
        <p:txBody>
          <a:bodyPr>
            <a:noAutofit/>
          </a:bodyPr>
          <a:lstStyle/>
          <a:p>
            <a:pPr algn="ctr"/>
            <a:r>
              <a:rPr lang="en-US" sz="2800" dirty="0" smtClean="0"/>
              <a:t>Public and Behavioral Health</a:t>
            </a:r>
            <a:endParaRPr lang="en-US" sz="2800" dirty="0"/>
          </a:p>
        </p:txBody>
      </p:sp>
      <p:sp>
        <p:nvSpPr>
          <p:cNvPr id="3" name="Content Placeholder 2"/>
          <p:cNvSpPr>
            <a:spLocks noGrp="1"/>
          </p:cNvSpPr>
          <p:nvPr>
            <p:ph idx="1"/>
          </p:nvPr>
        </p:nvSpPr>
        <p:spPr>
          <a:xfrm>
            <a:off x="457200" y="1371600"/>
            <a:ext cx="8229600" cy="5105400"/>
          </a:xfrm>
        </p:spPr>
        <p:txBody>
          <a:bodyPr>
            <a:normAutofit lnSpcReduction="10000"/>
          </a:bodyPr>
          <a:lstStyle/>
          <a:p>
            <a:r>
              <a:rPr lang="en-US" dirty="0" smtClean="0"/>
              <a:t>Governor's Behavioral Health and Wellness Council</a:t>
            </a:r>
          </a:p>
          <a:p>
            <a:pPr lvl="2"/>
            <a:r>
              <a:rPr lang="en-US" dirty="0" smtClean="0"/>
              <a:t>Implemented Recommendations </a:t>
            </a:r>
            <a:endParaRPr lang="en-US" dirty="0"/>
          </a:p>
          <a:p>
            <a:pPr lvl="3"/>
            <a:r>
              <a:rPr lang="en-US" dirty="0" smtClean="0"/>
              <a:t>Home Visitation Program</a:t>
            </a:r>
          </a:p>
          <a:p>
            <a:pPr lvl="3"/>
            <a:r>
              <a:rPr lang="en-US" dirty="0" smtClean="0"/>
              <a:t>Assisted Outpatient Treatment (AOT)</a:t>
            </a:r>
          </a:p>
          <a:p>
            <a:pPr lvl="3"/>
            <a:r>
              <a:rPr lang="en-US" dirty="0" smtClean="0"/>
              <a:t>Housing Support Reentry</a:t>
            </a:r>
          </a:p>
          <a:p>
            <a:pPr lvl="3"/>
            <a:r>
              <a:rPr lang="en-US" dirty="0" smtClean="0"/>
              <a:t>Mobile Outreach Safety Team (MOST)</a:t>
            </a:r>
          </a:p>
          <a:p>
            <a:pPr lvl="3"/>
            <a:r>
              <a:rPr lang="en-US" dirty="0" smtClean="0"/>
              <a:t>Mobile Crises for Kids</a:t>
            </a:r>
          </a:p>
          <a:p>
            <a:pPr lvl="3"/>
            <a:r>
              <a:rPr lang="en-US" dirty="0" smtClean="0"/>
              <a:t>Community Triage Center (CTC)</a:t>
            </a:r>
          </a:p>
          <a:p>
            <a:pPr lvl="3"/>
            <a:r>
              <a:rPr lang="en-US" dirty="0" smtClean="0"/>
              <a:t>Mental Health Courts – Transitional Housing</a:t>
            </a:r>
          </a:p>
          <a:p>
            <a:pPr lvl="3"/>
            <a:r>
              <a:rPr lang="en-US" dirty="0" smtClean="0"/>
              <a:t>Increased Psychiatric Reimbursements</a:t>
            </a:r>
          </a:p>
          <a:p>
            <a:pPr lvl="4"/>
            <a:r>
              <a:rPr lang="en-US" dirty="0" smtClean="0"/>
              <a:t>Inpatient Acute Care Hospital Rate – Increased from$460 to $944</a:t>
            </a:r>
          </a:p>
          <a:p>
            <a:pPr lvl="4"/>
            <a:r>
              <a:rPr lang="en-US" dirty="0" smtClean="0"/>
              <a:t>In-Lieu of Rate for Stand Alone Facilities </a:t>
            </a:r>
          </a:p>
          <a:p>
            <a:pPr lvl="4"/>
            <a:r>
              <a:rPr lang="en-US" dirty="0" smtClean="0"/>
              <a:t>Managed Care (MCO) Rate for Rawson Neal</a:t>
            </a:r>
          </a:p>
          <a:p>
            <a:pPr lvl="2"/>
            <a:r>
              <a:rPr lang="en-US" dirty="0" smtClean="0"/>
              <a:t>Anticipated December 3, 2014 Recommendations Will Address</a:t>
            </a:r>
          </a:p>
          <a:p>
            <a:pPr lvl="3"/>
            <a:r>
              <a:rPr lang="en-US" dirty="0" smtClean="0"/>
              <a:t>Children</a:t>
            </a:r>
          </a:p>
          <a:p>
            <a:pPr lvl="3"/>
            <a:r>
              <a:rPr lang="en-US" dirty="0" smtClean="0"/>
              <a:t>Seniors</a:t>
            </a:r>
          </a:p>
          <a:p>
            <a:pPr lvl="3"/>
            <a:r>
              <a:rPr lang="en-US" dirty="0" smtClean="0"/>
              <a:t>Governance</a:t>
            </a:r>
          </a:p>
          <a:p>
            <a:r>
              <a:rPr lang="en-US" dirty="0" smtClean="0"/>
              <a:t>Civil and Forensic Hospital Occupancy</a:t>
            </a:r>
          </a:p>
          <a:p>
            <a:pPr lvl="3"/>
            <a:endParaRPr lang="en-US" dirty="0" smtClean="0"/>
          </a:p>
          <a:p>
            <a:pPr lvl="3"/>
            <a:endParaRPr lang="en-US" dirty="0" smtClean="0"/>
          </a:p>
        </p:txBody>
      </p:sp>
      <p:sp>
        <p:nvSpPr>
          <p:cNvPr id="4" name="Slide Number Placeholder 3"/>
          <p:cNvSpPr>
            <a:spLocks noGrp="1"/>
          </p:cNvSpPr>
          <p:nvPr>
            <p:ph type="sldNum" sz="quarter" idx="12"/>
          </p:nvPr>
        </p:nvSpPr>
        <p:spPr/>
        <p:txBody>
          <a:bodyPr/>
          <a:lstStyle/>
          <a:p>
            <a:fld id="{F7C42C77-1A91-43BF-B203-A2113043043A}" type="slidenum">
              <a:rPr lang="en-US" smtClean="0"/>
              <a:t>16</a:t>
            </a:fld>
            <a:endParaRPr lang="en-US"/>
          </a:p>
        </p:txBody>
      </p:sp>
    </p:spTree>
    <p:extLst>
      <p:ext uri="{BB962C8B-B14F-4D97-AF65-F5344CB8AC3E}">
        <p14:creationId xmlns:p14="http://schemas.microsoft.com/office/powerpoint/2010/main" val="41808212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90600"/>
          </a:xfrm>
        </p:spPr>
        <p:txBody>
          <a:bodyPr>
            <a:noAutofit/>
          </a:bodyPr>
          <a:lstStyle/>
          <a:p>
            <a:pPr algn="ctr"/>
            <a:r>
              <a:rPr lang="en-US" sz="2800" dirty="0" smtClean="0"/>
              <a:t>Medical Marijuana</a:t>
            </a:r>
            <a:endParaRPr lang="en-US" sz="2800" dirty="0"/>
          </a:p>
        </p:txBody>
      </p:sp>
      <p:sp>
        <p:nvSpPr>
          <p:cNvPr id="3" name="Content Placeholder 2"/>
          <p:cNvSpPr>
            <a:spLocks noGrp="1"/>
          </p:cNvSpPr>
          <p:nvPr>
            <p:ph idx="1"/>
          </p:nvPr>
        </p:nvSpPr>
        <p:spPr>
          <a:xfrm>
            <a:off x="457200" y="1447800"/>
            <a:ext cx="8686800" cy="5410200"/>
          </a:xfrm>
        </p:spPr>
        <p:txBody>
          <a:bodyPr>
            <a:normAutofit fontScale="70000" lnSpcReduction="20000"/>
          </a:bodyPr>
          <a:lstStyle/>
          <a:p>
            <a:r>
              <a:rPr lang="en-US" sz="3400" dirty="0"/>
              <a:t>Medical Marijuana Program Groups: </a:t>
            </a:r>
          </a:p>
          <a:p>
            <a:pPr lvl="1"/>
            <a:r>
              <a:rPr lang="en-US" sz="2200" dirty="0" smtClean="0"/>
              <a:t>Medical </a:t>
            </a:r>
            <a:r>
              <a:rPr lang="en-US" sz="2200" dirty="0"/>
              <a:t>Marijuana </a:t>
            </a:r>
            <a:r>
              <a:rPr lang="en-US" sz="2200" dirty="0" smtClean="0"/>
              <a:t>Cardholders</a:t>
            </a:r>
          </a:p>
          <a:p>
            <a:pPr lvl="1"/>
            <a:r>
              <a:rPr lang="en-US" sz="2200" dirty="0" smtClean="0"/>
              <a:t>Medical </a:t>
            </a:r>
            <a:r>
              <a:rPr lang="en-US" sz="2200" dirty="0"/>
              <a:t>Marijuana Establishments (MME</a:t>
            </a:r>
            <a:r>
              <a:rPr lang="en-US" sz="2200" dirty="0" smtClean="0"/>
              <a:t>)</a:t>
            </a:r>
          </a:p>
          <a:p>
            <a:pPr lvl="1"/>
            <a:endParaRPr lang="en-US" sz="1500" dirty="0" smtClean="0"/>
          </a:p>
          <a:p>
            <a:pPr>
              <a:spcAft>
                <a:spcPts val="1200"/>
              </a:spcAft>
            </a:pPr>
            <a:r>
              <a:rPr lang="en-US" sz="3100" dirty="0" smtClean="0"/>
              <a:t>Establishment Applications Received -- 519</a:t>
            </a:r>
          </a:p>
          <a:p>
            <a:pPr lvl="1"/>
            <a:r>
              <a:rPr lang="en-US" sz="2300" dirty="0"/>
              <a:t>Percentages by Establishment Type</a:t>
            </a:r>
            <a:br>
              <a:rPr lang="en-US" sz="2300" dirty="0"/>
            </a:br>
            <a:r>
              <a:rPr lang="en-US" sz="2300" dirty="0"/>
              <a:t>Dispensaries: 38%</a:t>
            </a:r>
            <a:br>
              <a:rPr lang="en-US" sz="2300" dirty="0"/>
            </a:br>
            <a:r>
              <a:rPr lang="en-US" sz="2300" dirty="0"/>
              <a:t>Cultivation: 35%</a:t>
            </a:r>
            <a:br>
              <a:rPr lang="en-US" sz="2300" dirty="0"/>
            </a:br>
            <a:r>
              <a:rPr lang="en-US" sz="2300" dirty="0"/>
              <a:t>Production: 23%</a:t>
            </a:r>
            <a:br>
              <a:rPr lang="en-US" sz="2300" dirty="0"/>
            </a:br>
            <a:r>
              <a:rPr lang="en-US" sz="2300" dirty="0"/>
              <a:t>Laboratories: 3</a:t>
            </a:r>
            <a:r>
              <a:rPr lang="en-US" sz="2300" dirty="0" smtClean="0"/>
              <a:t>%</a:t>
            </a:r>
          </a:p>
          <a:p>
            <a:pPr lvl="1"/>
            <a:endParaRPr lang="en-US" sz="2900" dirty="0" smtClean="0"/>
          </a:p>
          <a:p>
            <a:r>
              <a:rPr lang="en-US" sz="3100" dirty="0" smtClean="0"/>
              <a:t>Provisional Dispensary Licenses Issued by County</a:t>
            </a:r>
          </a:p>
          <a:p>
            <a:pPr lvl="1"/>
            <a:r>
              <a:rPr lang="en-US" sz="2200" dirty="0" smtClean="0"/>
              <a:t>Carson City  	2</a:t>
            </a:r>
          </a:p>
          <a:p>
            <a:pPr lvl="1"/>
            <a:r>
              <a:rPr lang="en-US" sz="2200" dirty="0" smtClean="0"/>
              <a:t>Churchill	1</a:t>
            </a:r>
          </a:p>
          <a:p>
            <a:pPr lvl="1"/>
            <a:r>
              <a:rPr lang="en-US" sz="2200" dirty="0" smtClean="0"/>
              <a:t>Clark		40</a:t>
            </a:r>
          </a:p>
          <a:p>
            <a:pPr lvl="1"/>
            <a:r>
              <a:rPr lang="en-US" sz="2200" dirty="0" smtClean="0"/>
              <a:t>Nye		1</a:t>
            </a:r>
          </a:p>
          <a:p>
            <a:pPr lvl="1"/>
            <a:r>
              <a:rPr lang="en-US" sz="2200" dirty="0" smtClean="0"/>
              <a:t>Story		1</a:t>
            </a:r>
          </a:p>
          <a:p>
            <a:pPr lvl="1"/>
            <a:r>
              <a:rPr lang="en-US" sz="2200" dirty="0" smtClean="0"/>
              <a:t>Washoe	10</a:t>
            </a:r>
          </a:p>
          <a:p>
            <a:pPr lvl="1"/>
            <a:endParaRPr lang="en-US" sz="2700" dirty="0"/>
          </a:p>
          <a:p>
            <a:r>
              <a:rPr lang="en-US" sz="2200" dirty="0" smtClean="0">
                <a:hlinkClick r:id="rId2"/>
              </a:rPr>
              <a:t>Link to Frequently Asked Questions </a:t>
            </a:r>
            <a:endParaRPr lang="en-US" sz="2200" dirty="0" smtClean="0"/>
          </a:p>
          <a:p>
            <a:endParaRPr lang="en-US" sz="2200" dirty="0"/>
          </a:p>
          <a:p>
            <a:endParaRPr lang="en-US" sz="2200" dirty="0" smtClean="0"/>
          </a:p>
          <a:p>
            <a:endParaRPr lang="en-US" sz="2200" dirty="0"/>
          </a:p>
        </p:txBody>
      </p:sp>
      <p:sp>
        <p:nvSpPr>
          <p:cNvPr id="4" name="Slide Number Placeholder 3"/>
          <p:cNvSpPr>
            <a:spLocks noGrp="1"/>
          </p:cNvSpPr>
          <p:nvPr>
            <p:ph type="sldNum" sz="quarter" idx="12"/>
          </p:nvPr>
        </p:nvSpPr>
        <p:spPr/>
        <p:txBody>
          <a:bodyPr/>
          <a:lstStyle/>
          <a:p>
            <a:fld id="{F7C42C77-1A91-43BF-B203-A2113043043A}" type="slidenum">
              <a:rPr lang="en-US" smtClean="0"/>
              <a:t>17</a:t>
            </a:fld>
            <a:endParaRPr lang="en-US"/>
          </a:p>
        </p:txBody>
      </p:sp>
    </p:spTree>
    <p:extLst>
      <p:ext uri="{BB962C8B-B14F-4D97-AF65-F5344CB8AC3E}">
        <p14:creationId xmlns:p14="http://schemas.microsoft.com/office/powerpoint/2010/main" val="36324456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2800" dirty="0" smtClean="0"/>
              <a:t>Other Hot Topics</a:t>
            </a:r>
            <a:endParaRPr lang="en-US" sz="2800" dirty="0"/>
          </a:p>
        </p:txBody>
      </p:sp>
      <p:sp>
        <p:nvSpPr>
          <p:cNvPr id="3" name="Content Placeholder 2"/>
          <p:cNvSpPr>
            <a:spLocks noGrp="1"/>
          </p:cNvSpPr>
          <p:nvPr>
            <p:ph idx="1"/>
          </p:nvPr>
        </p:nvSpPr>
        <p:spPr/>
        <p:txBody>
          <a:bodyPr>
            <a:normAutofit fontScale="70000" lnSpcReduction="20000"/>
          </a:bodyPr>
          <a:lstStyle/>
          <a:p>
            <a:pPr>
              <a:spcAft>
                <a:spcPts val="1200"/>
              </a:spcAft>
            </a:pPr>
            <a:r>
              <a:rPr lang="en-US" dirty="0"/>
              <a:t>Food </a:t>
            </a:r>
            <a:r>
              <a:rPr lang="en-US" dirty="0" smtClean="0"/>
              <a:t>Security </a:t>
            </a:r>
          </a:p>
          <a:p>
            <a:pPr lvl="1">
              <a:spcAft>
                <a:spcPts val="1200"/>
              </a:spcAft>
            </a:pPr>
            <a:r>
              <a:rPr lang="en-US" dirty="0" smtClean="0"/>
              <a:t>The Office of Food Security (and, along with that, the Food Security Strategist) was elevated out of the Grants Management Unit to establish a more direct connection with DHHS Divisions and other Departments.</a:t>
            </a:r>
          </a:p>
          <a:p>
            <a:pPr lvl="1">
              <a:spcAft>
                <a:spcPts val="1200"/>
              </a:spcAft>
            </a:pPr>
            <a:r>
              <a:rPr lang="en-US" dirty="0" smtClean="0"/>
              <a:t>The </a:t>
            </a:r>
            <a:r>
              <a:rPr lang="en-US" dirty="0"/>
              <a:t>Grants Management Unit’s second competitive solicitation for grants intended to relieve hunger in Nevada will be published in late January with a proposed increase in funding.</a:t>
            </a:r>
          </a:p>
          <a:p>
            <a:r>
              <a:rPr lang="en-US" dirty="0" smtClean="0"/>
              <a:t>Aging and Disability Services</a:t>
            </a:r>
          </a:p>
          <a:p>
            <a:pPr lvl="1"/>
            <a:r>
              <a:rPr lang="en-US" altLang="en-US" sz="2100" dirty="0" smtClean="0">
                <a:cs typeface="Arial" charset="0"/>
              </a:rPr>
              <a:t>Growth </a:t>
            </a:r>
            <a:r>
              <a:rPr lang="en-US" altLang="en-US" sz="2100" dirty="0">
                <a:cs typeface="Arial" charset="0"/>
              </a:rPr>
              <a:t>in the incidence of Alzheimer’s Disease and </a:t>
            </a:r>
            <a:r>
              <a:rPr lang="en-US" altLang="en-US" sz="2100" dirty="0" smtClean="0">
                <a:cs typeface="Arial" charset="0"/>
              </a:rPr>
              <a:t>Dementia</a:t>
            </a:r>
            <a:endParaRPr lang="en-US" altLang="en-US" sz="2100" dirty="0">
              <a:cs typeface="Arial" charset="0"/>
            </a:endParaRPr>
          </a:p>
          <a:p>
            <a:pPr marL="960120" lvl="1" indent="-342900">
              <a:lnSpc>
                <a:spcPct val="90000"/>
              </a:lnSpc>
            </a:pPr>
            <a:r>
              <a:rPr lang="en-US" altLang="en-US" dirty="0">
                <a:cs typeface="Arial" charset="0"/>
              </a:rPr>
              <a:t>1 in 9 people over age 65 have Alzheimer’s Disease</a:t>
            </a:r>
          </a:p>
          <a:p>
            <a:pPr marL="960120" lvl="1" indent="-342900">
              <a:lnSpc>
                <a:spcPct val="90000"/>
              </a:lnSpc>
            </a:pPr>
            <a:r>
              <a:rPr lang="en-US" altLang="en-US" dirty="0">
                <a:cs typeface="Arial" charset="0"/>
              </a:rPr>
              <a:t>1/3 of people aged 85 and older have Alzheimer’s </a:t>
            </a:r>
            <a:r>
              <a:rPr lang="en-US" altLang="en-US" dirty="0" smtClean="0">
                <a:cs typeface="Arial" charset="0"/>
              </a:rPr>
              <a:t>Disease</a:t>
            </a:r>
          </a:p>
          <a:p>
            <a:pPr marL="685800" indent="-342900">
              <a:lnSpc>
                <a:spcPct val="90000"/>
              </a:lnSpc>
            </a:pPr>
            <a:r>
              <a:rPr lang="en-US" altLang="en-US" sz="2100" dirty="0" smtClean="0">
                <a:cs typeface="Arial" charset="0"/>
              </a:rPr>
              <a:t>Persons </a:t>
            </a:r>
            <a:r>
              <a:rPr lang="en-US" altLang="en-US" sz="2100" dirty="0">
                <a:cs typeface="Arial" charset="0"/>
              </a:rPr>
              <a:t>with Intellectual </a:t>
            </a:r>
            <a:r>
              <a:rPr lang="en-US" altLang="en-US" sz="2100" dirty="0" smtClean="0">
                <a:cs typeface="Arial" charset="0"/>
              </a:rPr>
              <a:t>Disabilities</a:t>
            </a:r>
            <a:endParaRPr lang="en-US" altLang="en-US" sz="2100" dirty="0">
              <a:cs typeface="Arial" charset="0"/>
            </a:endParaRPr>
          </a:p>
          <a:p>
            <a:pPr marL="960120" lvl="1" indent="-342900">
              <a:lnSpc>
                <a:spcPct val="90000"/>
              </a:lnSpc>
            </a:pPr>
            <a:r>
              <a:rPr lang="en-US" altLang="en-US" dirty="0">
                <a:cs typeface="Arial" charset="0"/>
              </a:rPr>
              <a:t>Over 75% of people with ID live with families, and more than 25% of family care providers are over the age of 60 years and another 38% are between 41-59 years</a:t>
            </a:r>
          </a:p>
          <a:p>
            <a:pPr marL="960120" lvl="1" indent="-342900">
              <a:lnSpc>
                <a:spcPct val="90000"/>
              </a:lnSpc>
            </a:pPr>
            <a:r>
              <a:rPr lang="en-US" altLang="en-US" dirty="0" smtClean="0">
                <a:cs typeface="Arial" charset="0"/>
              </a:rPr>
              <a:t>Service </a:t>
            </a:r>
            <a:r>
              <a:rPr lang="en-US" altLang="en-US" dirty="0">
                <a:cs typeface="Arial" charset="0"/>
              </a:rPr>
              <a:t>system impacts come by way of both the aging person and their aging family </a:t>
            </a:r>
            <a:r>
              <a:rPr lang="en-US" altLang="en-US" dirty="0" smtClean="0">
                <a:cs typeface="Arial" charset="0"/>
              </a:rPr>
              <a:t>caregivers.</a:t>
            </a:r>
          </a:p>
          <a:p>
            <a:pPr marL="685800" indent="-342900">
              <a:lnSpc>
                <a:spcPct val="90000"/>
              </a:lnSpc>
            </a:pPr>
            <a:r>
              <a:rPr lang="en-US" altLang="en-US" sz="2100" dirty="0" smtClean="0">
                <a:cs typeface="Arial" charset="0"/>
              </a:rPr>
              <a:t>Growth </a:t>
            </a:r>
            <a:r>
              <a:rPr lang="en-US" altLang="en-US" sz="2100" dirty="0">
                <a:cs typeface="Arial" charset="0"/>
              </a:rPr>
              <a:t>in the demand for services for children with Autism Spectrum Disorder (ASD</a:t>
            </a:r>
            <a:r>
              <a:rPr lang="en-US" altLang="en-US" sz="2100" dirty="0" smtClean="0">
                <a:cs typeface="Arial" charset="0"/>
              </a:rPr>
              <a:t>)</a:t>
            </a:r>
            <a:endParaRPr lang="en-US" altLang="en-US" sz="2100" dirty="0">
              <a:cs typeface="Arial" charset="0"/>
            </a:endParaRPr>
          </a:p>
          <a:p>
            <a:pPr marL="960120" lvl="1" indent="-342900">
              <a:lnSpc>
                <a:spcPct val="90000"/>
              </a:lnSpc>
            </a:pPr>
            <a:r>
              <a:rPr lang="en-US" altLang="en-US" dirty="0">
                <a:cs typeface="Arial" charset="0"/>
              </a:rPr>
              <a:t>1 in 68 children is diagnosed with autism.  </a:t>
            </a:r>
          </a:p>
          <a:p>
            <a:pPr marL="960120" lvl="1" indent="-342900">
              <a:lnSpc>
                <a:spcPct val="90000"/>
              </a:lnSpc>
            </a:pPr>
            <a:r>
              <a:rPr lang="en-US" altLang="en-US" dirty="0">
                <a:cs typeface="Arial" charset="0"/>
              </a:rPr>
              <a:t>In Nevada, over 6,000 children have a diagnosis of autism.</a:t>
            </a:r>
          </a:p>
          <a:p>
            <a:pPr marL="960120" lvl="1" indent="-342900">
              <a:lnSpc>
                <a:spcPct val="90000"/>
              </a:lnSpc>
            </a:pPr>
            <a:r>
              <a:rPr lang="en-US" altLang="en-US" dirty="0">
                <a:cs typeface="Arial" charset="0"/>
              </a:rPr>
              <a:t>Early diagnosis and treatment are critical </a:t>
            </a:r>
            <a:r>
              <a:rPr lang="en-US" altLang="en-US" dirty="0" smtClean="0">
                <a:cs typeface="Arial" charset="0"/>
              </a:rPr>
              <a:t>to </a:t>
            </a:r>
            <a:r>
              <a:rPr lang="en-US" altLang="en-US" dirty="0">
                <a:cs typeface="Arial" charset="0"/>
              </a:rPr>
              <a:t>long term </a:t>
            </a:r>
            <a:r>
              <a:rPr lang="en-US" altLang="en-US" dirty="0" smtClean="0">
                <a:cs typeface="Arial" charset="0"/>
              </a:rPr>
              <a:t>outcomes</a:t>
            </a:r>
            <a:endParaRPr lang="en-US" dirty="0" smtClean="0"/>
          </a:p>
          <a:p>
            <a:pPr lvl="3"/>
            <a:endParaRPr lang="en-US" dirty="0" smtClean="0"/>
          </a:p>
        </p:txBody>
      </p:sp>
      <p:sp>
        <p:nvSpPr>
          <p:cNvPr id="4" name="Slide Number Placeholder 3"/>
          <p:cNvSpPr>
            <a:spLocks noGrp="1"/>
          </p:cNvSpPr>
          <p:nvPr>
            <p:ph type="sldNum" sz="quarter" idx="12"/>
          </p:nvPr>
        </p:nvSpPr>
        <p:spPr/>
        <p:txBody>
          <a:bodyPr/>
          <a:lstStyle/>
          <a:p>
            <a:fld id="{F7C42C77-1A91-43BF-B203-A2113043043A}" type="slidenum">
              <a:rPr lang="en-US" smtClean="0"/>
              <a:t>18</a:t>
            </a:fld>
            <a:endParaRPr lang="en-US"/>
          </a:p>
        </p:txBody>
      </p:sp>
    </p:spTree>
    <p:extLst>
      <p:ext uri="{BB962C8B-B14F-4D97-AF65-F5344CB8AC3E}">
        <p14:creationId xmlns:p14="http://schemas.microsoft.com/office/powerpoint/2010/main" val="35495260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90600"/>
          </a:xfrm>
        </p:spPr>
        <p:txBody>
          <a:bodyPr>
            <a:noAutofit/>
          </a:bodyPr>
          <a:lstStyle/>
          <a:p>
            <a:pPr algn="ctr"/>
            <a:r>
              <a:rPr lang="en-US" sz="2800" dirty="0" smtClean="0"/>
              <a:t>Other Hot Topics</a:t>
            </a:r>
            <a:endParaRPr lang="en-US" sz="2800" dirty="0"/>
          </a:p>
        </p:txBody>
      </p:sp>
      <p:sp>
        <p:nvSpPr>
          <p:cNvPr id="3" name="Content Placeholder 2"/>
          <p:cNvSpPr>
            <a:spLocks noGrp="1"/>
          </p:cNvSpPr>
          <p:nvPr>
            <p:ph idx="1"/>
          </p:nvPr>
        </p:nvSpPr>
        <p:spPr>
          <a:xfrm>
            <a:off x="457200" y="1371600"/>
            <a:ext cx="8229600" cy="5105400"/>
          </a:xfrm>
        </p:spPr>
        <p:txBody>
          <a:bodyPr>
            <a:normAutofit lnSpcReduction="10000"/>
          </a:bodyPr>
          <a:lstStyle/>
          <a:p>
            <a:pPr>
              <a:spcAft>
                <a:spcPts val="1200"/>
              </a:spcAft>
            </a:pPr>
            <a:r>
              <a:rPr lang="en-US" dirty="0" smtClean="0"/>
              <a:t>Medicaid</a:t>
            </a:r>
          </a:p>
          <a:p>
            <a:pPr lvl="1"/>
            <a:r>
              <a:rPr lang="en-US" sz="1800" dirty="0"/>
              <a:t>Access to Care</a:t>
            </a:r>
          </a:p>
          <a:p>
            <a:pPr lvl="1"/>
            <a:r>
              <a:rPr lang="en-US" sz="1800" dirty="0"/>
              <a:t>Health Care Guidance </a:t>
            </a:r>
            <a:r>
              <a:rPr lang="en-US" sz="1800" dirty="0" smtClean="0"/>
              <a:t>Program for Fee for Service Patients</a:t>
            </a:r>
            <a:endParaRPr lang="en-US" sz="1800" dirty="0"/>
          </a:p>
          <a:p>
            <a:pPr lvl="1"/>
            <a:r>
              <a:rPr lang="en-US" sz="1800" dirty="0"/>
              <a:t>Applied Behavior Analysis</a:t>
            </a:r>
          </a:p>
          <a:p>
            <a:pPr lvl="1"/>
            <a:r>
              <a:rPr lang="en-US" sz="1800" dirty="0"/>
              <a:t>Medicaid Management Information System improvements</a:t>
            </a:r>
          </a:p>
          <a:p>
            <a:pPr lvl="1"/>
            <a:r>
              <a:rPr lang="en-US" sz="1800" dirty="0"/>
              <a:t>Home and Community Based Services (HCBS</a:t>
            </a:r>
            <a:r>
              <a:rPr lang="en-US" sz="1800" dirty="0" smtClean="0"/>
              <a:t>)</a:t>
            </a:r>
          </a:p>
          <a:p>
            <a:pPr lvl="1"/>
            <a:endParaRPr lang="en-US" sz="1800" dirty="0"/>
          </a:p>
          <a:p>
            <a:r>
              <a:rPr lang="en-US" sz="2200" dirty="0" smtClean="0"/>
              <a:t>Welfare and Supportive Services</a:t>
            </a:r>
          </a:p>
          <a:p>
            <a:pPr lvl="1"/>
            <a:r>
              <a:rPr lang="en-US" sz="1800" dirty="0"/>
              <a:t>TANF </a:t>
            </a:r>
            <a:r>
              <a:rPr lang="en-US" sz="1800" dirty="0" smtClean="0"/>
              <a:t>-- Caseload </a:t>
            </a:r>
            <a:r>
              <a:rPr lang="en-US" sz="1800" dirty="0"/>
              <a:t>Growth</a:t>
            </a:r>
          </a:p>
          <a:p>
            <a:pPr lvl="3"/>
            <a:r>
              <a:rPr lang="en-US" sz="1500" dirty="0"/>
              <a:t>NEON - WPR </a:t>
            </a:r>
            <a:r>
              <a:rPr lang="en-US" sz="1500" dirty="0" smtClean="0"/>
              <a:t>Compliance </a:t>
            </a:r>
            <a:r>
              <a:rPr lang="en-US" sz="1500" dirty="0"/>
              <a:t>Plan Activities</a:t>
            </a:r>
          </a:p>
          <a:p>
            <a:pPr lvl="3"/>
            <a:r>
              <a:rPr lang="en-US" sz="1500" dirty="0"/>
              <a:t>Workforce Innovation Opportunity Act (WIOA</a:t>
            </a:r>
            <a:r>
              <a:rPr lang="en-US" sz="1500" dirty="0" smtClean="0"/>
              <a:t>) in Collaboration with DETR</a:t>
            </a:r>
            <a:endParaRPr lang="en-US" sz="1500" dirty="0"/>
          </a:p>
          <a:p>
            <a:pPr lvl="3"/>
            <a:endParaRPr lang="en-US" sz="1200" dirty="0"/>
          </a:p>
          <a:p>
            <a:pPr lvl="1"/>
            <a:r>
              <a:rPr lang="en-US" sz="1800" dirty="0" smtClean="0"/>
              <a:t>SNAP -- Caseload </a:t>
            </a:r>
            <a:r>
              <a:rPr lang="en-US" sz="1800" dirty="0"/>
              <a:t>Growth</a:t>
            </a:r>
          </a:p>
          <a:p>
            <a:pPr lvl="3"/>
            <a:r>
              <a:rPr lang="en-US" sz="1400" dirty="0"/>
              <a:t>Timeliness Corrective Plan</a:t>
            </a:r>
          </a:p>
          <a:p>
            <a:pPr lvl="3"/>
            <a:r>
              <a:rPr lang="en-US" sz="1400" dirty="0"/>
              <a:t>Accuracy error rate </a:t>
            </a:r>
          </a:p>
          <a:p>
            <a:pPr lvl="3"/>
            <a:r>
              <a:rPr lang="en-US" sz="1400" dirty="0" smtClean="0"/>
              <a:t>SNAP Employment &amp; Training – </a:t>
            </a:r>
            <a:r>
              <a:rPr lang="en-US" sz="1400" dirty="0"/>
              <a:t>Pilot grant application</a:t>
            </a:r>
          </a:p>
          <a:p>
            <a:pPr lvl="3"/>
            <a:r>
              <a:rPr lang="en-US" sz="1400" dirty="0" smtClean="0"/>
              <a:t>Investigation &amp; Recovery SNAP </a:t>
            </a:r>
            <a:r>
              <a:rPr lang="en-US" sz="1400" dirty="0"/>
              <a:t>trafficking grant </a:t>
            </a:r>
            <a:r>
              <a:rPr lang="en-US" sz="1400" dirty="0" smtClean="0"/>
              <a:t>application</a:t>
            </a:r>
            <a:endParaRPr lang="en-US" sz="1400" dirty="0"/>
          </a:p>
        </p:txBody>
      </p:sp>
      <p:sp>
        <p:nvSpPr>
          <p:cNvPr id="4" name="Slide Number Placeholder 3"/>
          <p:cNvSpPr>
            <a:spLocks noGrp="1"/>
          </p:cNvSpPr>
          <p:nvPr>
            <p:ph type="sldNum" sz="quarter" idx="12"/>
          </p:nvPr>
        </p:nvSpPr>
        <p:spPr/>
        <p:txBody>
          <a:bodyPr/>
          <a:lstStyle/>
          <a:p>
            <a:fld id="{F7C42C77-1A91-43BF-B203-A2113043043A}" type="slidenum">
              <a:rPr lang="en-US" smtClean="0"/>
              <a:t>19</a:t>
            </a:fld>
            <a:endParaRPr lang="en-US"/>
          </a:p>
        </p:txBody>
      </p:sp>
    </p:spTree>
    <p:extLst>
      <p:ext uri="{BB962C8B-B14F-4D97-AF65-F5344CB8AC3E}">
        <p14:creationId xmlns:p14="http://schemas.microsoft.com/office/powerpoint/2010/main" val="12185776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sz="4800" dirty="0" smtClean="0"/>
              <a:t>DHHS Bill Draft Requests</a:t>
            </a:r>
            <a:endParaRPr lang="en-US" sz="4800" dirty="0"/>
          </a:p>
        </p:txBody>
      </p:sp>
      <p:sp>
        <p:nvSpPr>
          <p:cNvPr id="6" name="Subtitle 5"/>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r>
              <a:rPr lang="en-US" dirty="0" smtClean="0"/>
              <a:t>47</a:t>
            </a:r>
            <a:endParaRPr lang="en-US" dirty="0"/>
          </a:p>
        </p:txBody>
      </p:sp>
    </p:spTree>
    <p:extLst>
      <p:ext uri="{BB962C8B-B14F-4D97-AF65-F5344CB8AC3E}">
        <p14:creationId xmlns:p14="http://schemas.microsoft.com/office/powerpoint/2010/main" val="308875368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762000"/>
          </a:xfrm>
        </p:spPr>
        <p:txBody>
          <a:bodyPr>
            <a:normAutofit fontScale="90000"/>
          </a:bodyPr>
          <a:lstStyle/>
          <a:p>
            <a:r>
              <a:rPr lang="en-US" dirty="0" smtClean="0"/>
              <a:t>DHHS Budget Bill Draft Requests (BDR)</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902652671"/>
              </p:ext>
            </p:extLst>
          </p:nvPr>
        </p:nvGraphicFramePr>
        <p:xfrm>
          <a:off x="304800" y="1295400"/>
          <a:ext cx="8534400" cy="4539307"/>
        </p:xfrm>
        <a:graphic>
          <a:graphicData uri="http://schemas.openxmlformats.org/drawingml/2006/table">
            <a:tbl>
              <a:tblPr firstRow="1" bandRow="1">
                <a:tableStyleId>{5C22544A-7EE6-4342-B048-85BDC9FD1C3A}</a:tableStyleId>
              </a:tblPr>
              <a:tblGrid>
                <a:gridCol w="1295400"/>
                <a:gridCol w="1371600"/>
                <a:gridCol w="2423160"/>
                <a:gridCol w="3444240"/>
              </a:tblGrid>
              <a:tr h="473477">
                <a:tc>
                  <a:txBody>
                    <a:bodyPr/>
                    <a:lstStyle/>
                    <a:p>
                      <a:pPr algn="ctr" fontAlgn="ctr"/>
                      <a:r>
                        <a:rPr lang="en-US" sz="1100" b="1" i="0" u="none" strike="noStrike" dirty="0">
                          <a:solidFill>
                            <a:srgbClr val="000000"/>
                          </a:solidFill>
                          <a:effectLst/>
                          <a:latin typeface="Calibri"/>
                        </a:rPr>
                        <a:t>DOA BDR #</a:t>
                      </a:r>
                    </a:p>
                  </a:txBody>
                  <a:tcPr marL="9525" marR="9525" marT="9525" marB="0" anchor="ctr"/>
                </a:tc>
                <a:tc>
                  <a:txBody>
                    <a:bodyPr/>
                    <a:lstStyle/>
                    <a:p>
                      <a:pPr algn="ctr" fontAlgn="ctr"/>
                      <a:r>
                        <a:rPr lang="en-US" sz="1100" b="1" i="0" u="none" strike="noStrike" dirty="0">
                          <a:solidFill>
                            <a:srgbClr val="000000"/>
                          </a:solidFill>
                          <a:effectLst/>
                          <a:latin typeface="Calibri"/>
                        </a:rPr>
                        <a:t>Division</a:t>
                      </a:r>
                    </a:p>
                  </a:txBody>
                  <a:tcPr marL="9525" marR="9525" marT="9525" marB="0" anchor="ctr"/>
                </a:tc>
                <a:tc>
                  <a:txBody>
                    <a:bodyPr/>
                    <a:lstStyle/>
                    <a:p>
                      <a:pPr algn="ctr" fontAlgn="ctr"/>
                      <a:r>
                        <a:rPr lang="en-US" sz="1100" b="1" i="0" u="none" strike="noStrike" dirty="0">
                          <a:solidFill>
                            <a:srgbClr val="000000"/>
                          </a:solidFill>
                          <a:effectLst/>
                          <a:latin typeface="Calibri"/>
                        </a:rPr>
                        <a:t>NRS</a:t>
                      </a:r>
                    </a:p>
                  </a:txBody>
                  <a:tcPr marL="9525" marR="9525" marT="9525" marB="0" anchor="ctr"/>
                </a:tc>
                <a:tc>
                  <a:txBody>
                    <a:bodyPr/>
                    <a:lstStyle/>
                    <a:p>
                      <a:pPr algn="ctr" fontAlgn="ctr"/>
                      <a:r>
                        <a:rPr lang="en-US" sz="1100" b="1" i="0" u="none" strike="noStrike" dirty="0">
                          <a:solidFill>
                            <a:srgbClr val="000000"/>
                          </a:solidFill>
                          <a:effectLst/>
                          <a:latin typeface="Calibri"/>
                        </a:rPr>
                        <a:t>Description</a:t>
                      </a:r>
                    </a:p>
                  </a:txBody>
                  <a:tcPr marL="9525" marR="9525" marT="9525" marB="0" anchor="ctr"/>
                </a:tc>
              </a:tr>
              <a:tr h="1681892">
                <a:tc>
                  <a:txBody>
                    <a:bodyPr/>
                    <a:lstStyle/>
                    <a:p>
                      <a:pPr algn="ctr" fontAlgn="t"/>
                      <a:r>
                        <a:rPr lang="en-US" sz="1100" b="0" i="0" u="none" strike="noStrike" dirty="0">
                          <a:solidFill>
                            <a:srgbClr val="000000"/>
                          </a:solidFill>
                          <a:effectLst/>
                          <a:latin typeface="Calibri"/>
                        </a:rPr>
                        <a:t>406-1045</a:t>
                      </a:r>
                    </a:p>
                  </a:txBody>
                  <a:tcPr marL="9525" marR="9525" marT="9525" marB="0"/>
                </a:tc>
                <a:tc>
                  <a:txBody>
                    <a:bodyPr/>
                    <a:lstStyle/>
                    <a:p>
                      <a:pPr algn="ctr" fontAlgn="t"/>
                      <a:r>
                        <a:rPr lang="en-US" sz="1100" b="0" i="0" u="none" strike="noStrike" dirty="0">
                          <a:solidFill>
                            <a:srgbClr val="000000"/>
                          </a:solidFill>
                          <a:effectLst/>
                          <a:latin typeface="Calibri"/>
                        </a:rPr>
                        <a:t>DPBH</a:t>
                      </a:r>
                    </a:p>
                  </a:txBody>
                  <a:tcPr marL="9525" marR="9525" marT="9525" marB="0"/>
                </a:tc>
                <a:tc>
                  <a:txBody>
                    <a:bodyPr/>
                    <a:lstStyle/>
                    <a:p>
                      <a:pPr algn="ctr" fontAlgn="t"/>
                      <a:r>
                        <a:rPr lang="en-US" sz="1100" b="0" i="0" u="none" strike="noStrike" dirty="0">
                          <a:solidFill>
                            <a:srgbClr val="000000"/>
                          </a:solidFill>
                          <a:effectLst/>
                          <a:latin typeface="Calibri"/>
                        </a:rPr>
                        <a:t>449.0153, 449.001, 449.0151, 449.089, 449.0301, 449.119, 449.174, 449.194, 200.5093, 427A.175, 632.472</a:t>
                      </a:r>
                    </a:p>
                  </a:txBody>
                  <a:tcPr marL="9525" marR="9525" marT="9525" marB="0"/>
                </a:tc>
                <a:tc>
                  <a:txBody>
                    <a:bodyPr/>
                    <a:lstStyle/>
                    <a:p>
                      <a:pPr algn="l" fontAlgn="t"/>
                      <a:r>
                        <a:rPr lang="en-US" sz="1100" b="0" i="0" u="sng" strike="noStrike" dirty="0">
                          <a:solidFill>
                            <a:srgbClr val="000000"/>
                          </a:solidFill>
                          <a:effectLst/>
                          <a:latin typeface="Calibri"/>
                        </a:rPr>
                        <a:t>Community Health Worker Pool (CHW):</a:t>
                      </a:r>
                      <a:r>
                        <a:rPr lang="en-US" sz="1100" b="0" i="0" u="none" strike="noStrike" dirty="0">
                          <a:solidFill>
                            <a:srgbClr val="000000"/>
                          </a:solidFill>
                          <a:effectLst/>
                          <a:latin typeface="Calibri"/>
                        </a:rPr>
                        <a:t> Required to implement the CHW model in Nevada, including oversight and certification of workforce.  CHW's are commonly characterized as lay health workers.  CHW is  considered an evidence-based model to improve access to health care, increase education and awareness, prevent disease and improve select health outcomes among the populations in which they reside.</a:t>
                      </a:r>
                      <a:r>
                        <a:rPr lang="en-US" sz="1100" b="0" i="0" u="none" strike="noStrike" dirty="0">
                          <a:solidFill>
                            <a:srgbClr val="FF0000"/>
                          </a:solidFill>
                          <a:effectLst/>
                          <a:latin typeface="Calibri"/>
                        </a:rPr>
                        <a:t>  </a:t>
                      </a:r>
                      <a:endParaRPr lang="en-US" sz="1100" b="0" i="0" u="sng" strike="noStrike" dirty="0">
                        <a:solidFill>
                          <a:srgbClr val="000000"/>
                        </a:solidFill>
                        <a:effectLst/>
                        <a:latin typeface="Calibri"/>
                      </a:endParaRPr>
                    </a:p>
                  </a:txBody>
                  <a:tcPr marL="9525" marR="9525" marT="9525" marB="0"/>
                </a:tc>
              </a:tr>
              <a:tr h="681125">
                <a:tc>
                  <a:txBody>
                    <a:bodyPr/>
                    <a:lstStyle/>
                    <a:p>
                      <a:pPr algn="ctr" fontAlgn="t"/>
                      <a:r>
                        <a:rPr lang="en-US" sz="1100" b="0" i="0" u="none" strike="noStrike" dirty="0">
                          <a:solidFill>
                            <a:srgbClr val="000000"/>
                          </a:solidFill>
                          <a:effectLst/>
                          <a:latin typeface="Calibri"/>
                        </a:rPr>
                        <a:t>403-1077</a:t>
                      </a:r>
                    </a:p>
                  </a:txBody>
                  <a:tcPr marL="9525" marR="9525" marT="9525" marB="0"/>
                </a:tc>
                <a:tc>
                  <a:txBody>
                    <a:bodyPr/>
                    <a:lstStyle/>
                    <a:p>
                      <a:pPr algn="ctr" fontAlgn="t"/>
                      <a:r>
                        <a:rPr lang="en-US" sz="1100" b="0" i="0" u="none" strike="noStrike">
                          <a:solidFill>
                            <a:srgbClr val="000000"/>
                          </a:solidFill>
                          <a:effectLst/>
                          <a:latin typeface="Calibri"/>
                        </a:rPr>
                        <a:t>DHCFP</a:t>
                      </a:r>
                    </a:p>
                  </a:txBody>
                  <a:tcPr marL="9525" marR="9525" marT="9525" marB="0"/>
                </a:tc>
                <a:tc>
                  <a:txBody>
                    <a:bodyPr/>
                    <a:lstStyle/>
                    <a:p>
                      <a:pPr algn="ctr" fontAlgn="t"/>
                      <a:r>
                        <a:rPr lang="en-US" sz="1100" b="0" i="0" u="none" strike="noStrike">
                          <a:solidFill>
                            <a:srgbClr val="000000"/>
                          </a:solidFill>
                          <a:effectLst/>
                          <a:latin typeface="Calibri"/>
                        </a:rPr>
                        <a:t>422.4025</a:t>
                      </a:r>
                    </a:p>
                  </a:txBody>
                  <a:tcPr marL="9525" marR="9525" marT="9525" marB="0"/>
                </a:tc>
                <a:tc>
                  <a:txBody>
                    <a:bodyPr/>
                    <a:lstStyle/>
                    <a:p>
                      <a:pPr algn="l" fontAlgn="t"/>
                      <a:r>
                        <a:rPr lang="en-US" sz="1100" b="0" i="0" u="sng" strike="noStrike" dirty="0">
                          <a:solidFill>
                            <a:srgbClr val="000000"/>
                          </a:solidFill>
                          <a:effectLst/>
                          <a:latin typeface="Calibri"/>
                        </a:rPr>
                        <a:t>Medicaid Preferred Drug List (PDL):</a:t>
                      </a:r>
                      <a:r>
                        <a:rPr lang="en-US" sz="1100" b="0" i="0" u="none" strike="noStrike" dirty="0">
                          <a:solidFill>
                            <a:srgbClr val="000000"/>
                          </a:solidFill>
                          <a:effectLst/>
                          <a:latin typeface="Calibri"/>
                        </a:rPr>
                        <a:t> Elimination of the sunset/expiration date to enable Medicaid to continue to collect rebates on certain drugs.</a:t>
                      </a:r>
                      <a:r>
                        <a:rPr lang="en-US" sz="1100" b="1" i="0" u="none" strike="noStrike" dirty="0">
                          <a:solidFill>
                            <a:srgbClr val="FF0000"/>
                          </a:solidFill>
                          <a:effectLst/>
                          <a:latin typeface="Calibri"/>
                        </a:rPr>
                        <a:t>  </a:t>
                      </a:r>
                      <a:endParaRPr lang="en-US" sz="1100" b="0" i="0" u="sng" strike="noStrike" dirty="0">
                        <a:solidFill>
                          <a:srgbClr val="000000"/>
                        </a:solidFill>
                        <a:effectLst/>
                        <a:latin typeface="Calibri"/>
                      </a:endParaRPr>
                    </a:p>
                  </a:txBody>
                  <a:tcPr marL="9525" marR="9525" marT="9525" marB="0"/>
                </a:tc>
              </a:tr>
              <a:tr h="1106829">
                <a:tc>
                  <a:txBody>
                    <a:bodyPr/>
                    <a:lstStyle/>
                    <a:p>
                      <a:pPr algn="ctr" fontAlgn="t"/>
                      <a:r>
                        <a:rPr lang="en-US" sz="1100" b="0" i="0" u="none" strike="noStrike" dirty="0">
                          <a:solidFill>
                            <a:srgbClr val="000000"/>
                          </a:solidFill>
                          <a:effectLst/>
                          <a:latin typeface="Calibri"/>
                        </a:rPr>
                        <a:t>406-1042</a:t>
                      </a:r>
                    </a:p>
                  </a:txBody>
                  <a:tcPr marL="9525" marR="9525" marT="9525" marB="0"/>
                </a:tc>
                <a:tc>
                  <a:txBody>
                    <a:bodyPr/>
                    <a:lstStyle/>
                    <a:p>
                      <a:pPr algn="ctr" fontAlgn="t"/>
                      <a:r>
                        <a:rPr lang="en-US" sz="1100" b="0" i="0" u="none" strike="noStrike">
                          <a:solidFill>
                            <a:srgbClr val="000000"/>
                          </a:solidFill>
                          <a:effectLst/>
                          <a:latin typeface="Calibri"/>
                        </a:rPr>
                        <a:t>DPBH</a:t>
                      </a:r>
                    </a:p>
                  </a:txBody>
                  <a:tcPr marL="9525" marR="9525" marT="9525" marB="0"/>
                </a:tc>
                <a:tc>
                  <a:txBody>
                    <a:bodyPr/>
                    <a:lstStyle/>
                    <a:p>
                      <a:pPr algn="ctr" fontAlgn="t"/>
                      <a:r>
                        <a:rPr lang="en-US" sz="1100" b="0" i="0" u="none" strike="noStrike">
                          <a:solidFill>
                            <a:srgbClr val="000000"/>
                          </a:solidFill>
                          <a:effectLst/>
                          <a:latin typeface="Calibri"/>
                        </a:rPr>
                        <a:t>449, NAC 449</a:t>
                      </a:r>
                    </a:p>
                  </a:txBody>
                  <a:tcPr marL="9525" marR="9525" marT="9525" marB="0"/>
                </a:tc>
                <a:tc>
                  <a:txBody>
                    <a:bodyPr/>
                    <a:lstStyle/>
                    <a:p>
                      <a:pPr algn="l" fontAlgn="t"/>
                      <a:r>
                        <a:rPr lang="en-US" sz="1100" b="0" i="0" u="sng" strike="noStrike" dirty="0">
                          <a:solidFill>
                            <a:srgbClr val="000000"/>
                          </a:solidFill>
                          <a:effectLst/>
                          <a:latin typeface="Calibri"/>
                        </a:rPr>
                        <a:t>Peer Support Recovery Organizations (PSRO):</a:t>
                      </a:r>
                      <a:r>
                        <a:rPr lang="en-US" sz="1100" b="0" i="0" u="none" strike="noStrike" dirty="0">
                          <a:solidFill>
                            <a:srgbClr val="000000"/>
                          </a:solidFill>
                          <a:effectLst/>
                          <a:latin typeface="Calibri"/>
                        </a:rPr>
                        <a:t>  Creates  Peer Support Recovery Organization as a facility type to employ trained Peer Supporters to provide peer support services for individuals with mental illness, addictions or co-occurring disorders.  Provides for licensure requirements.</a:t>
                      </a:r>
                      <a:r>
                        <a:rPr lang="en-US" sz="1100" b="1" i="0" u="none" strike="noStrike" dirty="0">
                          <a:solidFill>
                            <a:srgbClr val="FF0000"/>
                          </a:solidFill>
                          <a:effectLst/>
                          <a:latin typeface="Calibri"/>
                        </a:rPr>
                        <a:t>  </a:t>
                      </a:r>
                      <a:endParaRPr lang="en-US" sz="1100" b="0" i="0" u="sng" strike="noStrike" dirty="0">
                        <a:solidFill>
                          <a:srgbClr val="000000"/>
                        </a:solidFill>
                        <a:effectLst/>
                        <a:latin typeface="Calibri"/>
                      </a:endParaRPr>
                    </a:p>
                  </a:txBody>
                  <a:tcPr marL="9525" marR="9525" marT="9525" marB="0"/>
                </a:tc>
              </a:tr>
              <a:tr h="595984">
                <a:tc>
                  <a:txBody>
                    <a:bodyPr/>
                    <a:lstStyle/>
                    <a:p>
                      <a:pPr algn="ctr" fontAlgn="t"/>
                      <a:r>
                        <a:rPr lang="en-US" sz="1100" b="0" i="0" u="none" strike="noStrike" dirty="0">
                          <a:solidFill>
                            <a:srgbClr val="000000"/>
                          </a:solidFill>
                          <a:effectLst/>
                          <a:latin typeface="Calibri"/>
                        </a:rPr>
                        <a:t>406-1040</a:t>
                      </a:r>
                    </a:p>
                  </a:txBody>
                  <a:tcPr marL="9525" marR="9525" marT="9525" marB="0"/>
                </a:tc>
                <a:tc>
                  <a:txBody>
                    <a:bodyPr/>
                    <a:lstStyle/>
                    <a:p>
                      <a:pPr algn="ctr" fontAlgn="t"/>
                      <a:r>
                        <a:rPr lang="en-US" sz="1100" b="0" i="0" u="none" strike="noStrike" dirty="0">
                          <a:solidFill>
                            <a:srgbClr val="000000"/>
                          </a:solidFill>
                          <a:effectLst/>
                          <a:latin typeface="Calibri"/>
                        </a:rPr>
                        <a:t>DPBH</a:t>
                      </a:r>
                    </a:p>
                  </a:txBody>
                  <a:tcPr marL="9525" marR="9525" marT="9525" marB="0"/>
                </a:tc>
                <a:tc>
                  <a:txBody>
                    <a:bodyPr/>
                    <a:lstStyle/>
                    <a:p>
                      <a:pPr algn="ctr" fontAlgn="t"/>
                      <a:r>
                        <a:rPr lang="en-US" sz="1100" b="0" i="0" u="none" strike="noStrike">
                          <a:solidFill>
                            <a:srgbClr val="000000"/>
                          </a:solidFill>
                          <a:effectLst/>
                          <a:latin typeface="Calibri"/>
                        </a:rPr>
                        <a:t>449.00455</a:t>
                      </a:r>
                    </a:p>
                  </a:txBody>
                  <a:tcPr marL="9525" marR="9525" marT="9525" marB="0"/>
                </a:tc>
                <a:tc>
                  <a:txBody>
                    <a:bodyPr/>
                    <a:lstStyle/>
                    <a:p>
                      <a:pPr algn="l" fontAlgn="t"/>
                      <a:r>
                        <a:rPr lang="en-US" sz="1100" b="0" i="0" u="sng" strike="noStrike" dirty="0">
                          <a:solidFill>
                            <a:srgbClr val="000000"/>
                          </a:solidFill>
                          <a:effectLst/>
                          <a:latin typeface="Calibri"/>
                        </a:rPr>
                        <a:t>SAPTA:</a:t>
                      </a:r>
                      <a:r>
                        <a:rPr lang="en-US" sz="1100" b="0" i="0" u="none" strike="noStrike" dirty="0">
                          <a:solidFill>
                            <a:srgbClr val="000000"/>
                          </a:solidFill>
                          <a:effectLst/>
                          <a:latin typeface="Calibri"/>
                        </a:rPr>
                        <a:t> Allows DPBH to license all alcohol and drug abuse facilities that meet the NRS 449.00455 definition.</a:t>
                      </a:r>
                    </a:p>
                  </a:txBody>
                  <a:tcPr marL="9525" marR="9525" marT="9525" marB="0"/>
                </a:tc>
              </a:tr>
            </a:tbl>
          </a:graphicData>
        </a:graphic>
      </p:graphicFrame>
      <p:sp>
        <p:nvSpPr>
          <p:cNvPr id="4" name="Slide Number Placeholder 3"/>
          <p:cNvSpPr>
            <a:spLocks noGrp="1"/>
          </p:cNvSpPr>
          <p:nvPr>
            <p:ph type="sldNum" sz="quarter" idx="12"/>
          </p:nvPr>
        </p:nvSpPr>
        <p:spPr/>
        <p:txBody>
          <a:bodyPr/>
          <a:lstStyle/>
          <a:p>
            <a:fld id="{E636984A-644B-4025-A0D3-8C3B0250B5A6}" type="slidenum">
              <a:rPr lang="en-US" smtClean="0"/>
              <a:t>21</a:t>
            </a:fld>
            <a:endParaRPr lang="en-US"/>
          </a:p>
        </p:txBody>
      </p:sp>
    </p:spTree>
    <p:extLst>
      <p:ext uri="{BB962C8B-B14F-4D97-AF65-F5344CB8AC3E}">
        <p14:creationId xmlns:p14="http://schemas.microsoft.com/office/powerpoint/2010/main" val="141526631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685800"/>
          </a:xfrm>
        </p:spPr>
        <p:txBody>
          <a:bodyPr>
            <a:normAutofit fontScale="90000"/>
          </a:bodyPr>
          <a:lstStyle/>
          <a:p>
            <a:r>
              <a:rPr lang="en-US" dirty="0" smtClean="0"/>
              <a:t>DHHS Policy BDRs</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538973101"/>
              </p:ext>
            </p:extLst>
          </p:nvPr>
        </p:nvGraphicFramePr>
        <p:xfrm>
          <a:off x="152400" y="1066800"/>
          <a:ext cx="8839200" cy="5486400"/>
        </p:xfrm>
        <a:graphic>
          <a:graphicData uri="http://schemas.openxmlformats.org/drawingml/2006/table">
            <a:tbl>
              <a:tblPr firstRow="1" bandRow="1">
                <a:tableStyleId>{5C22544A-7EE6-4342-B048-85BDC9FD1C3A}</a:tableStyleId>
              </a:tblPr>
              <a:tblGrid>
                <a:gridCol w="1693528"/>
                <a:gridCol w="1506872"/>
                <a:gridCol w="1981200"/>
                <a:gridCol w="3657600"/>
              </a:tblGrid>
              <a:tr h="395088">
                <a:tc>
                  <a:txBody>
                    <a:bodyPr/>
                    <a:lstStyle/>
                    <a:p>
                      <a:pPr algn="ctr" fontAlgn="ctr"/>
                      <a:r>
                        <a:rPr lang="en-US" sz="1100" b="1" i="0" u="none" strike="noStrike" dirty="0">
                          <a:solidFill>
                            <a:srgbClr val="000000"/>
                          </a:solidFill>
                          <a:effectLst/>
                          <a:latin typeface="Calibri"/>
                        </a:rPr>
                        <a:t>DOA BDR #</a:t>
                      </a:r>
                    </a:p>
                  </a:txBody>
                  <a:tcPr marL="9525" marR="9525" marT="9525" marB="0" anchor="ctr"/>
                </a:tc>
                <a:tc>
                  <a:txBody>
                    <a:bodyPr/>
                    <a:lstStyle/>
                    <a:p>
                      <a:pPr algn="ctr" fontAlgn="ctr"/>
                      <a:r>
                        <a:rPr lang="en-US" sz="1100" b="1" i="0" u="none" strike="noStrike" dirty="0">
                          <a:solidFill>
                            <a:srgbClr val="000000"/>
                          </a:solidFill>
                          <a:effectLst/>
                          <a:latin typeface="Calibri"/>
                        </a:rPr>
                        <a:t>Division</a:t>
                      </a:r>
                    </a:p>
                  </a:txBody>
                  <a:tcPr marL="9525" marR="9525" marT="9525" marB="0" anchor="ctr"/>
                </a:tc>
                <a:tc>
                  <a:txBody>
                    <a:bodyPr/>
                    <a:lstStyle/>
                    <a:p>
                      <a:pPr algn="ctr" fontAlgn="ctr"/>
                      <a:r>
                        <a:rPr lang="en-US" sz="1100" b="1" i="0" u="none" strike="noStrike">
                          <a:solidFill>
                            <a:srgbClr val="000000"/>
                          </a:solidFill>
                          <a:effectLst/>
                          <a:latin typeface="Calibri"/>
                        </a:rPr>
                        <a:t>NRS</a:t>
                      </a:r>
                    </a:p>
                  </a:txBody>
                  <a:tcPr marL="9525" marR="9525" marT="9525" marB="0" anchor="ctr"/>
                </a:tc>
                <a:tc>
                  <a:txBody>
                    <a:bodyPr/>
                    <a:lstStyle/>
                    <a:p>
                      <a:pPr algn="ctr" fontAlgn="ctr"/>
                      <a:r>
                        <a:rPr lang="en-US" sz="1100" b="1" i="0" u="none" strike="noStrike" dirty="0">
                          <a:solidFill>
                            <a:srgbClr val="000000"/>
                          </a:solidFill>
                          <a:effectLst/>
                          <a:latin typeface="Calibri"/>
                        </a:rPr>
                        <a:t>Description</a:t>
                      </a:r>
                    </a:p>
                  </a:txBody>
                  <a:tcPr marL="9525" marR="9525" marT="9525" marB="0" anchor="ctr"/>
                </a:tc>
              </a:tr>
              <a:tr h="1281311">
                <a:tc>
                  <a:txBody>
                    <a:bodyPr/>
                    <a:lstStyle/>
                    <a:p>
                      <a:pPr algn="ctr" fontAlgn="t"/>
                      <a:r>
                        <a:rPr lang="en-US" sz="1100" b="0" i="0" u="none" strike="noStrike" dirty="0">
                          <a:solidFill>
                            <a:srgbClr val="000000"/>
                          </a:solidFill>
                          <a:effectLst/>
                          <a:latin typeface="Calibri"/>
                        </a:rPr>
                        <a:t>400-1102</a:t>
                      </a:r>
                    </a:p>
                  </a:txBody>
                  <a:tcPr marL="9525" marR="9525" marT="9525" marB="0"/>
                </a:tc>
                <a:tc>
                  <a:txBody>
                    <a:bodyPr/>
                    <a:lstStyle/>
                    <a:p>
                      <a:pPr algn="ctr" fontAlgn="t"/>
                      <a:r>
                        <a:rPr lang="en-US" sz="1100" b="0" i="0" u="none" strike="noStrike">
                          <a:solidFill>
                            <a:srgbClr val="000000"/>
                          </a:solidFill>
                          <a:effectLst/>
                          <a:latin typeface="Calibri"/>
                        </a:rPr>
                        <a:t>DO</a:t>
                      </a:r>
                    </a:p>
                  </a:txBody>
                  <a:tcPr marL="9525" marR="9525" marT="9525" marB="0"/>
                </a:tc>
                <a:tc>
                  <a:txBody>
                    <a:bodyPr/>
                    <a:lstStyle/>
                    <a:p>
                      <a:pPr algn="ctr" fontAlgn="t"/>
                      <a:r>
                        <a:rPr lang="en-US" sz="1100" b="0" i="0" u="none" strike="noStrike">
                          <a:solidFill>
                            <a:srgbClr val="000000"/>
                          </a:solidFill>
                          <a:effectLst/>
                          <a:latin typeface="Calibri"/>
                        </a:rPr>
                        <a:t>439.581 to 439.595</a:t>
                      </a:r>
                    </a:p>
                  </a:txBody>
                  <a:tcPr marL="9525" marR="9525" marT="9525" marB="0"/>
                </a:tc>
                <a:tc>
                  <a:txBody>
                    <a:bodyPr/>
                    <a:lstStyle/>
                    <a:p>
                      <a:pPr algn="l" fontAlgn="t"/>
                      <a:r>
                        <a:rPr lang="en-US" sz="1100" b="0" i="0" u="sng" strike="noStrike" dirty="0">
                          <a:solidFill>
                            <a:srgbClr val="000000"/>
                          </a:solidFill>
                          <a:effectLst/>
                          <a:latin typeface="Calibri"/>
                        </a:rPr>
                        <a:t>Statewide Health Information Exchange System</a:t>
                      </a:r>
                      <a:r>
                        <a:rPr lang="en-US" sz="1100" b="0" i="0" u="none" strike="noStrike" dirty="0">
                          <a:solidFill>
                            <a:srgbClr val="000000"/>
                          </a:solidFill>
                          <a:effectLst/>
                          <a:latin typeface="Calibri"/>
                        </a:rPr>
                        <a:t>: Revisions necessary to address advances in technology and lessons learned during implementation of the "State Health Information Technology Strategic &amp; Operational Plan". </a:t>
                      </a:r>
                      <a:r>
                        <a:rPr lang="en-US" sz="1100" b="0" i="0" u="none" strike="noStrike" dirty="0" smtClean="0">
                          <a:solidFill>
                            <a:srgbClr val="000000"/>
                          </a:solidFill>
                          <a:effectLst/>
                          <a:latin typeface="Calibri"/>
                        </a:rPr>
                        <a:t> Change DDHS to</a:t>
                      </a:r>
                      <a:r>
                        <a:rPr lang="en-US" sz="1100" b="0" i="0" u="none" strike="noStrike" baseline="0" dirty="0" smtClean="0">
                          <a:solidFill>
                            <a:srgbClr val="000000"/>
                          </a:solidFill>
                          <a:effectLst/>
                          <a:latin typeface="Calibri"/>
                        </a:rPr>
                        <a:t> oversight authority rather than administrative authority.</a:t>
                      </a:r>
                      <a:endParaRPr lang="en-US" sz="1100" b="0" i="0" u="sng" strike="noStrike" dirty="0">
                        <a:solidFill>
                          <a:srgbClr val="FF0000"/>
                        </a:solidFill>
                        <a:effectLst/>
                        <a:latin typeface="Calibri"/>
                      </a:endParaRPr>
                    </a:p>
                  </a:txBody>
                  <a:tcPr marL="9525" marR="9525" marT="9525" marB="0"/>
                </a:tc>
              </a:tr>
              <a:tr h="1281311">
                <a:tc>
                  <a:txBody>
                    <a:bodyPr/>
                    <a:lstStyle/>
                    <a:p>
                      <a:pPr algn="ctr" fontAlgn="t"/>
                      <a:r>
                        <a:rPr lang="en-US" sz="1100" b="0" i="0" u="none" strike="noStrike" dirty="0">
                          <a:solidFill>
                            <a:srgbClr val="000000"/>
                          </a:solidFill>
                          <a:effectLst/>
                          <a:latin typeface="Calibri"/>
                        </a:rPr>
                        <a:t>406-1020</a:t>
                      </a:r>
                    </a:p>
                  </a:txBody>
                  <a:tcPr marL="9525" marR="9525" marT="9525" marB="0"/>
                </a:tc>
                <a:tc>
                  <a:txBody>
                    <a:bodyPr/>
                    <a:lstStyle/>
                    <a:p>
                      <a:pPr algn="ctr" fontAlgn="t"/>
                      <a:r>
                        <a:rPr lang="en-US" sz="1100" b="0" i="0" u="none" strike="noStrike" dirty="0">
                          <a:solidFill>
                            <a:srgbClr val="000000"/>
                          </a:solidFill>
                          <a:effectLst/>
                          <a:latin typeface="Calibri"/>
                        </a:rPr>
                        <a:t>DPBH</a:t>
                      </a:r>
                    </a:p>
                  </a:txBody>
                  <a:tcPr marL="9525" marR="9525" marT="9525" marB="0"/>
                </a:tc>
                <a:tc>
                  <a:txBody>
                    <a:bodyPr/>
                    <a:lstStyle/>
                    <a:p>
                      <a:pPr algn="ctr" fontAlgn="t"/>
                      <a:r>
                        <a:rPr lang="en-US" sz="1100" b="0" i="0" u="none" strike="noStrike" dirty="0">
                          <a:solidFill>
                            <a:srgbClr val="000000"/>
                          </a:solidFill>
                          <a:effectLst/>
                          <a:latin typeface="Calibri"/>
                        </a:rPr>
                        <a:t>439A, NAC 439A.720</a:t>
                      </a:r>
                    </a:p>
                  </a:txBody>
                  <a:tcPr marL="9525" marR="9525" marT="9525" marB="0"/>
                </a:tc>
                <a:tc>
                  <a:txBody>
                    <a:bodyPr/>
                    <a:lstStyle/>
                    <a:p>
                      <a:pPr algn="l" fontAlgn="t"/>
                      <a:r>
                        <a:rPr lang="en-US" sz="1100" b="0" i="0" u="sng" strike="noStrike" dirty="0">
                          <a:solidFill>
                            <a:srgbClr val="000000"/>
                          </a:solidFill>
                          <a:effectLst/>
                          <a:latin typeface="Calibri"/>
                        </a:rPr>
                        <a:t>J-1 Physician Visa Fees:</a:t>
                      </a:r>
                      <a:r>
                        <a:rPr lang="en-US" sz="1100" b="0" i="0" u="none" strike="noStrike" dirty="0">
                          <a:solidFill>
                            <a:srgbClr val="000000"/>
                          </a:solidFill>
                          <a:effectLst/>
                          <a:latin typeface="Calibri"/>
                        </a:rPr>
                        <a:t> Remove cap for J-1 Physician Visa Waiver application fee to allow for adequate funding for staff processing and program oversight.</a:t>
                      </a:r>
                    </a:p>
                  </a:txBody>
                  <a:tcPr marL="9525" marR="9525" marT="9525" marB="0"/>
                </a:tc>
              </a:tr>
              <a:tr h="1066433">
                <a:tc>
                  <a:txBody>
                    <a:bodyPr/>
                    <a:lstStyle/>
                    <a:p>
                      <a:pPr algn="ctr" fontAlgn="t"/>
                      <a:r>
                        <a:rPr lang="en-US" sz="1100" b="0" i="0" u="none" strike="noStrike" dirty="0">
                          <a:solidFill>
                            <a:srgbClr val="000000"/>
                          </a:solidFill>
                          <a:effectLst/>
                          <a:latin typeface="Calibri"/>
                        </a:rPr>
                        <a:t>402-1043</a:t>
                      </a:r>
                    </a:p>
                  </a:txBody>
                  <a:tcPr marL="9525" marR="9525" marT="9525" marB="0"/>
                </a:tc>
                <a:tc>
                  <a:txBody>
                    <a:bodyPr/>
                    <a:lstStyle/>
                    <a:p>
                      <a:pPr algn="ctr" fontAlgn="t"/>
                      <a:r>
                        <a:rPr lang="en-US" sz="1100" b="0" i="0" u="none" strike="noStrike">
                          <a:solidFill>
                            <a:srgbClr val="000000"/>
                          </a:solidFill>
                          <a:effectLst/>
                          <a:latin typeface="Calibri"/>
                        </a:rPr>
                        <a:t>ADSD</a:t>
                      </a:r>
                    </a:p>
                  </a:txBody>
                  <a:tcPr marL="9525" marR="9525" marT="9525" marB="0"/>
                </a:tc>
                <a:tc>
                  <a:txBody>
                    <a:bodyPr/>
                    <a:lstStyle/>
                    <a:p>
                      <a:pPr algn="ctr" fontAlgn="t"/>
                      <a:r>
                        <a:rPr lang="en-US" sz="1100" b="0" i="0" u="none" strike="noStrike">
                          <a:solidFill>
                            <a:srgbClr val="000000"/>
                          </a:solidFill>
                          <a:effectLst/>
                          <a:latin typeface="Calibri"/>
                        </a:rPr>
                        <a:t>435</a:t>
                      </a:r>
                    </a:p>
                  </a:txBody>
                  <a:tcPr marL="9525" marR="9525" marT="9525" marB="0"/>
                </a:tc>
                <a:tc>
                  <a:txBody>
                    <a:bodyPr/>
                    <a:lstStyle/>
                    <a:p>
                      <a:pPr algn="l" fontAlgn="t"/>
                      <a:r>
                        <a:rPr lang="en-US" sz="1100" b="0" i="0" u="sng" strike="noStrike" dirty="0">
                          <a:solidFill>
                            <a:srgbClr val="000000"/>
                          </a:solidFill>
                          <a:effectLst/>
                          <a:latin typeface="Calibri"/>
                        </a:rPr>
                        <a:t>Early Intervention and Developmental Services into Aging and Disability Services Division:</a:t>
                      </a:r>
                      <a:r>
                        <a:rPr lang="en-US" sz="1100" b="0" i="0" u="none" strike="noStrike" dirty="0">
                          <a:solidFill>
                            <a:srgbClr val="000000"/>
                          </a:solidFill>
                          <a:effectLst/>
                          <a:latin typeface="Calibri"/>
                        </a:rPr>
                        <a:t> Complete </a:t>
                      </a:r>
                      <a:r>
                        <a:rPr lang="en-US" sz="1100" b="0" i="0" u="none" strike="noStrike" dirty="0" smtClean="0">
                          <a:solidFill>
                            <a:srgbClr val="000000"/>
                          </a:solidFill>
                          <a:effectLst/>
                          <a:latin typeface="Calibri"/>
                        </a:rPr>
                        <a:t>the</a:t>
                      </a:r>
                      <a:r>
                        <a:rPr lang="en-US" sz="1100" b="0" i="0" u="none" strike="noStrike" baseline="0" dirty="0" smtClean="0">
                          <a:solidFill>
                            <a:srgbClr val="000000"/>
                          </a:solidFill>
                          <a:effectLst/>
                          <a:latin typeface="Calibri"/>
                        </a:rPr>
                        <a:t> i</a:t>
                      </a:r>
                      <a:r>
                        <a:rPr lang="en-US" sz="1100" b="0" i="0" u="none" strike="noStrike" dirty="0" smtClean="0">
                          <a:solidFill>
                            <a:srgbClr val="000000"/>
                          </a:solidFill>
                          <a:effectLst/>
                          <a:latin typeface="Calibri"/>
                        </a:rPr>
                        <a:t>ntegration/realignment </a:t>
                      </a:r>
                      <a:r>
                        <a:rPr lang="en-US" sz="1100" b="0" i="0" u="none" strike="noStrike" dirty="0">
                          <a:solidFill>
                            <a:srgbClr val="000000"/>
                          </a:solidFill>
                          <a:effectLst/>
                          <a:latin typeface="Calibri"/>
                        </a:rPr>
                        <a:t>of services of EIDS into ADSD as requested in NRS 435. </a:t>
                      </a:r>
                      <a:endParaRPr lang="en-US" sz="1100" b="0" i="0" u="sng" strike="noStrike" dirty="0">
                        <a:solidFill>
                          <a:srgbClr val="000000"/>
                        </a:solidFill>
                        <a:effectLst/>
                        <a:latin typeface="Calibri"/>
                      </a:endParaRPr>
                    </a:p>
                  </a:txBody>
                  <a:tcPr marL="9525" marR="9525" marT="9525" marB="0"/>
                </a:tc>
              </a:tr>
              <a:tr h="720476">
                <a:tc>
                  <a:txBody>
                    <a:bodyPr/>
                    <a:lstStyle/>
                    <a:p>
                      <a:pPr algn="ctr" fontAlgn="t"/>
                      <a:r>
                        <a:rPr lang="en-US" sz="1100" b="0" i="0" u="none" strike="noStrike" dirty="0">
                          <a:solidFill>
                            <a:srgbClr val="000000"/>
                          </a:solidFill>
                          <a:effectLst/>
                          <a:latin typeface="Calibri"/>
                        </a:rPr>
                        <a:t>403-1081</a:t>
                      </a:r>
                    </a:p>
                  </a:txBody>
                  <a:tcPr marL="9525" marR="9525" marT="9525" marB="0"/>
                </a:tc>
                <a:tc>
                  <a:txBody>
                    <a:bodyPr/>
                    <a:lstStyle/>
                    <a:p>
                      <a:pPr algn="ctr" fontAlgn="t"/>
                      <a:r>
                        <a:rPr lang="en-US" sz="1100" b="0" i="0" u="none" strike="noStrike" dirty="0">
                          <a:solidFill>
                            <a:srgbClr val="000000"/>
                          </a:solidFill>
                          <a:effectLst/>
                          <a:latin typeface="Calibri"/>
                        </a:rPr>
                        <a:t>DHCFP</a:t>
                      </a:r>
                    </a:p>
                  </a:txBody>
                  <a:tcPr marL="9525" marR="9525" marT="9525" marB="0"/>
                </a:tc>
                <a:tc>
                  <a:txBody>
                    <a:bodyPr/>
                    <a:lstStyle/>
                    <a:p>
                      <a:pPr algn="ctr" fontAlgn="t"/>
                      <a:r>
                        <a:rPr lang="en-US" sz="1100" b="0" i="0" u="none" strike="noStrike">
                          <a:solidFill>
                            <a:srgbClr val="000000"/>
                          </a:solidFill>
                          <a:effectLst/>
                          <a:latin typeface="Calibri"/>
                        </a:rPr>
                        <a:t>422.4035</a:t>
                      </a:r>
                    </a:p>
                  </a:txBody>
                  <a:tcPr marL="9525" marR="9525" marT="9525" marB="0"/>
                </a:tc>
                <a:tc>
                  <a:txBody>
                    <a:bodyPr/>
                    <a:lstStyle/>
                    <a:p>
                      <a:pPr algn="l" fontAlgn="t"/>
                      <a:r>
                        <a:rPr lang="en-US" sz="1100" b="0" i="0" u="sng" strike="noStrike" dirty="0">
                          <a:solidFill>
                            <a:srgbClr val="000000"/>
                          </a:solidFill>
                          <a:effectLst/>
                          <a:latin typeface="Calibri"/>
                        </a:rPr>
                        <a:t>Pharmacy and Therapeutic Committee (P&amp;T Comm.):</a:t>
                      </a:r>
                      <a:r>
                        <a:rPr lang="en-US" sz="1100" b="0" i="0" u="none" strike="noStrike" dirty="0">
                          <a:solidFill>
                            <a:srgbClr val="000000"/>
                          </a:solidFill>
                          <a:effectLst/>
                          <a:latin typeface="Calibri"/>
                        </a:rPr>
                        <a:t> Change of membership requirements so committee may meet regularly. </a:t>
                      </a:r>
                      <a:endParaRPr lang="en-US" sz="1100" b="0" i="0" u="sng" strike="noStrike" dirty="0">
                        <a:solidFill>
                          <a:srgbClr val="000000"/>
                        </a:solidFill>
                        <a:effectLst/>
                        <a:latin typeface="Calibri"/>
                      </a:endParaRPr>
                    </a:p>
                  </a:txBody>
                  <a:tcPr marL="9525" marR="9525" marT="9525" marB="0"/>
                </a:tc>
              </a:tr>
              <a:tr h="741781">
                <a:tc>
                  <a:txBody>
                    <a:bodyPr/>
                    <a:lstStyle/>
                    <a:p>
                      <a:pPr algn="ctr" fontAlgn="t"/>
                      <a:r>
                        <a:rPr lang="en-US" sz="1100" b="0" i="0" u="none" strike="noStrike" dirty="0">
                          <a:solidFill>
                            <a:srgbClr val="000000"/>
                          </a:solidFill>
                          <a:effectLst/>
                          <a:latin typeface="Calibri"/>
                        </a:rPr>
                        <a:t>403-1090</a:t>
                      </a:r>
                    </a:p>
                  </a:txBody>
                  <a:tcPr marL="9525" marR="9525" marT="9525" marB="0"/>
                </a:tc>
                <a:tc>
                  <a:txBody>
                    <a:bodyPr/>
                    <a:lstStyle/>
                    <a:p>
                      <a:pPr algn="ctr" fontAlgn="t"/>
                      <a:r>
                        <a:rPr lang="en-US" sz="1100" b="0" i="0" u="none" strike="noStrike">
                          <a:solidFill>
                            <a:srgbClr val="000000"/>
                          </a:solidFill>
                          <a:effectLst/>
                          <a:latin typeface="Calibri"/>
                        </a:rPr>
                        <a:t>DHCFP</a:t>
                      </a:r>
                    </a:p>
                  </a:txBody>
                  <a:tcPr marL="9525" marR="9525" marT="9525" marB="0"/>
                </a:tc>
                <a:tc>
                  <a:txBody>
                    <a:bodyPr/>
                    <a:lstStyle/>
                    <a:p>
                      <a:pPr algn="ctr" fontAlgn="t"/>
                      <a:r>
                        <a:rPr lang="en-US" sz="1100" b="0" i="0" u="none" strike="noStrike" dirty="0">
                          <a:solidFill>
                            <a:srgbClr val="000000"/>
                          </a:solidFill>
                          <a:effectLst/>
                          <a:latin typeface="Calibri"/>
                        </a:rPr>
                        <a:t>689A.430, 689B.300</a:t>
                      </a:r>
                    </a:p>
                  </a:txBody>
                  <a:tcPr marL="9525" marR="9525" marT="9525" marB="0"/>
                </a:tc>
                <a:tc>
                  <a:txBody>
                    <a:bodyPr/>
                    <a:lstStyle/>
                    <a:p>
                      <a:pPr algn="l" fontAlgn="t"/>
                      <a:r>
                        <a:rPr lang="en-US" sz="1100" b="0" i="0" u="sng" strike="noStrike" dirty="0">
                          <a:solidFill>
                            <a:srgbClr val="000000"/>
                          </a:solidFill>
                          <a:effectLst/>
                          <a:latin typeface="Calibri"/>
                        </a:rPr>
                        <a:t>Confirmation of Medicaid Payer of Last Resort:</a:t>
                      </a:r>
                      <a:r>
                        <a:rPr lang="en-US" sz="1100" b="0" i="0" u="none" strike="noStrike" dirty="0">
                          <a:solidFill>
                            <a:srgbClr val="000000"/>
                          </a:solidFill>
                          <a:effectLst/>
                          <a:latin typeface="Calibri"/>
                        </a:rPr>
                        <a:t> Implement trading partner agreements (TPAs) with commercial payers to acquire their monthly eligibility rosters.  Ensures Medicaid is payer of last resort.</a:t>
                      </a:r>
                      <a:r>
                        <a:rPr lang="en-US" sz="1100" b="1" i="0" u="none" strike="noStrike" dirty="0">
                          <a:solidFill>
                            <a:srgbClr val="FF0000"/>
                          </a:solidFill>
                          <a:effectLst/>
                          <a:latin typeface="Calibri"/>
                        </a:rPr>
                        <a:t> </a:t>
                      </a:r>
                      <a:r>
                        <a:rPr lang="en-US" sz="1100" b="1" i="0" u="none" strike="noStrike" dirty="0" smtClean="0">
                          <a:solidFill>
                            <a:srgbClr val="FF0000"/>
                          </a:solidFill>
                          <a:effectLst/>
                          <a:latin typeface="Calibri"/>
                        </a:rPr>
                        <a:t>  </a:t>
                      </a:r>
                      <a:endParaRPr lang="en-US" sz="1100" b="0" i="0" u="sng" strike="noStrike" dirty="0">
                        <a:solidFill>
                          <a:srgbClr val="000000"/>
                        </a:solidFill>
                        <a:effectLst/>
                        <a:latin typeface="Calibri"/>
                      </a:endParaRPr>
                    </a:p>
                  </a:txBody>
                  <a:tcPr marL="9525" marR="9525" marT="9525" marB="0"/>
                </a:tc>
              </a:tr>
            </a:tbl>
          </a:graphicData>
        </a:graphic>
      </p:graphicFrame>
      <p:sp>
        <p:nvSpPr>
          <p:cNvPr id="4" name="Slide Number Placeholder 3"/>
          <p:cNvSpPr>
            <a:spLocks noGrp="1"/>
          </p:cNvSpPr>
          <p:nvPr>
            <p:ph type="sldNum" sz="quarter" idx="12"/>
          </p:nvPr>
        </p:nvSpPr>
        <p:spPr/>
        <p:txBody>
          <a:bodyPr/>
          <a:lstStyle/>
          <a:p>
            <a:fld id="{E636984A-644B-4025-A0D3-8C3B0250B5A6}" type="slidenum">
              <a:rPr lang="en-US" smtClean="0"/>
              <a:t>22</a:t>
            </a:fld>
            <a:endParaRPr lang="en-US"/>
          </a:p>
        </p:txBody>
      </p:sp>
    </p:spTree>
    <p:extLst>
      <p:ext uri="{BB962C8B-B14F-4D97-AF65-F5344CB8AC3E}">
        <p14:creationId xmlns:p14="http://schemas.microsoft.com/office/powerpoint/2010/main" val="317762813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57200"/>
            <a:ext cx="8458200" cy="838200"/>
          </a:xfrm>
        </p:spPr>
        <p:txBody>
          <a:bodyPr>
            <a:normAutofit/>
          </a:bodyPr>
          <a:lstStyle/>
          <a:p>
            <a:r>
              <a:rPr lang="en-US" dirty="0" smtClean="0"/>
              <a:t>DHHS Policy BDR’s continued</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20197011"/>
              </p:ext>
            </p:extLst>
          </p:nvPr>
        </p:nvGraphicFramePr>
        <p:xfrm>
          <a:off x="152400" y="1308895"/>
          <a:ext cx="8763001" cy="5091906"/>
        </p:xfrm>
        <a:graphic>
          <a:graphicData uri="http://schemas.openxmlformats.org/drawingml/2006/table">
            <a:tbl>
              <a:tblPr firstRow="1" bandRow="1">
                <a:tableStyleId>{5C22544A-7EE6-4342-B048-85BDC9FD1C3A}</a:tableStyleId>
              </a:tblPr>
              <a:tblGrid>
                <a:gridCol w="1371600"/>
                <a:gridCol w="1219200"/>
                <a:gridCol w="1752600"/>
                <a:gridCol w="4419601"/>
              </a:tblGrid>
              <a:tr h="212076">
                <a:tc>
                  <a:txBody>
                    <a:bodyPr/>
                    <a:lstStyle/>
                    <a:p>
                      <a:pPr algn="ctr" fontAlgn="ctr"/>
                      <a:r>
                        <a:rPr lang="en-US" sz="1100" b="1" i="0" u="none" strike="noStrike" dirty="0">
                          <a:solidFill>
                            <a:srgbClr val="000000"/>
                          </a:solidFill>
                          <a:effectLst/>
                          <a:latin typeface="Calibri"/>
                        </a:rPr>
                        <a:t>DOA BDR #</a:t>
                      </a:r>
                    </a:p>
                  </a:txBody>
                  <a:tcPr marL="9525" marR="9525" marT="9525" marB="0" anchor="ctr"/>
                </a:tc>
                <a:tc>
                  <a:txBody>
                    <a:bodyPr/>
                    <a:lstStyle/>
                    <a:p>
                      <a:pPr algn="ctr" fontAlgn="ctr"/>
                      <a:r>
                        <a:rPr lang="en-US" sz="1100" b="1" i="0" u="none" strike="noStrike" dirty="0">
                          <a:solidFill>
                            <a:srgbClr val="000000"/>
                          </a:solidFill>
                          <a:effectLst/>
                          <a:latin typeface="Calibri"/>
                        </a:rPr>
                        <a:t>Division</a:t>
                      </a:r>
                    </a:p>
                  </a:txBody>
                  <a:tcPr marL="9525" marR="9525" marT="9525" marB="0" anchor="ctr"/>
                </a:tc>
                <a:tc>
                  <a:txBody>
                    <a:bodyPr/>
                    <a:lstStyle/>
                    <a:p>
                      <a:pPr algn="ctr" fontAlgn="ctr"/>
                      <a:r>
                        <a:rPr lang="en-US" sz="1100" b="1" i="0" u="none" strike="noStrike" dirty="0">
                          <a:solidFill>
                            <a:srgbClr val="000000"/>
                          </a:solidFill>
                          <a:effectLst/>
                          <a:latin typeface="Calibri"/>
                        </a:rPr>
                        <a:t>NRS</a:t>
                      </a:r>
                    </a:p>
                  </a:txBody>
                  <a:tcPr marL="9525" marR="9525" marT="9525" marB="0" anchor="ctr"/>
                </a:tc>
                <a:tc>
                  <a:txBody>
                    <a:bodyPr/>
                    <a:lstStyle/>
                    <a:p>
                      <a:pPr algn="ctr" fontAlgn="ctr"/>
                      <a:r>
                        <a:rPr lang="en-US" sz="1100" b="1" i="0" u="none" strike="noStrike" dirty="0">
                          <a:solidFill>
                            <a:srgbClr val="000000"/>
                          </a:solidFill>
                          <a:effectLst/>
                          <a:latin typeface="Calibri"/>
                        </a:rPr>
                        <a:t>Description</a:t>
                      </a:r>
                    </a:p>
                  </a:txBody>
                  <a:tcPr marL="9525" marR="9525" marT="9525" marB="0" anchor="ctr"/>
                </a:tc>
              </a:tr>
              <a:tr h="1048785">
                <a:tc>
                  <a:txBody>
                    <a:bodyPr/>
                    <a:lstStyle/>
                    <a:p>
                      <a:pPr algn="ctr" fontAlgn="t"/>
                      <a:r>
                        <a:rPr lang="en-US" sz="1100" b="0" i="0" u="none" strike="noStrike" dirty="0">
                          <a:solidFill>
                            <a:srgbClr val="000000"/>
                          </a:solidFill>
                          <a:effectLst/>
                          <a:latin typeface="Calibri"/>
                        </a:rPr>
                        <a:t>403-1103</a:t>
                      </a:r>
                    </a:p>
                  </a:txBody>
                  <a:tcPr marL="9525" marR="9525" marT="9525" marB="0"/>
                </a:tc>
                <a:tc>
                  <a:txBody>
                    <a:bodyPr/>
                    <a:lstStyle/>
                    <a:p>
                      <a:pPr algn="ctr" fontAlgn="t"/>
                      <a:r>
                        <a:rPr lang="en-US" sz="1100" b="0" i="0" u="none" strike="noStrike" dirty="0">
                          <a:solidFill>
                            <a:srgbClr val="000000"/>
                          </a:solidFill>
                          <a:effectLst/>
                          <a:latin typeface="Calibri"/>
                        </a:rPr>
                        <a:t>DHCFP</a:t>
                      </a:r>
                    </a:p>
                  </a:txBody>
                  <a:tcPr marL="9525" marR="9525" marT="9525" marB="0"/>
                </a:tc>
                <a:tc>
                  <a:txBody>
                    <a:bodyPr/>
                    <a:lstStyle/>
                    <a:p>
                      <a:pPr algn="ctr" fontAlgn="t"/>
                      <a:r>
                        <a:rPr lang="en-US" sz="1100" b="0" i="0" u="none" strike="noStrike" dirty="0">
                          <a:solidFill>
                            <a:srgbClr val="000000"/>
                          </a:solidFill>
                          <a:effectLst/>
                          <a:latin typeface="Calibri"/>
                        </a:rPr>
                        <a:t>428 Indigent Persons</a:t>
                      </a:r>
                    </a:p>
                  </a:txBody>
                  <a:tcPr marL="9525" marR="9525" marT="9525" marB="0"/>
                </a:tc>
                <a:tc>
                  <a:txBody>
                    <a:bodyPr/>
                    <a:lstStyle/>
                    <a:p>
                      <a:pPr algn="l" fontAlgn="t"/>
                      <a:r>
                        <a:rPr lang="en-US" sz="1100" b="0" i="0" u="sng" strike="noStrike" dirty="0">
                          <a:solidFill>
                            <a:srgbClr val="000000"/>
                          </a:solidFill>
                          <a:effectLst/>
                          <a:latin typeface="Calibri"/>
                        </a:rPr>
                        <a:t>Indigent Accident Funds:</a:t>
                      </a:r>
                      <a:r>
                        <a:rPr lang="en-US" sz="1100" b="0" i="0" u="none" strike="noStrike" dirty="0">
                          <a:solidFill>
                            <a:srgbClr val="000000"/>
                          </a:solidFill>
                          <a:effectLst/>
                          <a:latin typeface="Calibri"/>
                        </a:rPr>
                        <a:t> This will help with proper and appropriately flexible use of federal/non-federal funds for indigent care.  Also abolishes fund &amp; board related to the county match program which is no longer needed. </a:t>
                      </a:r>
                    </a:p>
                  </a:txBody>
                  <a:tcPr marL="9525" marR="9525" marT="9525" marB="0"/>
                </a:tc>
              </a:tr>
              <a:tr h="1203424">
                <a:tc>
                  <a:txBody>
                    <a:bodyPr/>
                    <a:lstStyle/>
                    <a:p>
                      <a:pPr algn="ctr" fontAlgn="t"/>
                      <a:r>
                        <a:rPr lang="en-US" sz="1100" b="0" i="0" u="none" strike="noStrike" dirty="0">
                          <a:solidFill>
                            <a:srgbClr val="000000"/>
                          </a:solidFill>
                          <a:effectLst/>
                          <a:latin typeface="Calibri"/>
                        </a:rPr>
                        <a:t>406-1041</a:t>
                      </a:r>
                    </a:p>
                  </a:txBody>
                  <a:tcPr marL="9525" marR="9525" marT="9525" marB="0"/>
                </a:tc>
                <a:tc>
                  <a:txBody>
                    <a:bodyPr/>
                    <a:lstStyle/>
                    <a:p>
                      <a:pPr algn="ctr" fontAlgn="t"/>
                      <a:r>
                        <a:rPr lang="en-US" sz="1100" b="0" i="0" u="none" strike="noStrike">
                          <a:solidFill>
                            <a:srgbClr val="000000"/>
                          </a:solidFill>
                          <a:effectLst/>
                          <a:latin typeface="Calibri"/>
                        </a:rPr>
                        <a:t>DPBH</a:t>
                      </a:r>
                    </a:p>
                  </a:txBody>
                  <a:tcPr marL="9525" marR="9525" marT="9525" marB="0"/>
                </a:tc>
                <a:tc>
                  <a:txBody>
                    <a:bodyPr/>
                    <a:lstStyle/>
                    <a:p>
                      <a:pPr algn="ctr" fontAlgn="t"/>
                      <a:r>
                        <a:rPr lang="en-US" sz="1100" b="0" i="0" u="none" strike="noStrike">
                          <a:solidFill>
                            <a:srgbClr val="000000"/>
                          </a:solidFill>
                          <a:effectLst/>
                          <a:latin typeface="Calibri"/>
                        </a:rPr>
                        <a:t>Title 40, 449, Chapter 458</a:t>
                      </a:r>
                    </a:p>
                  </a:txBody>
                  <a:tcPr marL="9525" marR="9525" marT="9525" marB="0"/>
                </a:tc>
                <a:tc>
                  <a:txBody>
                    <a:bodyPr/>
                    <a:lstStyle/>
                    <a:p>
                      <a:pPr algn="l" fontAlgn="t"/>
                      <a:r>
                        <a:rPr lang="en-US" sz="1100" b="0" i="0" u="sng" strike="noStrike" dirty="0">
                          <a:solidFill>
                            <a:srgbClr val="000000"/>
                          </a:solidFill>
                          <a:effectLst/>
                          <a:latin typeface="Calibri"/>
                        </a:rPr>
                        <a:t>Alcohol and Drug Abuse Facility Licenses:</a:t>
                      </a:r>
                      <a:r>
                        <a:rPr lang="en-US" sz="1100" b="0" i="0" u="none" strike="noStrike" dirty="0">
                          <a:solidFill>
                            <a:srgbClr val="000000"/>
                          </a:solidFill>
                          <a:effectLst/>
                          <a:latin typeface="Calibri"/>
                        </a:rPr>
                        <a:t> Seeks to require all alcohol and drug abuse facilities falling under NRS 449.00455 to be licensed by the Division. Changes authority for adoption of regulations from Division to State Board of Health.</a:t>
                      </a:r>
                      <a:r>
                        <a:rPr lang="en-US" sz="1100" b="1" i="0" u="none" strike="noStrike" dirty="0">
                          <a:solidFill>
                            <a:srgbClr val="FF0000"/>
                          </a:solidFill>
                          <a:effectLst/>
                          <a:latin typeface="Calibri"/>
                        </a:rPr>
                        <a:t>  </a:t>
                      </a:r>
                      <a:endParaRPr lang="en-US" sz="1100" b="0" i="0" u="sng" strike="noStrike" dirty="0">
                        <a:solidFill>
                          <a:srgbClr val="000000"/>
                        </a:solidFill>
                        <a:effectLst/>
                        <a:latin typeface="Calibri"/>
                      </a:endParaRPr>
                    </a:p>
                  </a:txBody>
                  <a:tcPr marL="9525" marR="9525" marT="9525" marB="0"/>
                </a:tc>
              </a:tr>
              <a:tr h="882792">
                <a:tc>
                  <a:txBody>
                    <a:bodyPr/>
                    <a:lstStyle/>
                    <a:p>
                      <a:pPr algn="ctr" fontAlgn="t"/>
                      <a:r>
                        <a:rPr lang="en-US" sz="1100" b="0" i="0" u="none" strike="noStrike" dirty="0">
                          <a:solidFill>
                            <a:srgbClr val="000000"/>
                          </a:solidFill>
                          <a:effectLst/>
                          <a:latin typeface="Calibri"/>
                        </a:rPr>
                        <a:t>406-1054</a:t>
                      </a:r>
                    </a:p>
                  </a:txBody>
                  <a:tcPr marL="9525" marR="9525" marT="9525" marB="0"/>
                </a:tc>
                <a:tc>
                  <a:txBody>
                    <a:bodyPr/>
                    <a:lstStyle/>
                    <a:p>
                      <a:pPr algn="ctr" fontAlgn="t"/>
                      <a:r>
                        <a:rPr lang="en-US" sz="1100" b="0" i="0" u="none" strike="noStrike">
                          <a:solidFill>
                            <a:srgbClr val="000000"/>
                          </a:solidFill>
                          <a:effectLst/>
                          <a:latin typeface="Calibri"/>
                        </a:rPr>
                        <a:t>406-1076</a:t>
                      </a:r>
                    </a:p>
                  </a:txBody>
                  <a:tcPr marL="9525" marR="9525" marT="9525" marB="0"/>
                </a:tc>
                <a:tc>
                  <a:txBody>
                    <a:bodyPr/>
                    <a:lstStyle/>
                    <a:p>
                      <a:pPr algn="ctr" fontAlgn="t"/>
                      <a:r>
                        <a:rPr lang="en-US" sz="1100" b="0" i="0" u="none" strike="noStrike">
                          <a:solidFill>
                            <a:srgbClr val="000000"/>
                          </a:solidFill>
                          <a:effectLst/>
                          <a:latin typeface="Calibri"/>
                        </a:rPr>
                        <a:t>453A.740</a:t>
                      </a:r>
                    </a:p>
                  </a:txBody>
                  <a:tcPr marL="9525" marR="9525" marT="9525" marB="0"/>
                </a:tc>
                <a:tc>
                  <a:txBody>
                    <a:bodyPr/>
                    <a:lstStyle/>
                    <a:p>
                      <a:pPr algn="l" fontAlgn="t"/>
                      <a:r>
                        <a:rPr lang="en-US" sz="1100" b="0" i="0" u="sng" strike="noStrike" dirty="0">
                          <a:solidFill>
                            <a:srgbClr val="000000"/>
                          </a:solidFill>
                          <a:effectLst/>
                          <a:latin typeface="Calibri"/>
                        </a:rPr>
                        <a:t>Medical Marijuana Program - ID Cards:</a:t>
                      </a:r>
                      <a:r>
                        <a:rPr lang="en-US" sz="1100" b="0" i="0" u="none" strike="noStrike" dirty="0">
                          <a:solidFill>
                            <a:srgbClr val="000000"/>
                          </a:solidFill>
                          <a:effectLst/>
                          <a:latin typeface="Calibri"/>
                        </a:rPr>
                        <a:t>  Provides for DPBH to prepare and issue medical marijuana registry cards for cardholders and caregivers.</a:t>
                      </a:r>
                      <a:r>
                        <a:rPr lang="en-US" sz="1100" b="1" i="0" u="none" strike="noStrike" dirty="0">
                          <a:solidFill>
                            <a:srgbClr val="FF0000"/>
                          </a:solidFill>
                          <a:effectLst/>
                          <a:latin typeface="Calibri"/>
                        </a:rPr>
                        <a:t> </a:t>
                      </a:r>
                      <a:endParaRPr lang="en-US" sz="1100" b="0" i="0" u="sng" strike="noStrike" dirty="0">
                        <a:solidFill>
                          <a:srgbClr val="000000"/>
                        </a:solidFill>
                        <a:effectLst/>
                        <a:latin typeface="Calibri"/>
                      </a:endParaRPr>
                    </a:p>
                  </a:txBody>
                  <a:tcPr marL="9525" marR="9525" marT="9525" marB="0"/>
                </a:tc>
              </a:tr>
              <a:tr h="1744829">
                <a:tc>
                  <a:txBody>
                    <a:bodyPr/>
                    <a:lstStyle/>
                    <a:p>
                      <a:pPr algn="ctr" fontAlgn="t"/>
                      <a:r>
                        <a:rPr lang="en-US" sz="1100" b="0" i="0" u="none" strike="noStrike" dirty="0">
                          <a:solidFill>
                            <a:srgbClr val="000000"/>
                          </a:solidFill>
                          <a:effectLst/>
                          <a:latin typeface="Calibri"/>
                        </a:rPr>
                        <a:t>406-1093</a:t>
                      </a:r>
                    </a:p>
                  </a:txBody>
                  <a:tcPr marL="9525" marR="9525" marT="9525" marB="0"/>
                </a:tc>
                <a:tc>
                  <a:txBody>
                    <a:bodyPr/>
                    <a:lstStyle/>
                    <a:p>
                      <a:pPr algn="ctr" fontAlgn="t"/>
                      <a:r>
                        <a:rPr lang="en-US" sz="1100" b="0" i="0" u="none" strike="noStrike" dirty="0">
                          <a:solidFill>
                            <a:srgbClr val="000000"/>
                          </a:solidFill>
                          <a:effectLst/>
                          <a:latin typeface="Calibri"/>
                        </a:rPr>
                        <a:t>DPBH</a:t>
                      </a:r>
                    </a:p>
                  </a:txBody>
                  <a:tcPr marL="9525" marR="9525" marT="9525" marB="0"/>
                </a:tc>
                <a:tc>
                  <a:txBody>
                    <a:bodyPr/>
                    <a:lstStyle/>
                    <a:p>
                      <a:pPr algn="ctr" fontAlgn="t"/>
                      <a:r>
                        <a:rPr lang="en-US" sz="1100" b="0" i="0" u="none" strike="noStrike" dirty="0" smtClean="0">
                          <a:solidFill>
                            <a:srgbClr val="000000"/>
                          </a:solidFill>
                          <a:effectLst/>
                          <a:latin typeface="Calibri"/>
                        </a:rPr>
                        <a:t>178.400</a:t>
                      </a:r>
                      <a:endParaRPr lang="en-US" sz="1100" b="0" i="0" u="none" strike="noStrike" dirty="0">
                        <a:solidFill>
                          <a:srgbClr val="000000"/>
                        </a:solidFill>
                        <a:effectLst/>
                        <a:latin typeface="Calibri"/>
                      </a:endParaRPr>
                    </a:p>
                  </a:txBody>
                  <a:tcPr marL="9525" marR="9525" marT="9525" marB="0"/>
                </a:tc>
                <a:tc>
                  <a:txBody>
                    <a:bodyPr/>
                    <a:lstStyle/>
                    <a:p>
                      <a:pPr algn="l" fontAlgn="t"/>
                      <a:r>
                        <a:rPr lang="en-US" sz="1100" b="0" i="0" u="sng" strike="noStrike" dirty="0">
                          <a:solidFill>
                            <a:srgbClr val="000000"/>
                          </a:solidFill>
                          <a:effectLst/>
                          <a:latin typeface="Calibri"/>
                        </a:rPr>
                        <a:t>Lake's Commitment Provisions:</a:t>
                      </a:r>
                      <a:r>
                        <a:rPr lang="en-US" sz="1100" b="0" i="0" u="none" strike="noStrike" dirty="0">
                          <a:solidFill>
                            <a:srgbClr val="000000"/>
                          </a:solidFill>
                          <a:effectLst/>
                          <a:latin typeface="Calibri"/>
                        </a:rPr>
                        <a:t> Clarify fiscal responsibility for individuals committed to Lake's Crossing. Amends long-term commitment provisions of incompetent defendants  to include only the most egregious offenses.  In reviewing the eligibility of a client for discharge from conditional release, removes the requirement the court find the person no longer has a mental disorder. </a:t>
                      </a:r>
                      <a:r>
                        <a:rPr lang="en-US" sz="1100" b="1" i="0" u="none" strike="noStrike" dirty="0">
                          <a:solidFill>
                            <a:srgbClr val="FF0000"/>
                          </a:solidFill>
                          <a:effectLst/>
                          <a:latin typeface="Calibri"/>
                        </a:rPr>
                        <a:t> </a:t>
                      </a:r>
                      <a:endParaRPr lang="en-US" sz="1100" b="0" i="0" u="sng" strike="noStrike" dirty="0">
                        <a:solidFill>
                          <a:srgbClr val="000000"/>
                        </a:solidFill>
                        <a:effectLst/>
                        <a:latin typeface="Calibri"/>
                      </a:endParaRPr>
                    </a:p>
                  </a:txBody>
                  <a:tcPr marL="9525" marR="9525" marT="9525" marB="0"/>
                </a:tc>
              </a:tr>
            </a:tbl>
          </a:graphicData>
        </a:graphic>
      </p:graphicFrame>
      <p:sp>
        <p:nvSpPr>
          <p:cNvPr id="4" name="Slide Number Placeholder 3"/>
          <p:cNvSpPr>
            <a:spLocks noGrp="1"/>
          </p:cNvSpPr>
          <p:nvPr>
            <p:ph type="sldNum" sz="quarter" idx="12"/>
          </p:nvPr>
        </p:nvSpPr>
        <p:spPr/>
        <p:txBody>
          <a:bodyPr/>
          <a:lstStyle/>
          <a:p>
            <a:fld id="{E636984A-644B-4025-A0D3-8C3B0250B5A6}" type="slidenum">
              <a:rPr lang="en-US" smtClean="0"/>
              <a:t>23</a:t>
            </a:fld>
            <a:endParaRPr lang="en-US"/>
          </a:p>
        </p:txBody>
      </p:sp>
    </p:spTree>
    <p:extLst>
      <p:ext uri="{BB962C8B-B14F-4D97-AF65-F5344CB8AC3E}">
        <p14:creationId xmlns:p14="http://schemas.microsoft.com/office/powerpoint/2010/main" val="82554950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685800"/>
          </a:xfrm>
        </p:spPr>
        <p:txBody>
          <a:bodyPr>
            <a:normAutofit fontScale="90000"/>
          </a:bodyPr>
          <a:lstStyle/>
          <a:p>
            <a:r>
              <a:rPr lang="en-US" dirty="0" smtClean="0"/>
              <a:t>DHHS Policy BDR’s continued</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355220445"/>
              </p:ext>
            </p:extLst>
          </p:nvPr>
        </p:nvGraphicFramePr>
        <p:xfrm>
          <a:off x="152400" y="1219199"/>
          <a:ext cx="8686800" cy="5298169"/>
        </p:xfrm>
        <a:graphic>
          <a:graphicData uri="http://schemas.openxmlformats.org/drawingml/2006/table">
            <a:tbl>
              <a:tblPr firstRow="1" bandRow="1">
                <a:tableStyleId>{5C22544A-7EE6-4342-B048-85BDC9FD1C3A}</a:tableStyleId>
              </a:tblPr>
              <a:tblGrid>
                <a:gridCol w="1219200"/>
                <a:gridCol w="1143000"/>
                <a:gridCol w="2209800"/>
                <a:gridCol w="4114800"/>
              </a:tblGrid>
              <a:tr h="228800">
                <a:tc>
                  <a:txBody>
                    <a:bodyPr/>
                    <a:lstStyle/>
                    <a:p>
                      <a:pPr algn="ctr" fontAlgn="ctr"/>
                      <a:r>
                        <a:rPr lang="en-US" sz="1100" b="1" i="0" u="none" strike="noStrike" dirty="0">
                          <a:solidFill>
                            <a:srgbClr val="000000"/>
                          </a:solidFill>
                          <a:effectLst/>
                          <a:latin typeface="Calibri"/>
                        </a:rPr>
                        <a:t>DOA BDR #</a:t>
                      </a:r>
                    </a:p>
                  </a:txBody>
                  <a:tcPr marL="9525" marR="9525" marT="9525" marB="0" anchor="ctr"/>
                </a:tc>
                <a:tc>
                  <a:txBody>
                    <a:bodyPr/>
                    <a:lstStyle/>
                    <a:p>
                      <a:pPr algn="ctr" fontAlgn="ctr"/>
                      <a:r>
                        <a:rPr lang="en-US" sz="1100" b="1" i="0" u="none" strike="noStrike" dirty="0">
                          <a:solidFill>
                            <a:srgbClr val="000000"/>
                          </a:solidFill>
                          <a:effectLst/>
                          <a:latin typeface="Calibri"/>
                        </a:rPr>
                        <a:t>Division</a:t>
                      </a:r>
                    </a:p>
                  </a:txBody>
                  <a:tcPr marL="9525" marR="9525" marT="9525" marB="0" anchor="ctr"/>
                </a:tc>
                <a:tc>
                  <a:txBody>
                    <a:bodyPr/>
                    <a:lstStyle/>
                    <a:p>
                      <a:pPr algn="ctr" fontAlgn="ctr"/>
                      <a:r>
                        <a:rPr lang="en-US" sz="1100" b="1" i="0" u="none" strike="noStrike" dirty="0">
                          <a:solidFill>
                            <a:srgbClr val="000000"/>
                          </a:solidFill>
                          <a:effectLst/>
                          <a:latin typeface="Calibri"/>
                        </a:rPr>
                        <a:t>NRS</a:t>
                      </a:r>
                    </a:p>
                  </a:txBody>
                  <a:tcPr marL="9525" marR="9525" marT="9525" marB="0" anchor="ctr"/>
                </a:tc>
                <a:tc>
                  <a:txBody>
                    <a:bodyPr/>
                    <a:lstStyle/>
                    <a:p>
                      <a:pPr algn="ctr" fontAlgn="ctr"/>
                      <a:r>
                        <a:rPr lang="en-US" sz="1100" b="1" i="0" u="none" strike="noStrike" dirty="0">
                          <a:solidFill>
                            <a:srgbClr val="000000"/>
                          </a:solidFill>
                          <a:effectLst/>
                          <a:latin typeface="Calibri"/>
                        </a:rPr>
                        <a:t>Description</a:t>
                      </a:r>
                    </a:p>
                  </a:txBody>
                  <a:tcPr marL="9525" marR="9525" marT="9525" marB="0" anchor="ctr"/>
                </a:tc>
              </a:tr>
              <a:tr h="1264362">
                <a:tc>
                  <a:txBody>
                    <a:bodyPr/>
                    <a:lstStyle/>
                    <a:p>
                      <a:pPr algn="ctr" fontAlgn="t"/>
                      <a:r>
                        <a:rPr lang="en-US" sz="1100" b="0" i="0" u="none" strike="noStrike" dirty="0">
                          <a:solidFill>
                            <a:srgbClr val="000000"/>
                          </a:solidFill>
                          <a:effectLst/>
                          <a:latin typeface="Calibri"/>
                        </a:rPr>
                        <a:t>406-1099</a:t>
                      </a:r>
                    </a:p>
                  </a:txBody>
                  <a:tcPr marL="9525" marR="9525" marT="9525" marB="0"/>
                </a:tc>
                <a:tc>
                  <a:txBody>
                    <a:bodyPr/>
                    <a:lstStyle/>
                    <a:p>
                      <a:pPr algn="ctr" fontAlgn="t"/>
                      <a:r>
                        <a:rPr lang="en-US" sz="1100" b="0" i="0" u="none" strike="noStrike" dirty="0">
                          <a:solidFill>
                            <a:srgbClr val="000000"/>
                          </a:solidFill>
                          <a:effectLst/>
                          <a:latin typeface="Calibri"/>
                        </a:rPr>
                        <a:t>DPBH</a:t>
                      </a:r>
                    </a:p>
                  </a:txBody>
                  <a:tcPr marL="9525" marR="9525" marT="9525" marB="0"/>
                </a:tc>
                <a:tc>
                  <a:txBody>
                    <a:bodyPr/>
                    <a:lstStyle/>
                    <a:p>
                      <a:pPr algn="ctr" fontAlgn="t"/>
                      <a:r>
                        <a:rPr lang="en-US" sz="1100" b="0" i="0" u="none" strike="noStrike">
                          <a:solidFill>
                            <a:srgbClr val="000000"/>
                          </a:solidFill>
                          <a:effectLst/>
                          <a:latin typeface="Calibri"/>
                        </a:rPr>
                        <a:t>Title 39, Chapter 433A</a:t>
                      </a:r>
                    </a:p>
                  </a:txBody>
                  <a:tcPr marL="9525" marR="9525" marT="9525" marB="0"/>
                </a:tc>
                <a:tc>
                  <a:txBody>
                    <a:bodyPr/>
                    <a:lstStyle/>
                    <a:p>
                      <a:pPr algn="l" fontAlgn="t"/>
                      <a:r>
                        <a:rPr lang="en-US" sz="1100" b="0" i="0" u="sng" strike="noStrike" dirty="0">
                          <a:solidFill>
                            <a:srgbClr val="000000"/>
                          </a:solidFill>
                          <a:effectLst/>
                          <a:latin typeface="Calibri"/>
                        </a:rPr>
                        <a:t>Involuntary Commitment/Decertification:</a:t>
                      </a:r>
                      <a:r>
                        <a:rPr lang="en-US" sz="1100" b="0" i="0" u="none" strike="noStrike" dirty="0">
                          <a:solidFill>
                            <a:srgbClr val="000000"/>
                          </a:solidFill>
                          <a:effectLst/>
                          <a:latin typeface="Calibri"/>
                        </a:rPr>
                        <a:t>  Expands the practitioners that may file a petition for involuntary court-ordered admission of a person.    Adds licensed physician assistants and nurse practitioners.  Adds a new section to allow for decertification of a person who has had a petition initiated for involuntary court-ordered admission.</a:t>
                      </a:r>
                      <a:r>
                        <a:rPr lang="en-US" sz="1100" b="1" i="0" u="none" strike="noStrike" dirty="0">
                          <a:solidFill>
                            <a:srgbClr val="FF0000"/>
                          </a:solidFill>
                          <a:effectLst/>
                          <a:latin typeface="Calibri"/>
                        </a:rPr>
                        <a:t>  </a:t>
                      </a:r>
                      <a:endParaRPr lang="en-US" sz="1100" b="0" i="0" u="sng" strike="noStrike" dirty="0">
                        <a:solidFill>
                          <a:srgbClr val="000000"/>
                        </a:solidFill>
                        <a:effectLst/>
                        <a:latin typeface="Calibri"/>
                      </a:endParaRPr>
                    </a:p>
                  </a:txBody>
                  <a:tcPr marL="9525" marR="9525" marT="9525" marB="0"/>
                </a:tc>
              </a:tr>
              <a:tr h="844895">
                <a:tc>
                  <a:txBody>
                    <a:bodyPr/>
                    <a:lstStyle/>
                    <a:p>
                      <a:pPr algn="ctr" fontAlgn="t"/>
                      <a:r>
                        <a:rPr lang="en-US" sz="1100" b="0" i="0" u="none" strike="noStrike">
                          <a:solidFill>
                            <a:srgbClr val="000000"/>
                          </a:solidFill>
                          <a:effectLst/>
                          <a:latin typeface="Calibri"/>
                        </a:rPr>
                        <a:t>407-1088</a:t>
                      </a:r>
                    </a:p>
                  </a:txBody>
                  <a:tcPr marL="9525" marR="9525" marT="9525" marB="0"/>
                </a:tc>
                <a:tc>
                  <a:txBody>
                    <a:bodyPr/>
                    <a:lstStyle/>
                    <a:p>
                      <a:pPr algn="ctr" fontAlgn="t"/>
                      <a:r>
                        <a:rPr lang="en-US" sz="1100" b="0" i="0" u="none" strike="noStrike">
                          <a:solidFill>
                            <a:srgbClr val="000000"/>
                          </a:solidFill>
                          <a:effectLst/>
                          <a:latin typeface="Calibri"/>
                        </a:rPr>
                        <a:t>DWSS</a:t>
                      </a:r>
                    </a:p>
                  </a:txBody>
                  <a:tcPr marL="9525" marR="9525" marT="9525" marB="0"/>
                </a:tc>
                <a:tc>
                  <a:txBody>
                    <a:bodyPr/>
                    <a:lstStyle/>
                    <a:p>
                      <a:pPr algn="ctr" fontAlgn="t"/>
                      <a:r>
                        <a:rPr lang="en-US" sz="1100" b="0" i="0" u="none" strike="noStrike">
                          <a:solidFill>
                            <a:srgbClr val="000000"/>
                          </a:solidFill>
                          <a:effectLst/>
                          <a:latin typeface="Calibri"/>
                        </a:rPr>
                        <a:t>702.275</a:t>
                      </a:r>
                    </a:p>
                  </a:txBody>
                  <a:tcPr marL="9525" marR="9525" marT="9525" marB="0"/>
                </a:tc>
                <a:tc>
                  <a:txBody>
                    <a:bodyPr/>
                    <a:lstStyle/>
                    <a:p>
                      <a:pPr algn="l" fontAlgn="t"/>
                      <a:r>
                        <a:rPr lang="en-US" sz="1100" b="0" i="0" u="sng" strike="noStrike" dirty="0">
                          <a:solidFill>
                            <a:srgbClr val="000000"/>
                          </a:solidFill>
                          <a:effectLst/>
                          <a:latin typeface="Calibri"/>
                        </a:rPr>
                        <a:t>Distribution of LIHEAP Funds:</a:t>
                      </a:r>
                      <a:r>
                        <a:rPr lang="en-US" sz="1100" b="0" i="0" u="none" strike="noStrike" dirty="0">
                          <a:solidFill>
                            <a:srgbClr val="000000"/>
                          </a:solidFill>
                          <a:effectLst/>
                          <a:latin typeface="Calibri"/>
                        </a:rPr>
                        <a:t> Creates flexibility that's intended to maximize use of low income energy assistance program (LIHEAP) funds  and universal energy charge (UEC ) funds to maintain stable year round energy assistance program.  </a:t>
                      </a:r>
                      <a:endParaRPr lang="en-US" sz="1100" b="0" i="0" u="sng" strike="noStrike" dirty="0">
                        <a:solidFill>
                          <a:srgbClr val="000000"/>
                        </a:solidFill>
                        <a:effectLst/>
                        <a:latin typeface="Calibri"/>
                      </a:endParaRPr>
                    </a:p>
                  </a:txBody>
                  <a:tcPr marL="9525" marR="9525" marT="9525" marB="0"/>
                </a:tc>
              </a:tr>
              <a:tr h="740028">
                <a:tc>
                  <a:txBody>
                    <a:bodyPr/>
                    <a:lstStyle/>
                    <a:p>
                      <a:pPr algn="ctr" fontAlgn="t"/>
                      <a:r>
                        <a:rPr lang="en-US" sz="1100" b="0" i="0" u="none" strike="noStrike" dirty="0">
                          <a:solidFill>
                            <a:srgbClr val="000000"/>
                          </a:solidFill>
                          <a:effectLst/>
                          <a:latin typeface="Calibri"/>
                        </a:rPr>
                        <a:t>409-1203</a:t>
                      </a:r>
                    </a:p>
                  </a:txBody>
                  <a:tcPr marL="9525" marR="9525" marT="9525" marB="0"/>
                </a:tc>
                <a:tc>
                  <a:txBody>
                    <a:bodyPr/>
                    <a:lstStyle/>
                    <a:p>
                      <a:pPr algn="ctr" fontAlgn="t"/>
                      <a:r>
                        <a:rPr lang="en-US" sz="1100" b="0" i="0" u="none" strike="noStrike" dirty="0">
                          <a:solidFill>
                            <a:srgbClr val="000000"/>
                          </a:solidFill>
                          <a:effectLst/>
                          <a:latin typeface="Calibri"/>
                        </a:rPr>
                        <a:t>DCFS</a:t>
                      </a:r>
                    </a:p>
                  </a:txBody>
                  <a:tcPr marL="9525" marR="9525" marT="9525" marB="0"/>
                </a:tc>
                <a:tc>
                  <a:txBody>
                    <a:bodyPr/>
                    <a:lstStyle/>
                    <a:p>
                      <a:pPr algn="ctr" fontAlgn="t"/>
                      <a:r>
                        <a:rPr lang="en-US" sz="1100" b="0" i="0" u="none" strike="noStrike" dirty="0">
                          <a:solidFill>
                            <a:srgbClr val="000000"/>
                          </a:solidFill>
                          <a:effectLst/>
                          <a:latin typeface="Calibri"/>
                        </a:rPr>
                        <a:t>432.100</a:t>
                      </a:r>
                    </a:p>
                  </a:txBody>
                  <a:tcPr marL="9525" marR="9525" marT="9525" marB="0"/>
                </a:tc>
                <a:tc>
                  <a:txBody>
                    <a:bodyPr/>
                    <a:lstStyle/>
                    <a:p>
                      <a:pPr algn="l" fontAlgn="t"/>
                      <a:r>
                        <a:rPr lang="en-US" sz="1100" b="0" i="0" u="sng" strike="noStrike" dirty="0">
                          <a:solidFill>
                            <a:srgbClr val="000000"/>
                          </a:solidFill>
                          <a:effectLst/>
                          <a:latin typeface="Calibri"/>
                        </a:rPr>
                        <a:t>Central Registry:</a:t>
                      </a:r>
                      <a:r>
                        <a:rPr lang="en-US" sz="1100" b="0" i="0" u="none" strike="noStrike" dirty="0">
                          <a:solidFill>
                            <a:srgbClr val="000000"/>
                          </a:solidFill>
                          <a:effectLst/>
                          <a:latin typeface="Calibri"/>
                        </a:rPr>
                        <a:t>  Allows access by certain employees of DPBH, a child welfare agency, or with the Division Administrator's approval, to a contracted agency, in order to complete daily business.</a:t>
                      </a:r>
                      <a:r>
                        <a:rPr lang="en-US" sz="1100" b="1" i="0" u="none" strike="noStrike" dirty="0">
                          <a:solidFill>
                            <a:srgbClr val="FF0000"/>
                          </a:solidFill>
                          <a:effectLst/>
                          <a:latin typeface="Calibri"/>
                        </a:rPr>
                        <a:t> </a:t>
                      </a:r>
                      <a:endParaRPr lang="en-US" sz="1100" b="0" i="0" u="sng" strike="noStrike" dirty="0">
                        <a:solidFill>
                          <a:srgbClr val="000000"/>
                        </a:solidFill>
                        <a:effectLst/>
                        <a:latin typeface="Calibri"/>
                      </a:endParaRPr>
                    </a:p>
                  </a:txBody>
                  <a:tcPr marL="9525" marR="9525" marT="9525" marB="0"/>
                </a:tc>
              </a:tr>
              <a:tr h="740028">
                <a:tc>
                  <a:txBody>
                    <a:bodyPr/>
                    <a:lstStyle/>
                    <a:p>
                      <a:pPr algn="ctr" fontAlgn="t"/>
                      <a:r>
                        <a:rPr lang="en-US" sz="1100" b="0" i="0" u="none" strike="noStrike" dirty="0">
                          <a:solidFill>
                            <a:srgbClr val="000000"/>
                          </a:solidFill>
                          <a:effectLst/>
                          <a:latin typeface="Calibri"/>
                        </a:rPr>
                        <a:t>406-1060</a:t>
                      </a:r>
                    </a:p>
                  </a:txBody>
                  <a:tcPr marL="9525" marR="9525" marT="9525" marB="0"/>
                </a:tc>
                <a:tc>
                  <a:txBody>
                    <a:bodyPr/>
                    <a:lstStyle/>
                    <a:p>
                      <a:pPr algn="ctr" fontAlgn="t"/>
                      <a:r>
                        <a:rPr lang="en-US" sz="1100" b="0" i="0" u="none" strike="noStrike">
                          <a:solidFill>
                            <a:srgbClr val="000000"/>
                          </a:solidFill>
                          <a:effectLst/>
                          <a:latin typeface="Calibri"/>
                        </a:rPr>
                        <a:t>DPBH</a:t>
                      </a:r>
                    </a:p>
                  </a:txBody>
                  <a:tcPr marL="9525" marR="9525" marT="9525" marB="0"/>
                </a:tc>
                <a:tc>
                  <a:txBody>
                    <a:bodyPr/>
                    <a:lstStyle/>
                    <a:p>
                      <a:pPr algn="ctr" fontAlgn="t"/>
                      <a:r>
                        <a:rPr lang="en-US" sz="1100" b="0" i="0" u="none" strike="noStrike">
                          <a:solidFill>
                            <a:srgbClr val="000000"/>
                          </a:solidFill>
                          <a:effectLst/>
                          <a:latin typeface="Calibri"/>
                        </a:rPr>
                        <a:t>457, NAC 457</a:t>
                      </a:r>
                    </a:p>
                  </a:txBody>
                  <a:tcPr marL="9525" marR="9525" marT="9525" marB="0"/>
                </a:tc>
                <a:tc>
                  <a:txBody>
                    <a:bodyPr/>
                    <a:lstStyle/>
                    <a:p>
                      <a:pPr algn="l" fontAlgn="t"/>
                      <a:r>
                        <a:rPr lang="en-US" sz="1100" b="0" i="0" u="sng" strike="noStrike" dirty="0">
                          <a:solidFill>
                            <a:schemeClr val="tx1"/>
                          </a:solidFill>
                          <a:effectLst/>
                          <a:latin typeface="Calibri"/>
                        </a:rPr>
                        <a:t>NCCR Mammography:</a:t>
                      </a:r>
                      <a:r>
                        <a:rPr lang="en-US" sz="1100" b="0" i="0" u="none" strike="noStrike" dirty="0">
                          <a:solidFill>
                            <a:schemeClr val="tx1"/>
                          </a:solidFill>
                          <a:effectLst/>
                          <a:latin typeface="Calibri"/>
                        </a:rPr>
                        <a:t>  </a:t>
                      </a:r>
                      <a:r>
                        <a:rPr lang="en-US" sz="1100" b="0" i="0" u="none" strike="noStrike" dirty="0">
                          <a:solidFill>
                            <a:srgbClr val="000000"/>
                          </a:solidFill>
                          <a:effectLst/>
                          <a:latin typeface="Calibri"/>
                        </a:rPr>
                        <a:t>The NCCR, in collaboration with the NV Cancer Coalition and healthcare providers are requesting NRS changes to reflect program changes.  Also revise fee and penalty requirements.</a:t>
                      </a:r>
                      <a:r>
                        <a:rPr lang="en-US" sz="1100" b="1" i="0" u="none" strike="noStrike" dirty="0">
                          <a:solidFill>
                            <a:srgbClr val="000000"/>
                          </a:solidFill>
                          <a:effectLst/>
                          <a:latin typeface="Calibri"/>
                        </a:rPr>
                        <a:t>  </a:t>
                      </a:r>
                      <a:endParaRPr lang="en-US" sz="1100" b="0" i="0" u="none" strike="noStrike" dirty="0">
                        <a:solidFill>
                          <a:srgbClr val="000000"/>
                        </a:solidFill>
                        <a:effectLst/>
                        <a:latin typeface="Calibri"/>
                      </a:endParaRPr>
                    </a:p>
                  </a:txBody>
                  <a:tcPr marL="9525" marR="9525" marT="9525" marB="0"/>
                </a:tc>
              </a:tr>
              <a:tr h="740028">
                <a:tc>
                  <a:txBody>
                    <a:bodyPr/>
                    <a:lstStyle/>
                    <a:p>
                      <a:pPr algn="ctr" fontAlgn="t"/>
                      <a:r>
                        <a:rPr lang="en-US" sz="1100" b="0" i="0" u="none" strike="noStrike">
                          <a:solidFill>
                            <a:srgbClr val="000000"/>
                          </a:solidFill>
                          <a:effectLst/>
                          <a:latin typeface="Calibri"/>
                        </a:rPr>
                        <a:t>406-1061</a:t>
                      </a:r>
                    </a:p>
                  </a:txBody>
                  <a:tcPr marL="9525" marR="9525" marT="9525" marB="0"/>
                </a:tc>
                <a:tc>
                  <a:txBody>
                    <a:bodyPr/>
                    <a:lstStyle/>
                    <a:p>
                      <a:pPr algn="ctr" fontAlgn="t"/>
                      <a:r>
                        <a:rPr lang="en-US" sz="1100" b="0" i="0" u="none" strike="noStrike">
                          <a:solidFill>
                            <a:srgbClr val="000000"/>
                          </a:solidFill>
                          <a:effectLst/>
                          <a:latin typeface="Calibri"/>
                        </a:rPr>
                        <a:t>DPBH</a:t>
                      </a:r>
                    </a:p>
                  </a:txBody>
                  <a:tcPr marL="9525" marR="9525" marT="9525" marB="0"/>
                </a:tc>
                <a:tc>
                  <a:txBody>
                    <a:bodyPr/>
                    <a:lstStyle/>
                    <a:p>
                      <a:pPr algn="ctr" fontAlgn="t"/>
                      <a:r>
                        <a:rPr lang="en-US" sz="1100" b="0" i="0" u="none" strike="noStrike">
                          <a:solidFill>
                            <a:srgbClr val="000000"/>
                          </a:solidFill>
                          <a:effectLst/>
                          <a:latin typeface="Calibri"/>
                        </a:rPr>
                        <a:t>388</a:t>
                      </a:r>
                    </a:p>
                  </a:txBody>
                  <a:tcPr marL="9525" marR="9525" marT="9525" marB="0"/>
                </a:tc>
                <a:tc>
                  <a:txBody>
                    <a:bodyPr/>
                    <a:lstStyle/>
                    <a:p>
                      <a:pPr algn="l" fontAlgn="t"/>
                      <a:r>
                        <a:rPr lang="en-US" sz="1100" b="0" i="0" u="sng" strike="noStrike" dirty="0">
                          <a:solidFill>
                            <a:srgbClr val="000000"/>
                          </a:solidFill>
                          <a:effectLst/>
                          <a:latin typeface="Calibri"/>
                        </a:rPr>
                        <a:t>Youth Risk Behavior Surveillance Survey (YRBS):</a:t>
                      </a:r>
                      <a:r>
                        <a:rPr lang="en-US" sz="1100" b="0" i="0" u="none" strike="noStrike" dirty="0">
                          <a:solidFill>
                            <a:srgbClr val="000000"/>
                          </a:solidFill>
                          <a:effectLst/>
                          <a:latin typeface="Calibri"/>
                        </a:rPr>
                        <a:t> Standardize parental permission requirements  to the use of passive parental permission in all school districts to conduct YRBS.  Action is needed to affect response rates for the survey.  </a:t>
                      </a:r>
                      <a:endParaRPr lang="en-US" sz="1100" b="0" i="0" u="sng" strike="noStrike" dirty="0">
                        <a:solidFill>
                          <a:srgbClr val="000000"/>
                        </a:solidFill>
                        <a:effectLst/>
                        <a:latin typeface="Calibri"/>
                      </a:endParaRPr>
                    </a:p>
                  </a:txBody>
                  <a:tcPr marL="9525" marR="9525" marT="9525" marB="0"/>
                </a:tc>
              </a:tr>
              <a:tr h="740028">
                <a:tc>
                  <a:txBody>
                    <a:bodyPr/>
                    <a:lstStyle/>
                    <a:p>
                      <a:pPr algn="ctr" fontAlgn="t"/>
                      <a:r>
                        <a:rPr lang="en-US" sz="1100" b="0" i="0" u="none" strike="noStrike">
                          <a:solidFill>
                            <a:srgbClr val="000000"/>
                          </a:solidFill>
                          <a:effectLst/>
                          <a:latin typeface="Calibri"/>
                        </a:rPr>
                        <a:t>406-1076</a:t>
                      </a:r>
                    </a:p>
                  </a:txBody>
                  <a:tcPr marL="9525" marR="9525" marT="9525" marB="0"/>
                </a:tc>
                <a:tc>
                  <a:txBody>
                    <a:bodyPr/>
                    <a:lstStyle/>
                    <a:p>
                      <a:pPr algn="ctr" fontAlgn="t"/>
                      <a:r>
                        <a:rPr lang="en-US" sz="1100" b="0" i="0" u="none" strike="noStrike">
                          <a:solidFill>
                            <a:srgbClr val="000000"/>
                          </a:solidFill>
                          <a:effectLst/>
                          <a:latin typeface="Calibri"/>
                        </a:rPr>
                        <a:t>DPBH</a:t>
                      </a:r>
                    </a:p>
                  </a:txBody>
                  <a:tcPr marL="9525" marR="9525" marT="9525" marB="0"/>
                </a:tc>
                <a:tc>
                  <a:txBody>
                    <a:bodyPr/>
                    <a:lstStyle/>
                    <a:p>
                      <a:pPr algn="ctr" fontAlgn="t"/>
                      <a:r>
                        <a:rPr lang="en-US" sz="1100" b="0" i="0" u="none" strike="noStrike">
                          <a:solidFill>
                            <a:srgbClr val="000000"/>
                          </a:solidFill>
                          <a:effectLst/>
                          <a:latin typeface="Calibri"/>
                        </a:rPr>
                        <a:t>453A.740</a:t>
                      </a:r>
                    </a:p>
                  </a:txBody>
                  <a:tcPr marL="9525" marR="9525" marT="9525" marB="0"/>
                </a:tc>
                <a:tc>
                  <a:txBody>
                    <a:bodyPr/>
                    <a:lstStyle/>
                    <a:p>
                      <a:pPr algn="l" fontAlgn="t"/>
                      <a:r>
                        <a:rPr lang="en-US" sz="1100" b="0" i="0" u="sng" strike="noStrike" dirty="0">
                          <a:solidFill>
                            <a:srgbClr val="000000"/>
                          </a:solidFill>
                          <a:effectLst/>
                          <a:latin typeface="Calibri"/>
                        </a:rPr>
                        <a:t>Medical Marijuana Program - ID Cards:</a:t>
                      </a:r>
                      <a:r>
                        <a:rPr lang="en-US" sz="1100" b="0" i="0" u="none" strike="noStrike" dirty="0">
                          <a:solidFill>
                            <a:srgbClr val="000000"/>
                          </a:solidFill>
                          <a:effectLst/>
                          <a:latin typeface="Calibri"/>
                        </a:rPr>
                        <a:t>  Provides for DPBH to prepare and issue medical marijuana registry cards for cardholders and caregivers.</a:t>
                      </a:r>
                      <a:r>
                        <a:rPr lang="en-US" sz="1100" b="1" i="0" u="none" strike="noStrike" dirty="0">
                          <a:solidFill>
                            <a:srgbClr val="FF0000"/>
                          </a:solidFill>
                          <a:effectLst/>
                          <a:latin typeface="Calibri"/>
                        </a:rPr>
                        <a:t> </a:t>
                      </a:r>
                      <a:endParaRPr lang="en-US" sz="1100" b="0" i="0" u="sng" strike="noStrike" dirty="0">
                        <a:solidFill>
                          <a:srgbClr val="000000"/>
                        </a:solidFill>
                        <a:effectLst/>
                        <a:latin typeface="Calibri"/>
                      </a:endParaRPr>
                    </a:p>
                  </a:txBody>
                  <a:tcPr marL="9525" marR="9525" marT="9525" marB="0"/>
                </a:tc>
              </a:tr>
            </a:tbl>
          </a:graphicData>
        </a:graphic>
      </p:graphicFrame>
      <p:sp>
        <p:nvSpPr>
          <p:cNvPr id="4" name="Slide Number Placeholder 3"/>
          <p:cNvSpPr>
            <a:spLocks noGrp="1"/>
          </p:cNvSpPr>
          <p:nvPr>
            <p:ph type="sldNum" sz="quarter" idx="12"/>
          </p:nvPr>
        </p:nvSpPr>
        <p:spPr/>
        <p:txBody>
          <a:bodyPr/>
          <a:lstStyle/>
          <a:p>
            <a:fld id="{E636984A-644B-4025-A0D3-8C3B0250B5A6}" type="slidenum">
              <a:rPr lang="en-US" smtClean="0"/>
              <a:t>24</a:t>
            </a:fld>
            <a:endParaRPr lang="en-US"/>
          </a:p>
        </p:txBody>
      </p:sp>
    </p:spTree>
    <p:extLst>
      <p:ext uri="{BB962C8B-B14F-4D97-AF65-F5344CB8AC3E}">
        <p14:creationId xmlns:p14="http://schemas.microsoft.com/office/powerpoint/2010/main" val="94127219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762000"/>
          </a:xfrm>
        </p:spPr>
        <p:txBody>
          <a:bodyPr>
            <a:normAutofit fontScale="90000"/>
          </a:bodyPr>
          <a:lstStyle/>
          <a:p>
            <a:r>
              <a:rPr lang="en-US" sz="3200" dirty="0" smtClean="0"/>
              <a:t>Resources – DHHS Website  </a:t>
            </a:r>
            <a:r>
              <a:rPr lang="en-US" sz="3200" u="sng" dirty="0" smtClean="0">
                <a:solidFill>
                  <a:srgbClr val="0033CC"/>
                </a:solidFill>
              </a:rPr>
              <a:t>dhhs.nv.gov</a:t>
            </a:r>
            <a:r>
              <a:rPr lang="en-US" sz="3200" u="sng" dirty="0">
                <a:solidFill>
                  <a:srgbClr val="0033CC"/>
                </a:solidFill>
              </a:rPr>
              <a:t/>
            </a:r>
            <a:br>
              <a:rPr lang="en-US" sz="3200" u="sng" dirty="0">
                <a:solidFill>
                  <a:srgbClr val="0033CC"/>
                </a:solidFill>
              </a:rPr>
            </a:br>
            <a:endParaRPr lang="en-US" sz="3200" dirty="0"/>
          </a:p>
        </p:txBody>
      </p:sp>
      <p:sp>
        <p:nvSpPr>
          <p:cNvPr id="3" name="Subtitle 2"/>
          <p:cNvSpPr>
            <a:spLocks noGrp="1"/>
          </p:cNvSpPr>
          <p:nvPr>
            <p:ph idx="1"/>
          </p:nvPr>
        </p:nvSpPr>
        <p:spPr>
          <a:xfrm>
            <a:off x="457200" y="1066800"/>
            <a:ext cx="8305800" cy="5791200"/>
          </a:xfrm>
        </p:spPr>
        <p:txBody>
          <a:bodyPr>
            <a:normAutofit lnSpcReduction="10000"/>
          </a:bodyPr>
          <a:lstStyle/>
          <a:p>
            <a:r>
              <a:rPr lang="en-US" i="1" dirty="0" smtClean="0">
                <a:solidFill>
                  <a:schemeClr val="tx1"/>
                </a:solidFill>
              </a:rPr>
              <a:t>Quick Links </a:t>
            </a:r>
            <a:endParaRPr lang="en-US" dirty="0" smtClean="0">
              <a:solidFill>
                <a:schemeClr val="tx1"/>
              </a:solidFill>
            </a:endParaRPr>
          </a:p>
          <a:p>
            <a:pPr lvl="1"/>
            <a:r>
              <a:rPr lang="en-US" dirty="0" smtClean="0">
                <a:solidFill>
                  <a:schemeClr val="tx1"/>
                </a:solidFill>
                <a:hlinkClick r:id="rId2"/>
              </a:rPr>
              <a:t>DHHS Quick Facts “Nassir Notes” (Next update December 2014) </a:t>
            </a:r>
            <a:r>
              <a:rPr lang="en-US" dirty="0" smtClean="0">
                <a:solidFill>
                  <a:schemeClr val="tx1"/>
                </a:solidFill>
              </a:rPr>
              <a:t>– Link to document</a:t>
            </a:r>
          </a:p>
          <a:p>
            <a:pPr lvl="1"/>
            <a:r>
              <a:rPr lang="en-US" dirty="0" smtClean="0">
                <a:hlinkClick r:id="rId3"/>
              </a:rPr>
              <a:t>Ebola Tool Kit </a:t>
            </a:r>
            <a:r>
              <a:rPr lang="en-US" dirty="0" smtClean="0"/>
              <a:t>- Link to page</a:t>
            </a:r>
            <a:endParaRPr lang="en-US" dirty="0" smtClean="0">
              <a:solidFill>
                <a:schemeClr val="tx1"/>
              </a:solidFill>
            </a:endParaRPr>
          </a:p>
          <a:p>
            <a:r>
              <a:rPr lang="en-US" i="1" dirty="0" smtClean="0">
                <a:solidFill>
                  <a:schemeClr val="tx1"/>
                </a:solidFill>
              </a:rPr>
              <a:t>About Us </a:t>
            </a:r>
            <a:endParaRPr lang="en-US" dirty="0" smtClean="0">
              <a:solidFill>
                <a:schemeClr val="tx1"/>
              </a:solidFill>
            </a:endParaRPr>
          </a:p>
          <a:p>
            <a:pPr lvl="1"/>
            <a:r>
              <a:rPr lang="en-US" dirty="0" smtClean="0">
                <a:solidFill>
                  <a:schemeClr val="tx1"/>
                </a:solidFill>
                <a:hlinkClick r:id="rId4"/>
              </a:rPr>
              <a:t>Budget Information </a:t>
            </a:r>
            <a:r>
              <a:rPr lang="en-US" dirty="0" smtClean="0">
                <a:solidFill>
                  <a:schemeClr val="tx1"/>
                </a:solidFill>
              </a:rPr>
              <a:t>- Link to page</a:t>
            </a:r>
          </a:p>
          <a:p>
            <a:r>
              <a:rPr lang="en-US" i="1" dirty="0" smtClean="0">
                <a:solidFill>
                  <a:schemeClr val="tx1"/>
                </a:solidFill>
              </a:rPr>
              <a:t>Reports and Publications </a:t>
            </a:r>
            <a:endParaRPr lang="en-US" dirty="0" smtClean="0"/>
          </a:p>
          <a:p>
            <a:pPr lvl="1"/>
            <a:r>
              <a:rPr lang="en-US" dirty="0" smtClean="0"/>
              <a:t>Reports </a:t>
            </a:r>
          </a:p>
          <a:p>
            <a:pPr lvl="2"/>
            <a:r>
              <a:rPr lang="en-US" dirty="0" smtClean="0">
                <a:hlinkClick r:id="rId5"/>
              </a:rPr>
              <a:t>Welfare F</a:t>
            </a:r>
            <a:r>
              <a:rPr lang="en-US" dirty="0" smtClean="0">
                <a:solidFill>
                  <a:schemeClr val="tx1"/>
                </a:solidFill>
                <a:hlinkClick r:id="rId5"/>
              </a:rPr>
              <a:t>act Book Executive Summary (next update Feb. 2015) </a:t>
            </a:r>
            <a:r>
              <a:rPr lang="en-US" dirty="0" smtClean="0">
                <a:solidFill>
                  <a:schemeClr val="tx1"/>
                </a:solidFill>
              </a:rPr>
              <a:t>- Link to document</a:t>
            </a:r>
          </a:p>
          <a:p>
            <a:pPr lvl="2"/>
            <a:r>
              <a:rPr lang="en-US" dirty="0" smtClean="0">
                <a:solidFill>
                  <a:schemeClr val="tx1"/>
                </a:solidFill>
                <a:hlinkClick r:id="rId6"/>
              </a:rPr>
              <a:t>Medicaid Fact Book Executive Summary </a:t>
            </a:r>
            <a:r>
              <a:rPr lang="en-US" dirty="0" smtClean="0">
                <a:solidFill>
                  <a:schemeClr val="tx1"/>
                </a:solidFill>
              </a:rPr>
              <a:t>–Link to document</a:t>
            </a:r>
          </a:p>
          <a:p>
            <a:pPr lvl="2"/>
            <a:r>
              <a:rPr lang="en-US" dirty="0" smtClean="0">
                <a:solidFill>
                  <a:schemeClr val="tx1"/>
                </a:solidFill>
                <a:hlinkClick r:id="rId7"/>
              </a:rPr>
              <a:t>Medicaid State Plan</a:t>
            </a:r>
            <a:r>
              <a:rPr lang="en-US" dirty="0" smtClean="0">
                <a:solidFill>
                  <a:schemeClr val="tx1"/>
                </a:solidFill>
              </a:rPr>
              <a:t> - Link to page</a:t>
            </a:r>
          </a:p>
          <a:p>
            <a:pPr lvl="1"/>
            <a:r>
              <a:rPr lang="en-US" dirty="0" smtClean="0">
                <a:solidFill>
                  <a:schemeClr val="tx1"/>
                </a:solidFill>
                <a:hlinkClick r:id="rId8"/>
              </a:rPr>
              <a:t>Public Assistance Caseload </a:t>
            </a:r>
            <a:r>
              <a:rPr lang="en-US" dirty="0" smtClean="0">
                <a:solidFill>
                  <a:schemeClr val="tx1"/>
                </a:solidFill>
              </a:rPr>
              <a:t>- Link to page</a:t>
            </a:r>
          </a:p>
          <a:p>
            <a:pPr lvl="1"/>
            <a:r>
              <a:rPr lang="en-US" dirty="0" smtClean="0">
                <a:hlinkClick r:id="rId9"/>
              </a:rPr>
              <a:t>Medicaid </a:t>
            </a:r>
            <a:r>
              <a:rPr lang="en-US" dirty="0">
                <a:hlinkClick r:id="rId9"/>
              </a:rPr>
              <a:t>Chart </a:t>
            </a:r>
            <a:r>
              <a:rPr lang="en-US" dirty="0" smtClean="0">
                <a:hlinkClick r:id="rId9"/>
              </a:rPr>
              <a:t>Pack </a:t>
            </a:r>
            <a:r>
              <a:rPr lang="en-US" dirty="0" smtClean="0"/>
              <a:t>– Link to document</a:t>
            </a:r>
          </a:p>
          <a:p>
            <a:pPr lvl="1"/>
            <a:r>
              <a:rPr lang="en-US" dirty="0" smtClean="0">
                <a:hlinkClick r:id="rId10"/>
              </a:rPr>
              <a:t>Behavioral Health Chart Pack </a:t>
            </a:r>
            <a:r>
              <a:rPr lang="en-US" dirty="0" smtClean="0"/>
              <a:t>– Link to document</a:t>
            </a:r>
          </a:p>
          <a:p>
            <a:pPr lvl="1"/>
            <a:r>
              <a:rPr lang="en-US" smtClean="0">
                <a:hlinkClick r:id="rId11"/>
              </a:rPr>
              <a:t>DHHS Expanded </a:t>
            </a:r>
            <a:r>
              <a:rPr lang="en-US" dirty="0" smtClean="0">
                <a:hlinkClick r:id="rId11"/>
              </a:rPr>
              <a:t>Presentation </a:t>
            </a:r>
            <a:endParaRPr lang="en-US" dirty="0"/>
          </a:p>
          <a:p>
            <a:endParaRPr lang="en-US" dirty="0" smtClean="0">
              <a:solidFill>
                <a:schemeClr val="tx1"/>
              </a:solidFill>
            </a:endParaRPr>
          </a:p>
        </p:txBody>
      </p:sp>
      <p:sp>
        <p:nvSpPr>
          <p:cNvPr id="4" name="Slide Number Placeholder 3"/>
          <p:cNvSpPr>
            <a:spLocks noGrp="1"/>
          </p:cNvSpPr>
          <p:nvPr>
            <p:ph type="sldNum" sz="quarter" idx="12"/>
          </p:nvPr>
        </p:nvSpPr>
        <p:spPr/>
        <p:txBody>
          <a:bodyPr/>
          <a:lstStyle/>
          <a:p>
            <a:fld id="{F7C42C77-1A91-43BF-B203-A2113043043A}" type="slidenum">
              <a:rPr lang="en-US" smtClean="0"/>
              <a:t>25</a:t>
            </a:fld>
            <a:endParaRPr lang="en-US"/>
          </a:p>
        </p:txBody>
      </p:sp>
    </p:spTree>
    <p:extLst>
      <p:ext uri="{BB962C8B-B14F-4D97-AF65-F5344CB8AC3E}">
        <p14:creationId xmlns:p14="http://schemas.microsoft.com/office/powerpoint/2010/main" val="332910465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1744</TotalTime>
  <Words>1887</Words>
  <Application>Microsoft Office PowerPoint</Application>
  <PresentationFormat>On-screen Show (4:3)</PresentationFormat>
  <Paragraphs>330</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Clarity</vt:lpstr>
      <vt:lpstr>Department of Health and Human Services</vt:lpstr>
      <vt:lpstr>DHHS’s Mission</vt:lpstr>
      <vt:lpstr>DHHS Organizational Chart</vt:lpstr>
      <vt:lpstr>Topics of Interest</vt:lpstr>
      <vt:lpstr>Medicaid Expansion and the Effect on the  Uninsured Population</vt:lpstr>
      <vt:lpstr>Estimated Insurance Status of All Nevadans as of July 2014</vt:lpstr>
      <vt:lpstr>Estimated Eligibility for Coverage among Currently Uninsured Nevadans as of July 2014</vt:lpstr>
      <vt:lpstr>Composition of the Medicaid Population</vt:lpstr>
      <vt:lpstr>PowerPoint Presentation</vt:lpstr>
      <vt:lpstr>PowerPoint Presentation</vt:lpstr>
      <vt:lpstr>PowerPoint Presentation</vt:lpstr>
      <vt:lpstr>Blended FMAP</vt:lpstr>
      <vt:lpstr>PowerPoint Presentation</vt:lpstr>
      <vt:lpstr>PowerPoint Presentation</vt:lpstr>
      <vt:lpstr>PowerPoint Presentation</vt:lpstr>
      <vt:lpstr>Public and Behavioral Health</vt:lpstr>
      <vt:lpstr>Medical Marijuana</vt:lpstr>
      <vt:lpstr>Other Hot Topics</vt:lpstr>
      <vt:lpstr>Other Hot Topics</vt:lpstr>
      <vt:lpstr>DHHS Bill Draft Requests</vt:lpstr>
      <vt:lpstr>DHHS Budget Bill Draft Requests (BDR)</vt:lpstr>
      <vt:lpstr>DHHS Policy BDRs</vt:lpstr>
      <vt:lpstr>DHHS Policy BDR’s continued</vt:lpstr>
      <vt:lpstr>DHHS Policy BDR’s continued</vt:lpstr>
      <vt:lpstr>Resources – DHHS Website  dhhs.nv.gov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Ellen Crecelius</dc:creator>
  <cp:lastModifiedBy>Mary Woods</cp:lastModifiedBy>
  <cp:revision>255</cp:revision>
  <cp:lastPrinted>2014-11-22T00:05:14Z</cp:lastPrinted>
  <dcterms:created xsi:type="dcterms:W3CDTF">2014-11-17T16:33:16Z</dcterms:created>
  <dcterms:modified xsi:type="dcterms:W3CDTF">2014-11-22T00:21:58Z</dcterms:modified>
</cp:coreProperties>
</file>