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21"/>
  </p:notesMasterIdLst>
  <p:sldIdLst>
    <p:sldId id="335" r:id="rId2"/>
    <p:sldId id="332" r:id="rId3"/>
    <p:sldId id="371" r:id="rId4"/>
    <p:sldId id="333" r:id="rId5"/>
    <p:sldId id="310" r:id="rId6"/>
    <p:sldId id="323" r:id="rId7"/>
    <p:sldId id="372" r:id="rId8"/>
    <p:sldId id="326" r:id="rId9"/>
    <p:sldId id="373" r:id="rId10"/>
    <p:sldId id="334" r:id="rId11"/>
    <p:sldId id="344" r:id="rId12"/>
    <p:sldId id="353" r:id="rId13"/>
    <p:sldId id="355" r:id="rId14"/>
    <p:sldId id="356" r:id="rId15"/>
    <p:sldId id="358" r:id="rId16"/>
    <p:sldId id="357" r:id="rId17"/>
    <p:sldId id="359" r:id="rId18"/>
    <p:sldId id="366" r:id="rId19"/>
    <p:sldId id="370" r:id="rId2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B3B6031-E4C3-46D5-A951-B887BC8EA4B6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C9E59A2-771E-48B0-84DE-183CC22EB7D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EF92-3315-4A72-A092-78A4FF5A6210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7544-F3AB-45C0-8150-C1334385023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EF92-3315-4A72-A092-78A4FF5A6210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7544-F3AB-45C0-8150-C133438502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EF92-3315-4A72-A092-78A4FF5A6210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7544-F3AB-45C0-8150-C133438502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EF92-3315-4A72-A092-78A4FF5A6210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7544-F3AB-45C0-8150-C133438502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EF92-3315-4A72-A092-78A4FF5A6210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7544-F3AB-45C0-8150-C133438502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EF92-3315-4A72-A092-78A4FF5A6210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7544-F3AB-45C0-8150-C133438502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EF92-3315-4A72-A092-78A4FF5A6210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7544-F3AB-45C0-8150-C133438502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EF92-3315-4A72-A092-78A4FF5A6210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7544-F3AB-45C0-8150-C1334385023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B538EF92-3315-4A72-A092-78A4FF5A6210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C3097544-F3AB-45C0-8150-C133438502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EF92-3315-4A72-A092-78A4FF5A6210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7544-F3AB-45C0-8150-C133438502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EF92-3315-4A72-A092-78A4FF5A6210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7544-F3AB-45C0-8150-C133438502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538EF92-3315-4A72-A092-78A4FF5A6210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3097544-F3AB-45C0-8150-C1334385023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 Common Sentence Patterns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  V</a:t>
            </a:r>
          </a:p>
          <a:p>
            <a:r>
              <a:rPr lang="en-US" dirty="0" smtClean="0"/>
              <a:t>S  V  DO</a:t>
            </a:r>
          </a:p>
          <a:p>
            <a:r>
              <a:rPr lang="en-US" dirty="0" smtClean="0"/>
              <a:t>S  V  IO  DO</a:t>
            </a:r>
          </a:p>
          <a:p>
            <a:r>
              <a:rPr lang="en-US" dirty="0" smtClean="0"/>
              <a:t>S  V  DO  Obj. Comp. (noun)</a:t>
            </a:r>
          </a:p>
          <a:p>
            <a:r>
              <a:rPr lang="en-US" dirty="0" smtClean="0"/>
              <a:t>S  V  DO  Obj. Comp. (adj.)</a:t>
            </a:r>
          </a:p>
          <a:p>
            <a:r>
              <a:rPr lang="en-US" dirty="0" smtClean="0"/>
              <a:t>S  V  PN</a:t>
            </a:r>
          </a:p>
          <a:p>
            <a:r>
              <a:rPr lang="en-US" dirty="0" smtClean="0"/>
              <a:t>S  V  PA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word or group of words that completes the meaning of </a:t>
            </a:r>
            <a:r>
              <a:rPr lang="en-US" dirty="0" smtClean="0"/>
              <a:t>the </a:t>
            </a:r>
            <a:r>
              <a:rPr lang="en-US" dirty="0" smtClean="0"/>
              <a:t>verb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There are four kinds of complements</a:t>
            </a:r>
          </a:p>
          <a:p>
            <a:pPr lvl="1"/>
            <a:r>
              <a:rPr lang="en-US" dirty="0" smtClean="0"/>
              <a:t>Indirect objects</a:t>
            </a:r>
          </a:p>
          <a:p>
            <a:pPr lvl="1"/>
            <a:r>
              <a:rPr lang="en-US" dirty="0" smtClean="0"/>
              <a:t>Direct Objects</a:t>
            </a:r>
          </a:p>
          <a:p>
            <a:pPr lvl="1"/>
            <a:r>
              <a:rPr lang="en-US" dirty="0" smtClean="0"/>
              <a:t>Object complements</a:t>
            </a:r>
          </a:p>
          <a:p>
            <a:pPr lvl="1"/>
            <a:r>
              <a:rPr lang="en-US" dirty="0" smtClean="0"/>
              <a:t>Subject Complements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Grammar Hint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word “complement” is only applied to pronouns, nouns, and predicate adjectives.</a:t>
            </a:r>
          </a:p>
          <a:p>
            <a:endParaRPr lang="en-US" dirty="0" smtClean="0"/>
          </a:p>
          <a:p>
            <a:r>
              <a:rPr lang="en-US" dirty="0" smtClean="0"/>
              <a:t>Adverbs and adverb phrases are not complements.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&amp; Indirect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answers the question what? or whom? After an action verb</a:t>
            </a:r>
          </a:p>
          <a:p>
            <a:endParaRPr lang="en-US" dirty="0" smtClean="0"/>
          </a:p>
          <a:p>
            <a:r>
              <a:rPr lang="en-US" dirty="0" smtClean="0"/>
              <a:t>IO answers the question to whom? Or to what? or for what? after an action verb</a:t>
            </a:r>
          </a:p>
          <a:p>
            <a:endParaRPr lang="en-US" dirty="0" smtClean="0"/>
          </a:p>
          <a:p>
            <a:r>
              <a:rPr lang="en-US" dirty="0" smtClean="0"/>
              <a:t>Find your action verb(s) first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Hints on Indirect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 sentence must have a DO to have an IO</a:t>
            </a:r>
          </a:p>
          <a:p>
            <a:endParaRPr lang="en-US" dirty="0" smtClean="0"/>
          </a:p>
          <a:p>
            <a:r>
              <a:rPr lang="en-US" dirty="0" smtClean="0"/>
              <a:t>IOs will always appear between the verb and DO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105400"/>
            <a:ext cx="8183880" cy="929640"/>
          </a:xfrm>
        </p:spPr>
        <p:txBody>
          <a:bodyPr>
            <a:normAutofit/>
          </a:bodyPr>
          <a:lstStyle/>
          <a:p>
            <a:r>
              <a:rPr lang="en-US" dirty="0" smtClean="0"/>
              <a:t>Objective Complement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183880" cy="4114800"/>
          </a:xfrm>
        </p:spPr>
        <p:txBody>
          <a:bodyPr>
            <a:normAutofit fontScale="85000" lnSpcReduction="20000"/>
          </a:bodyPr>
          <a:lstStyle/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sz="3300" dirty="0" smtClean="0"/>
              <a:t>Word or word group that completes the meaning of the ACTION VERB by identifying or modifying the </a:t>
            </a:r>
            <a:r>
              <a:rPr lang="en-US" sz="3300" u="sng" dirty="0" smtClean="0"/>
              <a:t>DIRECT OBJECT</a:t>
            </a:r>
          </a:p>
          <a:p>
            <a:pPr lvl="1"/>
            <a:endParaRPr lang="en-US" dirty="0" smtClean="0"/>
          </a:p>
          <a:p>
            <a:pPr marL="804672" lvl="1" indent="-457200">
              <a:buFont typeface="+mj-lt"/>
              <a:buAutoNum type="arabicPeriod"/>
            </a:pPr>
            <a:r>
              <a:rPr lang="en-US" sz="2900" dirty="0" smtClean="0"/>
              <a:t>Look for ACTION VERB first</a:t>
            </a:r>
          </a:p>
          <a:p>
            <a:pPr marL="804672" lvl="1" indent="-457200">
              <a:buFont typeface="+mj-lt"/>
              <a:buAutoNum type="arabicPeriod"/>
            </a:pPr>
            <a:r>
              <a:rPr lang="en-US" sz="2900" dirty="0" smtClean="0"/>
              <a:t>Find the DIRECT OBJECT</a:t>
            </a:r>
          </a:p>
          <a:p>
            <a:pPr marL="804672" lvl="1" indent="-457200">
              <a:buFont typeface="+mj-lt"/>
              <a:buAutoNum type="arabicPeriod"/>
            </a:pPr>
            <a:r>
              <a:rPr lang="en-US" sz="2900" dirty="0" smtClean="0"/>
              <a:t>Look for the Objective Complement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300" dirty="0" smtClean="0"/>
              <a:t>Engineers find plans </a:t>
            </a:r>
            <a:r>
              <a:rPr lang="en-US" sz="3300" u="sng" dirty="0" smtClean="0"/>
              <a:t>essential</a:t>
            </a:r>
            <a:r>
              <a:rPr lang="en-US" sz="3300" dirty="0" smtClean="0"/>
              <a:t>. (adjective)</a:t>
            </a:r>
          </a:p>
          <a:p>
            <a:r>
              <a:rPr lang="en-US" sz="3300" dirty="0" smtClean="0"/>
              <a:t>Nations often make their bridges </a:t>
            </a:r>
            <a:r>
              <a:rPr lang="en-US" sz="3300" u="sng" dirty="0" smtClean="0"/>
              <a:t>symbols</a:t>
            </a:r>
            <a:r>
              <a:rPr lang="en-US" sz="3300" dirty="0" smtClean="0"/>
              <a:t>. (noun)</a:t>
            </a:r>
          </a:p>
          <a:p>
            <a:endParaRPr lang="en-US" sz="3300" dirty="0" smtClean="0"/>
          </a:p>
          <a:p>
            <a:r>
              <a:rPr lang="en-US" sz="3300" dirty="0" smtClean="0"/>
              <a:t>Only found in sentences with a DO and these verbs (below) or a similar verb with the general meaning of “make” or “consider”</a:t>
            </a:r>
          </a:p>
          <a:p>
            <a:endParaRPr lang="en-US" sz="2900" dirty="0" smtClean="0"/>
          </a:p>
          <a:p>
            <a:pPr lvl="1"/>
            <a:r>
              <a:rPr lang="en-US" sz="2900" dirty="0" smtClean="0"/>
              <a:t>appoint, choose, elect, prove, call, consider, name, vote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Subject Complements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Completes the meaning of a LINKING VERB and identifies or modifies the </a:t>
            </a:r>
            <a:r>
              <a:rPr lang="en-US" u="sng" dirty="0" smtClean="0"/>
              <a:t>SUBJECT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Predicate nominative-noun or pronoun following a linking verb &amp; refers to the same person or thing as the subject of the verb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Predicate adjective-an adjective that follows a linking verb &amp; modifies the subject of the verb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Hint: Is it linking?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determine whether a verb is being used as a linking verb or action verb, use </a:t>
            </a:r>
            <a:r>
              <a:rPr lang="en-US" i="1" dirty="0" smtClean="0"/>
              <a:t>am</a:t>
            </a:r>
            <a:r>
              <a:rPr lang="en-US" dirty="0" smtClean="0"/>
              <a:t>, </a:t>
            </a:r>
            <a:r>
              <a:rPr lang="en-US" i="1" dirty="0" smtClean="0"/>
              <a:t>are</a:t>
            </a:r>
            <a:r>
              <a:rPr lang="en-US" dirty="0" smtClean="0"/>
              <a:t>, or </a:t>
            </a:r>
            <a:r>
              <a:rPr lang="en-US" i="1" dirty="0" smtClean="0"/>
              <a:t>is</a:t>
            </a:r>
            <a:r>
              <a:rPr lang="en-US" dirty="0" smtClean="0"/>
              <a:t>, for the verb.</a:t>
            </a:r>
          </a:p>
          <a:p>
            <a:endParaRPr lang="en-US" dirty="0" smtClean="0"/>
          </a:p>
          <a:p>
            <a:r>
              <a:rPr lang="en-US" dirty="0" smtClean="0"/>
              <a:t>If the sentence makes sense, then the original verbs is a linking verb.</a:t>
            </a:r>
          </a:p>
          <a:p>
            <a:endParaRPr lang="en-US" dirty="0" smtClean="0"/>
          </a:p>
          <a:p>
            <a:r>
              <a:rPr lang="en-US" dirty="0" smtClean="0"/>
              <a:t>The kids looked sad.</a:t>
            </a:r>
          </a:p>
          <a:p>
            <a:r>
              <a:rPr lang="en-US" dirty="0" smtClean="0"/>
              <a:t>The dog looked at me.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Grammar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Subject Complements</a:t>
            </a:r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Look for the LINKING </a:t>
            </a:r>
            <a:r>
              <a:rPr lang="en-US" dirty="0" smtClean="0"/>
              <a:t>VERB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Find the SUBJECT of the linking verb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Look for the COMPLEMENT</a:t>
            </a:r>
          </a:p>
          <a:p>
            <a:pPr lvl="1"/>
            <a:r>
              <a:rPr lang="en-US" dirty="0" smtClean="0"/>
              <a:t>Is it a noun or </a:t>
            </a:r>
            <a:r>
              <a:rPr lang="en-US" dirty="0" smtClean="0"/>
              <a:t>adjective? </a:t>
            </a:r>
            <a:r>
              <a:rPr lang="en-US" dirty="0" smtClean="0"/>
              <a:t>(use dictionary)</a:t>
            </a:r>
          </a:p>
          <a:p>
            <a:pPr lvl="1"/>
            <a:r>
              <a:rPr lang="en-US" dirty="0" smtClean="0"/>
              <a:t>Nouns are predicate nominatives</a:t>
            </a:r>
          </a:p>
          <a:p>
            <a:pPr lvl="1"/>
            <a:r>
              <a:rPr lang="en-US" dirty="0" smtClean="0"/>
              <a:t>Adjectives are predicate adjectives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Your Knowledge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33222" indent="-514350">
              <a:buFont typeface="+mj-lt"/>
              <a:buAutoNum type="arabicPeriod"/>
            </a:pPr>
            <a:r>
              <a:rPr lang="en-US" sz="2800" dirty="0" smtClean="0"/>
              <a:t>What </a:t>
            </a:r>
            <a:r>
              <a:rPr lang="en-US" sz="2800" dirty="0" smtClean="0"/>
              <a:t>questions </a:t>
            </a:r>
            <a:r>
              <a:rPr lang="en-US" sz="2800" dirty="0" smtClean="0"/>
              <a:t>does the direct object always answer about the verb?</a:t>
            </a:r>
          </a:p>
          <a:p>
            <a:pPr marL="633222" indent="-514350">
              <a:buFont typeface="+mj-lt"/>
              <a:buAutoNum type="arabicPeriod"/>
            </a:pPr>
            <a:endParaRPr lang="en-US" sz="2800" dirty="0" smtClean="0"/>
          </a:p>
          <a:p>
            <a:pPr marL="633222" indent="-514350">
              <a:buFont typeface="+mj-lt"/>
              <a:buAutoNum type="arabicPeriod"/>
            </a:pPr>
            <a:r>
              <a:rPr lang="en-US" sz="2800" dirty="0" smtClean="0"/>
              <a:t>What </a:t>
            </a:r>
            <a:r>
              <a:rPr lang="en-US" sz="2800" dirty="0" smtClean="0"/>
              <a:t>questions </a:t>
            </a:r>
            <a:r>
              <a:rPr lang="en-US" sz="2800" dirty="0" smtClean="0"/>
              <a:t>does the indirect object always answer about the verb?</a:t>
            </a:r>
          </a:p>
          <a:p>
            <a:pPr marL="633222" indent="-514350">
              <a:buFont typeface="+mj-lt"/>
              <a:buAutoNum type="arabicPeriod"/>
            </a:pPr>
            <a:endParaRPr lang="en-US" sz="2800" dirty="0" smtClean="0"/>
          </a:p>
          <a:p>
            <a:pPr marL="633222" indent="-514350">
              <a:buFont typeface="+mj-lt"/>
              <a:buAutoNum type="arabicPeriod"/>
            </a:pPr>
            <a:r>
              <a:rPr lang="en-US" sz="2800" dirty="0" smtClean="0"/>
              <a:t>What does the object complement </a:t>
            </a:r>
            <a:r>
              <a:rPr lang="en-US" sz="2800" dirty="0" smtClean="0"/>
              <a:t>modify?</a:t>
            </a:r>
            <a:endParaRPr lang="en-US" sz="2800" dirty="0" smtClean="0"/>
          </a:p>
          <a:p>
            <a:pPr marL="633222" indent="-514350">
              <a:buFont typeface="+mj-lt"/>
              <a:buAutoNum type="arabicPeriod"/>
            </a:pPr>
            <a:endParaRPr lang="en-US" sz="2800" dirty="0" smtClean="0"/>
          </a:p>
          <a:p>
            <a:pPr marL="633222" indent="-514350">
              <a:buFont typeface="+mj-lt"/>
              <a:buAutoNum type="arabicPeriod"/>
            </a:pPr>
            <a:r>
              <a:rPr lang="en-US" sz="2800" dirty="0" smtClean="0"/>
              <a:t>What kind of verb can have a DO?</a:t>
            </a:r>
          </a:p>
          <a:p>
            <a:pPr marL="633222" indent="-514350">
              <a:buFont typeface="+mj-lt"/>
              <a:buAutoNum type="arabicPeriod"/>
            </a:pPr>
            <a:endParaRPr lang="en-US" sz="2800" dirty="0" smtClean="0"/>
          </a:p>
          <a:p>
            <a:pPr marL="633222" indent="-514350">
              <a:buFont typeface="+mj-lt"/>
              <a:buAutoNum type="arabicPeriod"/>
            </a:pPr>
            <a:r>
              <a:rPr lang="en-US" sz="2800" dirty="0" smtClean="0"/>
              <a:t>What kind of verb can have a subject complement?</a:t>
            </a:r>
          </a:p>
          <a:p>
            <a:pPr marL="633222" indent="-514350">
              <a:buFont typeface="+mj-lt"/>
              <a:buAutoNum type="arabicPeriod"/>
            </a:pPr>
            <a:endParaRPr lang="en-US" sz="2800" dirty="0" smtClean="0"/>
          </a:p>
          <a:p>
            <a:pPr marL="633222" indent="-514350">
              <a:buFont typeface="+mj-lt"/>
              <a:buAutoNum type="arabicPeriod"/>
            </a:pPr>
            <a:r>
              <a:rPr lang="en-US" sz="2800" dirty="0" smtClean="0"/>
              <a:t>What must you have before you can have a IO?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case?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the form a noun or pronoun takes to indicate its use in a sentence</a:t>
            </a:r>
          </a:p>
          <a:p>
            <a:endParaRPr lang="en-US" dirty="0" smtClean="0"/>
          </a:p>
          <a:p>
            <a:r>
              <a:rPr lang="en-US" dirty="0" smtClean="0"/>
              <a:t>There are 3 cases: </a:t>
            </a:r>
          </a:p>
          <a:p>
            <a:pPr lvl="1"/>
            <a:r>
              <a:rPr lang="en-US" dirty="0" smtClean="0"/>
              <a:t>Nominative</a:t>
            </a:r>
          </a:p>
          <a:p>
            <a:pPr lvl="1"/>
            <a:r>
              <a:rPr lang="en-US" dirty="0" smtClean="0"/>
              <a:t>Objective</a:t>
            </a:r>
          </a:p>
          <a:p>
            <a:pPr lvl="1"/>
            <a:r>
              <a:rPr lang="en-US" dirty="0" smtClean="0"/>
              <a:t>Possessive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and Nouns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form of a noun is the same for nominative and objective case</a:t>
            </a:r>
          </a:p>
          <a:p>
            <a:endParaRPr lang="en-US" dirty="0" smtClean="0"/>
          </a:p>
          <a:p>
            <a:r>
              <a:rPr lang="en-US" dirty="0" smtClean="0"/>
              <a:t>Whether the noun is the subject or an object, it stays the same</a:t>
            </a:r>
          </a:p>
          <a:p>
            <a:endParaRPr lang="en-US" dirty="0" smtClean="0"/>
          </a:p>
          <a:p>
            <a:r>
              <a:rPr lang="en-US" dirty="0" smtClean="0"/>
              <a:t>For possessive, it usually adds an apostrophe and an s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Nouns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Nominative</a:t>
            </a:r>
          </a:p>
          <a:p>
            <a:pPr lvl="1"/>
            <a:r>
              <a:rPr lang="en-US" dirty="0" smtClean="0"/>
              <a:t>When it is the subject</a:t>
            </a:r>
          </a:p>
          <a:p>
            <a:pPr lvl="1"/>
            <a:r>
              <a:rPr lang="en-US" dirty="0" smtClean="0"/>
              <a:t>The </a:t>
            </a:r>
            <a:r>
              <a:rPr lang="en-US" u="sng" dirty="0" smtClean="0"/>
              <a:t>cow</a:t>
            </a:r>
            <a:r>
              <a:rPr lang="en-US" dirty="0" smtClean="0"/>
              <a:t> ran to the boy.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Objective</a:t>
            </a:r>
          </a:p>
          <a:p>
            <a:pPr lvl="1"/>
            <a:r>
              <a:rPr lang="en-US" dirty="0" smtClean="0"/>
              <a:t>When it is an object</a:t>
            </a:r>
          </a:p>
          <a:p>
            <a:pPr lvl="1"/>
            <a:r>
              <a:rPr lang="en-US" dirty="0" smtClean="0"/>
              <a:t>The boy hit the </a:t>
            </a:r>
            <a:r>
              <a:rPr lang="en-US" u="sng" dirty="0" smtClean="0"/>
              <a:t>cow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personal pronoun?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 personal pronoun refers to the person speaking</a:t>
            </a:r>
          </a:p>
          <a:p>
            <a:pPr lvl="1"/>
            <a:r>
              <a:rPr lang="en-US" dirty="0" smtClean="0"/>
              <a:t>First person</a:t>
            </a:r>
          </a:p>
          <a:p>
            <a:pPr lvl="1"/>
            <a:r>
              <a:rPr lang="en-US" dirty="0" smtClean="0"/>
              <a:t>Second person</a:t>
            </a:r>
          </a:p>
          <a:p>
            <a:pPr lvl="1"/>
            <a:r>
              <a:rPr lang="en-US" dirty="0" smtClean="0"/>
              <a:t>Third person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Pronouns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have 3 forms, but the one it takes depends on its use in the sentence.</a:t>
            </a:r>
          </a:p>
          <a:p>
            <a:endParaRPr lang="en-US" dirty="0" smtClean="0"/>
          </a:p>
          <a:p>
            <a:r>
              <a:rPr lang="en-US" dirty="0" smtClean="0"/>
              <a:t>They </a:t>
            </a:r>
            <a:r>
              <a:rPr lang="en-US" dirty="0" smtClean="0"/>
              <a:t>indicate gender, number and person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Pronouns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633222" lvl="0" indent="-514350">
              <a:buNone/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4800" b="1" dirty="0" smtClean="0">
                <a:latin typeface="Arial" pitchFamily="34" charset="0"/>
                <a:cs typeface="Arial" pitchFamily="34" charset="0"/>
              </a:rPr>
              <a:t>The change in form of pronouns to show their relationship to other words in the sentence is called case.</a:t>
            </a:r>
          </a:p>
          <a:p>
            <a:pPr marL="633222" indent="-514350">
              <a:buNone/>
            </a:pPr>
            <a:r>
              <a:rPr lang="en-US" sz="4800" b="1" dirty="0" smtClean="0">
                <a:latin typeface="Arial" pitchFamily="34" charset="0"/>
                <a:cs typeface="Arial" pitchFamily="34" charset="0"/>
              </a:rPr>
              <a:t>				</a:t>
            </a:r>
          </a:p>
          <a:p>
            <a:pPr marL="633222" indent="-514350">
              <a:buNone/>
            </a:pPr>
            <a:r>
              <a:rPr lang="en-US" sz="4800" b="1" dirty="0" smtClean="0">
                <a:latin typeface="Arial" pitchFamily="34" charset="0"/>
                <a:cs typeface="Arial" pitchFamily="34" charset="0"/>
              </a:rPr>
              <a:t>			he 	his 	him</a:t>
            </a:r>
          </a:p>
          <a:p>
            <a:pPr marL="633222" indent="-514350">
              <a:buNone/>
            </a:pPr>
            <a:r>
              <a:rPr lang="en-US" sz="4800" b="1" dirty="0" smtClean="0">
                <a:latin typeface="Arial" pitchFamily="34" charset="0"/>
                <a:cs typeface="Arial" pitchFamily="34" charset="0"/>
              </a:rPr>
              <a:t>		</a:t>
            </a:r>
          </a:p>
          <a:p>
            <a:pPr marL="633222" indent="-514350">
              <a:buNone/>
            </a:pPr>
            <a:r>
              <a:rPr lang="en-US" sz="4800" b="1" dirty="0" smtClean="0">
                <a:latin typeface="Arial" pitchFamily="34" charset="0"/>
                <a:cs typeface="Arial" pitchFamily="34" charset="0"/>
              </a:rPr>
              <a:t>	All 3 pronouns can be used to refer to the same person.</a:t>
            </a:r>
          </a:p>
          <a:p>
            <a:pPr marL="633222" indent="-514350">
              <a:buNone/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		</a:t>
            </a:r>
          </a:p>
          <a:p>
            <a:pPr marL="633222" indent="-514350">
              <a:buNone/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	Their difference in form is due to their difference in _____________.</a:t>
            </a:r>
          </a:p>
          <a:p>
            <a:pPr marL="633222" indent="-514350">
              <a:buNone/>
            </a:pPr>
            <a:endParaRPr lang="en-US" sz="4800" dirty="0" smtClean="0">
              <a:latin typeface="Arial" pitchFamily="34" charset="0"/>
              <a:cs typeface="Arial" pitchFamily="34" charset="0"/>
            </a:endParaRPr>
          </a:p>
          <a:p>
            <a:pPr marL="633222" lvl="0" indent="-514350">
              <a:buNone/>
            </a:pPr>
            <a:endParaRPr lang="en-US" sz="4800" dirty="0" smtClean="0">
              <a:latin typeface="Arial" pitchFamily="34" charset="0"/>
              <a:cs typeface="Arial" pitchFamily="34" charset="0"/>
            </a:endParaRPr>
          </a:p>
          <a:p>
            <a:pPr marL="633222" lvl="0" indent="-514350">
              <a:buNone/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2. 	</a:t>
            </a:r>
            <a:r>
              <a:rPr lang="en-US" sz="4800" b="1" dirty="0" smtClean="0">
                <a:latin typeface="Arial" pitchFamily="34" charset="0"/>
                <a:cs typeface="Arial" pitchFamily="34" charset="0"/>
              </a:rPr>
              <a:t>A. I recognized him.	B. He recognized me.</a:t>
            </a:r>
          </a:p>
          <a:p>
            <a:pPr marL="633222" indent="-514350">
              <a:buNone/>
            </a:pPr>
            <a:r>
              <a:rPr lang="en-US" sz="4800" b="1" dirty="0" smtClean="0">
                <a:latin typeface="Arial" pitchFamily="34" charset="0"/>
                <a:cs typeface="Arial" pitchFamily="34" charset="0"/>
              </a:rPr>
              <a:t>		</a:t>
            </a:r>
          </a:p>
          <a:p>
            <a:pPr marL="633222" indent="-514350">
              <a:buNone/>
            </a:pPr>
            <a:r>
              <a:rPr lang="en-US" sz="4800" b="1" dirty="0" smtClean="0">
                <a:latin typeface="Arial" pitchFamily="34" charset="0"/>
                <a:cs typeface="Arial" pitchFamily="34" charset="0"/>
              </a:rPr>
              <a:t>	The pronoun I in sentence a and the pronoun me in sentence b means mean the same person.</a:t>
            </a:r>
          </a:p>
          <a:p>
            <a:pPr marL="633222" indent="-514350">
              <a:buNone/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		</a:t>
            </a:r>
          </a:p>
          <a:p>
            <a:pPr marL="633222" indent="-514350">
              <a:buNone/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	Are the pronouns I and me in the same case? _______</a:t>
            </a:r>
          </a:p>
          <a:p>
            <a:pPr marL="633222" indent="-514350">
              <a:buNone/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	 </a:t>
            </a:r>
          </a:p>
          <a:p>
            <a:pPr marL="633222" lvl="0" indent="-514350">
              <a:buNone/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3. 	</a:t>
            </a:r>
            <a:r>
              <a:rPr lang="en-US" sz="4800" b="1" dirty="0" smtClean="0">
                <a:latin typeface="Arial" pitchFamily="34" charset="0"/>
                <a:cs typeface="Arial" pitchFamily="34" charset="0"/>
              </a:rPr>
              <a:t>A pronoun is in the nominative case when it fits before an action verb as its subject- he laughed; </a:t>
            </a:r>
          </a:p>
          <a:p>
            <a:pPr marL="633222" indent="-514350">
              <a:buNone/>
            </a:pPr>
            <a:r>
              <a:rPr lang="en-US" sz="4800" b="1" dirty="0" smtClean="0">
                <a:latin typeface="Arial" pitchFamily="34" charset="0"/>
                <a:cs typeface="Arial" pitchFamily="34" charset="0"/>
              </a:rPr>
              <a:t>	she fell; we won; they lost.  </a:t>
            </a:r>
          </a:p>
          <a:p>
            <a:pPr marL="633222" indent="-514350">
              <a:buNone/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marL="633222" indent="-514350">
              <a:buNone/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	Underline the nominative pronoun: They blamed us.</a:t>
            </a:r>
          </a:p>
          <a:p>
            <a:pPr marL="633222" indent="-514350">
              <a:buNone/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marL="633222" lvl="0" indent="-514350">
              <a:buNone/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4. 	</a:t>
            </a:r>
            <a:r>
              <a:rPr lang="en-US" sz="4800" b="1" dirty="0" smtClean="0">
                <a:latin typeface="Arial" pitchFamily="34" charset="0"/>
                <a:cs typeface="Arial" pitchFamily="34" charset="0"/>
              </a:rPr>
              <a:t>________ invited Rosa.</a:t>
            </a:r>
          </a:p>
          <a:p>
            <a:pPr marL="633222" indent="-514350">
              <a:buNone/>
            </a:pPr>
            <a:r>
              <a:rPr lang="en-US" sz="4800" b="1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marL="633222" indent="-514350">
              <a:buNone/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	Underline 3 pronouns that are in the nominative case because they could serve as the subject in the sentence above.</a:t>
            </a:r>
          </a:p>
          <a:p>
            <a:pPr marL="633222" indent="-514350">
              <a:buNone/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			I	him	she	we	them	her</a:t>
            </a:r>
          </a:p>
          <a:p>
            <a:pPr marL="633222" indent="-514350">
              <a:buNone/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633222" indent="-514350">
              <a:buNone/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5. 	</a:t>
            </a:r>
            <a:r>
              <a:rPr lang="en-US" sz="4800" b="1" dirty="0" smtClean="0">
                <a:latin typeface="Arial" pitchFamily="34" charset="0"/>
                <a:cs typeface="Arial" pitchFamily="34" charset="0"/>
              </a:rPr>
              <a:t>A pronoun is in the objective case when it fits after an action verb as its direct object- </a:t>
            </a:r>
          </a:p>
          <a:p>
            <a:pPr marL="633222" indent="-514350">
              <a:buNone/>
            </a:pPr>
            <a:r>
              <a:rPr lang="en-US" sz="4800" b="1" dirty="0" smtClean="0">
                <a:latin typeface="Arial" pitchFamily="34" charset="0"/>
                <a:cs typeface="Arial" pitchFamily="34" charset="0"/>
              </a:rPr>
              <a:t>	pushed me; stopped him; asked her; beat us; called them.</a:t>
            </a:r>
          </a:p>
          <a:p>
            <a:pPr marL="633222" indent="-514350">
              <a:buNone/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marL="633222" indent="-514350">
              <a:buNone/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	Underline the objective pronoun: 	They blamed us.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Pronouns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lvl="0">
              <a:buNone/>
            </a:pPr>
            <a:r>
              <a:rPr lang="en-US" dirty="0" smtClean="0"/>
              <a:t>1. 	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Use the nominative case of a pronoun when it is used as the subject of a verb.  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Underline the correct pronoun: You and (I, me) can study together.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2.	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Use the objective case of a pronoun when it is used as the object of a verb or a preposition.  </a:t>
            </a:r>
          </a:p>
          <a:p>
            <a:pPr marL="633222" lvl="0" indent="-51435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marL="633222" lvl="0" indent="-51435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    Underline the correct pronouns: Several friends save (them, they) for (me, I).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lvl="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3.	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You would never say, “Him pushed the car” or “Me pushed the car”; so don’t make the same mistake by saying, “Him and me pushed the car.”  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Underline the correct pronouns:  (He, Him) and (I, me) counted the votes.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lvl="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4.	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When you use pronouns in pairs or when couple a pronoun with a noun, use the same case that you would use if the pronouns were used singly.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These flowers are from Pete.  These flowers are from me. </a:t>
            </a:r>
          </a:p>
          <a:p>
            <a:pPr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Underline the correct pronoun: These flowers are from Pete and (I, me). 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lvl="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5.	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The Smiths will call for you.  We will call for you.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Underline the correct pronoun:  The Smiths or (us, we) will call for you.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DLP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Correct the following sentences if they need to be corrected.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1. Me will go to the mall tomorrow.</a:t>
            </a:r>
          </a:p>
          <a:p>
            <a:pPr lvl="1"/>
            <a:r>
              <a:rPr lang="en-US" dirty="0" smtClean="0"/>
              <a:t>2. Crystal and me are giving a party.</a:t>
            </a:r>
          </a:p>
          <a:p>
            <a:pPr lvl="1"/>
            <a:r>
              <a:rPr lang="en-US" dirty="0" smtClean="0"/>
              <a:t>3. Her got a new hairstyle.</a:t>
            </a:r>
          </a:p>
          <a:p>
            <a:pPr lvl="1"/>
            <a:r>
              <a:rPr lang="en-US" dirty="0" smtClean="0"/>
              <a:t>4. Randall and him both got new sneakers.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7326</TotalTime>
  <Words>671</Words>
  <Application>Microsoft Office PowerPoint</Application>
  <PresentationFormat>On-screen Show (4:3)</PresentationFormat>
  <Paragraphs>171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Module</vt:lpstr>
      <vt:lpstr>7 Common Sentence Patterns</vt:lpstr>
      <vt:lpstr>Complements</vt:lpstr>
      <vt:lpstr>Grammar Hint</vt:lpstr>
      <vt:lpstr>Direct &amp; Indirect Objects</vt:lpstr>
      <vt:lpstr>Hints on Indirect Objects</vt:lpstr>
      <vt:lpstr>Objective Complement</vt:lpstr>
      <vt:lpstr>Examples</vt:lpstr>
      <vt:lpstr>Subject Complements</vt:lpstr>
      <vt:lpstr>Hint: Is it linking?</vt:lpstr>
      <vt:lpstr>Grammar</vt:lpstr>
      <vt:lpstr>Test Your Knowledge</vt:lpstr>
      <vt:lpstr>What is case?</vt:lpstr>
      <vt:lpstr>Case and Nouns</vt:lpstr>
      <vt:lpstr>Nouns</vt:lpstr>
      <vt:lpstr>What is a personal pronoun?</vt:lpstr>
      <vt:lpstr>Personal Pronouns</vt:lpstr>
      <vt:lpstr>Personal Pronouns</vt:lpstr>
      <vt:lpstr>Personal Pronouns</vt:lpstr>
      <vt:lpstr>DLP </vt:lpstr>
    </vt:vector>
  </TitlesOfParts>
  <Company>Auburn City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tcwymes</dc:creator>
  <cp:lastModifiedBy>cakirk</cp:lastModifiedBy>
  <cp:revision>293</cp:revision>
  <dcterms:created xsi:type="dcterms:W3CDTF">2011-08-31T16:09:03Z</dcterms:created>
  <dcterms:modified xsi:type="dcterms:W3CDTF">2012-09-18T14:14:42Z</dcterms:modified>
</cp:coreProperties>
</file>