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486400" cx="5486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B05737-8AC0-41F9-892D-B5EFB14641B4}">
  <a:tblStyle styleId="{88B05737-8AC0-41F9-892D-B5EFB14641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1a0e31027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51a0e3102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9" name="Google Shape;19;p3"/>
          <p:cNvGrpSpPr/>
          <p:nvPr/>
        </p:nvGrpSpPr>
        <p:grpSpPr>
          <a:xfrm>
            <a:off x="46791" y="0"/>
            <a:ext cx="5317580" cy="1003697"/>
            <a:chOff x="46791" y="0"/>
            <a:chExt cx="5317580" cy="1003697"/>
          </a:xfrm>
        </p:grpSpPr>
        <p:sp>
          <p:nvSpPr>
            <p:cNvPr id="20" name="Google Shape;20;p3"/>
            <p:cNvSpPr/>
            <p:nvPr/>
          </p:nvSpPr>
          <p:spPr>
            <a:xfrm>
              <a:off x="46791" y="0"/>
              <a:ext cx="1003697" cy="1003697"/>
            </a:xfrm>
            <a:custGeom>
              <a:rect b="b" l="l" r="r" t="t"/>
              <a:pathLst>
                <a:path extrusionOk="0" h="1003697" w="1003697">
                  <a:moveTo>
                    <a:pt x="0" y="0"/>
                  </a:moveTo>
                  <a:lnTo>
                    <a:pt x="1003698" y="0"/>
                  </a:lnTo>
                  <a:lnTo>
                    <a:pt x="1003698" y="1003697"/>
                  </a:lnTo>
                  <a:lnTo>
                    <a:pt x="0" y="10036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" name="Google Shape;21;p3"/>
            <p:cNvSpPr txBox="1"/>
            <p:nvPr/>
          </p:nvSpPr>
          <p:spPr>
            <a:xfrm>
              <a:off x="4442460" y="101573"/>
              <a:ext cx="495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BF63"/>
                  </a:solidFill>
                  <a:latin typeface="Arial"/>
                  <a:ea typeface="Arial"/>
                  <a:cs typeface="Arial"/>
                  <a:sym typeface="Arial"/>
                </a:rPr>
                <a:t>Mild</a:t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4937760" y="28665"/>
              <a:ext cx="426611" cy="740176"/>
            </a:xfrm>
            <a:custGeom>
              <a:rect b="b" l="l" r="r" t="t"/>
              <a:pathLst>
                <a:path extrusionOk="0" h="740176" w="426611">
                  <a:moveTo>
                    <a:pt x="0" y="0"/>
                  </a:moveTo>
                  <a:lnTo>
                    <a:pt x="426611" y="0"/>
                  </a:lnTo>
                  <a:lnTo>
                    <a:pt x="426611" y="740176"/>
                  </a:lnTo>
                  <a:lnTo>
                    <a:pt x="0" y="7401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/>
        </p:nvSpPr>
        <p:spPr>
          <a:xfrm>
            <a:off x="347125" y="1739150"/>
            <a:ext cx="50799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Write “three thousand, four hundred and eighty seven in standard form”.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What is the value of the 8? What is the value of the 4?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/>
        </p:nvSpPr>
        <p:spPr>
          <a:xfrm>
            <a:off x="347125" y="1739150"/>
            <a:ext cx="5079900" cy="2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*Draw and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label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a place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value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chart up to a million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*Use the digits 9, 8, 7, 3,1, and 0 to create a number between 7 hundred thousand and 9 hundred thousand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/>
        </p:nvSpPr>
        <p:spPr>
          <a:xfrm>
            <a:off x="324550" y="1276300"/>
            <a:ext cx="50799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3,010 ____2,040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*Say the standard form to your group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*model each number on a pv chart with DOTS (one chart,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separate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numbers with a line)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*Which is greater?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/>
        </p:nvSpPr>
        <p:spPr>
          <a:xfrm>
            <a:off x="324550" y="1276300"/>
            <a:ext cx="50799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43,021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____45,302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*Say the standard form to your group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*model each number on a pv chart with DOTS (one chart, separate numbers with a line)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*Which is greater?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/>
        </p:nvSpPr>
        <p:spPr>
          <a:xfrm>
            <a:off x="324550" y="1276300"/>
            <a:ext cx="50799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2,305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____2,530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*Say the standard form to your group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*model each number on a pv chart with DOTS (one chart, separate numbers with a line)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*Which is greater?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324550" y="1276300"/>
            <a:ext cx="50799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970,461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____907,641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*Say the standard form to your group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*model each number on a pv chart with DOTS (one chart, separate numbers with a line)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*Which is greater?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/>
        </p:nvSpPr>
        <p:spPr>
          <a:xfrm>
            <a:off x="324550" y="1276300"/>
            <a:ext cx="50799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32,434           32,644          32,534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Draw a PV chart. Write the three numbers on the chart.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Below the chart, order the numbers from least to greatest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/>
        </p:nvSpPr>
        <p:spPr>
          <a:xfrm>
            <a:off x="324550" y="1276300"/>
            <a:ext cx="50799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Compare 700,000 + 30,000 + 20 +8 and 735, 008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*write both (in standard form) on a pv chart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compare in a number sentence using &lt;, &gt;, or =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Google Shape;132;p22"/>
          <p:cNvGraphicFramePr/>
          <p:nvPr/>
        </p:nvGraphicFramePr>
        <p:xfrm>
          <a:off x="952500" y="179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{88B05737-8AC0-41F9-892D-B5EFB14641B4}</a:tableStyleId>
              </a:tblPr>
              <a:tblGrid>
                <a:gridCol w="1790700"/>
                <a:gridCol w="1790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Name of Mountain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Elevation in Feet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Allen Mountain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4, 340 ft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Mount Marcy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5,344 ft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Mount Haystack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4,960 ft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Slide Mountain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4,240 ft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3" name="Google Shape;133;p22"/>
          <p:cNvSpPr txBox="1"/>
          <p:nvPr/>
        </p:nvSpPr>
        <p:spPr>
          <a:xfrm>
            <a:off x="527750" y="4019500"/>
            <a:ext cx="42897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Order the Mountains from Greatest to Least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