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02" d="100"/>
          <a:sy n="102" d="100"/>
        </p:scale>
        <p:origin x="138"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EF0E8EB-0DF9-490A-A345-AFD516024BFC}" type="datetimeFigureOut">
              <a:rPr lang="en-US" smtClean="0"/>
              <a:t>1/30/2017</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1182192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F0E8EB-0DF9-490A-A345-AFD516024BFC}" type="datetimeFigureOut">
              <a:rPr lang="en-US" smtClean="0"/>
              <a:t>1/30/2017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4261280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F0E8EB-0DF9-490A-A345-AFD516024BFC}" type="datetimeFigureOut">
              <a:rPr lang="en-US" smtClean="0"/>
              <a:t>1/30/2017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2776456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F0E8EB-0DF9-490A-A345-AFD516024BFC}" type="datetimeFigureOut">
              <a:rPr lang="en-US" smtClean="0"/>
              <a:t>1/30/2017</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591354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EF0E8EB-0DF9-490A-A345-AFD516024BFC}" type="datetimeFigureOut">
              <a:rPr lang="en-US" smtClean="0"/>
              <a:t>1/30/2017</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184443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EF0E8EB-0DF9-490A-A345-AFD516024BFC}" type="datetimeFigureOut">
              <a:rPr lang="en-US" smtClean="0"/>
              <a:t>1/30/2017</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1114607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F0E8EB-0DF9-490A-A345-AFD516024BFC}" type="datetimeFigureOut">
              <a:rPr lang="en-US" smtClean="0"/>
              <a:t>1/30/2017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2702496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F0E8EB-0DF9-490A-A345-AFD516024BFC}" type="datetimeFigureOut">
              <a:rPr lang="en-US" smtClean="0"/>
              <a:t>1/30/2017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186708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F0E8EB-0DF9-490A-A345-AFD516024BFC}" type="datetimeFigureOut">
              <a:rPr lang="en-US" smtClean="0"/>
              <a:t>1/30/2017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1302120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F0E8EB-0DF9-490A-A345-AFD516024BFC}" type="datetimeFigureOut">
              <a:rPr lang="en-US" smtClean="0"/>
              <a:t>1/30/2017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2231357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F0E8EB-0DF9-490A-A345-AFD516024BFC}" type="datetimeFigureOut">
              <a:rPr lang="en-US" smtClean="0"/>
              <a:t>1/30/2017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4B829D7-DAE3-4CC4-A3F9-5A1D0090A5B6}"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79956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AEF0E8EB-0DF9-490A-A345-AFD516024BFC}" type="datetimeFigureOut">
              <a:rPr lang="en-US" smtClean="0"/>
              <a:t>1/30/2017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3426669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AEF0E8EB-0DF9-490A-A345-AFD516024BFC}" type="datetimeFigureOut">
              <a:rPr lang="en-US" smtClean="0"/>
              <a:t>1/30/2017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4B829D7-DAE3-4CC4-A3F9-5A1D0090A5B6}"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53089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AEF0E8EB-0DF9-490A-A345-AFD516024BFC}" type="datetimeFigureOut">
              <a:rPr lang="en-US" smtClean="0"/>
              <a:t>1/30/2017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3508087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F0E8EB-0DF9-490A-A345-AFD516024BFC}" type="datetimeFigureOut">
              <a:rPr lang="en-US" smtClean="0"/>
              <a:t>1/30/2017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758658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F0E8EB-0DF9-490A-A345-AFD516024BFC}" type="datetimeFigureOut">
              <a:rPr lang="en-US" smtClean="0"/>
              <a:t>1/30/2017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4B829D7-DAE3-4CC4-A3F9-5A1D0090A5B6}" type="slidenum">
              <a:rPr lang="en-US" smtClean="0"/>
              <a:t>‹#›</a:t>
            </a:fld>
            <a:endParaRPr lang="en-US"/>
          </a:p>
        </p:txBody>
      </p:sp>
    </p:spTree>
    <p:extLst>
      <p:ext uri="{BB962C8B-B14F-4D97-AF65-F5344CB8AC3E}">
        <p14:creationId xmlns:p14="http://schemas.microsoft.com/office/powerpoint/2010/main" val="4125022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EF0E8EB-0DF9-490A-A345-AFD516024BFC}" type="datetimeFigureOut">
              <a:rPr lang="en-US" smtClean="0"/>
              <a:t>1/30/2017</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4B829D7-DAE3-4CC4-A3F9-5A1D0090A5B6}" type="slidenum">
              <a:rPr lang="en-US" smtClean="0"/>
              <a:t>‹#›</a:t>
            </a:fld>
            <a:endParaRPr lang="en-US"/>
          </a:p>
        </p:txBody>
      </p:sp>
    </p:spTree>
    <p:extLst>
      <p:ext uri="{BB962C8B-B14F-4D97-AF65-F5344CB8AC3E}">
        <p14:creationId xmlns:p14="http://schemas.microsoft.com/office/powerpoint/2010/main" val="130360577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COMPARE AND CONTRAST ESSAY WRITING</a:t>
            </a:r>
            <a:endParaRPr lang="en-US" dirty="0"/>
          </a:p>
        </p:txBody>
      </p:sp>
      <p:sp>
        <p:nvSpPr>
          <p:cNvPr id="3" name="Subtitle 2"/>
          <p:cNvSpPr>
            <a:spLocks noGrp="1"/>
          </p:cNvSpPr>
          <p:nvPr>
            <p:ph type="subTitle" idx="1"/>
          </p:nvPr>
        </p:nvSpPr>
        <p:spPr/>
        <p:txBody>
          <a:bodyPr/>
          <a:lstStyle/>
          <a:p>
            <a:r>
              <a:rPr lang="en-US" dirty="0" smtClean="0"/>
              <a:t>Take notes accordingly.  You don’t have to write down every word, but write down the highlights of </a:t>
            </a:r>
            <a:r>
              <a:rPr lang="en-US" smtClean="0"/>
              <a:t>each slide.</a:t>
            </a:r>
            <a:endParaRPr lang="en-US" dirty="0"/>
          </a:p>
        </p:txBody>
      </p:sp>
    </p:spTree>
    <p:extLst>
      <p:ext uri="{BB962C8B-B14F-4D97-AF65-F5344CB8AC3E}">
        <p14:creationId xmlns:p14="http://schemas.microsoft.com/office/powerpoint/2010/main" val="1528883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PURPOSE:  </a:t>
            </a:r>
            <a:r>
              <a:rPr lang="en-US" dirty="0" smtClean="0"/>
              <a:t>To reveal similarities and/or differences between two subjects or things.</a:t>
            </a:r>
            <a:endParaRPr lang="en-US" dirty="0"/>
          </a:p>
        </p:txBody>
      </p:sp>
      <p:sp>
        <p:nvSpPr>
          <p:cNvPr id="3" name="Content Placeholder 2"/>
          <p:cNvSpPr>
            <a:spLocks noGrp="1"/>
          </p:cNvSpPr>
          <p:nvPr>
            <p:ph idx="1"/>
          </p:nvPr>
        </p:nvSpPr>
        <p:spPr/>
        <p:txBody>
          <a:bodyPr>
            <a:normAutofit fontScale="85000" lnSpcReduction="20000"/>
          </a:bodyPr>
          <a:lstStyle/>
          <a:p>
            <a:r>
              <a:rPr lang="en-US" sz="2400" dirty="0" smtClean="0"/>
              <a:t>Compare contrast essays are used to examine </a:t>
            </a:r>
            <a:r>
              <a:rPr lang="en-US" sz="2400" b="1" dirty="0" smtClean="0">
                <a:solidFill>
                  <a:schemeClr val="accent6"/>
                </a:solidFill>
              </a:rPr>
              <a:t>two or more subjects </a:t>
            </a:r>
            <a:r>
              <a:rPr lang="en-US" sz="2400" dirty="0" smtClean="0"/>
              <a:t>and the </a:t>
            </a:r>
            <a:r>
              <a:rPr lang="en-US" sz="2400" b="1" dirty="0" smtClean="0">
                <a:solidFill>
                  <a:schemeClr val="accent6"/>
                </a:solidFill>
              </a:rPr>
              <a:t>similarities and/or differences </a:t>
            </a:r>
            <a:r>
              <a:rPr lang="en-US" sz="2400" dirty="0" smtClean="0"/>
              <a:t>between them.  The task of this type of essay is to clarify something unknown by analyzing it next to something with which the reader is familiar.  </a:t>
            </a:r>
          </a:p>
          <a:p>
            <a:r>
              <a:rPr lang="en-US" sz="2400" dirty="0" smtClean="0"/>
              <a:t>It is important that your thesis statement clearly states whether you will be </a:t>
            </a:r>
            <a:r>
              <a:rPr lang="en-US" sz="2400" b="1" dirty="0" smtClean="0">
                <a:solidFill>
                  <a:schemeClr val="accent6"/>
                </a:solidFill>
              </a:rPr>
              <a:t>comparing, contrasting, or sometimes, both</a:t>
            </a:r>
            <a:r>
              <a:rPr lang="en-US" sz="2400" dirty="0" smtClean="0"/>
              <a:t>.  Be sure your thesis gives a sneak “peek” into the points you make in your paper.</a:t>
            </a:r>
          </a:p>
          <a:p>
            <a:pPr lvl="1"/>
            <a:r>
              <a:rPr lang="en-US" sz="2200" dirty="0" smtClean="0"/>
              <a:t>The thesis is your opinion and can be argued because you chose those 2 or more points of comparison or contrast to explore in your essay.  In other words, someone else could disagree with your claim that those are the main or most important points to mention in your essay, so you </a:t>
            </a:r>
            <a:r>
              <a:rPr lang="en-US" sz="2200" b="1" dirty="0" smtClean="0">
                <a:solidFill>
                  <a:schemeClr val="accent6"/>
                </a:solidFill>
              </a:rPr>
              <a:t>need to use evidence to support your points </a:t>
            </a:r>
            <a:r>
              <a:rPr lang="en-US" sz="2200" dirty="0" smtClean="0"/>
              <a:t>compared or contrasted.</a:t>
            </a:r>
          </a:p>
          <a:p>
            <a:pPr lvl="1"/>
            <a:endParaRPr lang="en-US" sz="2200" dirty="0" smtClean="0"/>
          </a:p>
          <a:p>
            <a:pPr marL="0" indent="0">
              <a:buNone/>
            </a:pPr>
            <a:endParaRPr lang="en-US" sz="2400" dirty="0"/>
          </a:p>
        </p:txBody>
      </p:sp>
    </p:spTree>
    <p:extLst>
      <p:ext uri="{BB962C8B-B14F-4D97-AF65-F5344CB8AC3E}">
        <p14:creationId xmlns:p14="http://schemas.microsoft.com/office/powerpoint/2010/main" val="797519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Prompt words </a:t>
            </a:r>
            <a:endParaRPr lang="en-US" dirty="0"/>
          </a:p>
        </p:txBody>
      </p:sp>
      <p:sp>
        <p:nvSpPr>
          <p:cNvPr id="3" name="Content Placeholder 2"/>
          <p:cNvSpPr>
            <a:spLocks noGrp="1"/>
          </p:cNvSpPr>
          <p:nvPr>
            <p:ph idx="1"/>
          </p:nvPr>
        </p:nvSpPr>
        <p:spPr/>
        <p:txBody>
          <a:bodyPr>
            <a:normAutofit/>
          </a:bodyPr>
          <a:lstStyle/>
          <a:p>
            <a:r>
              <a:rPr lang="en-US" sz="2400" dirty="0" smtClean="0"/>
              <a:t>Compare</a:t>
            </a:r>
          </a:p>
          <a:p>
            <a:r>
              <a:rPr lang="en-US" sz="2400" dirty="0" smtClean="0"/>
              <a:t>Contrast</a:t>
            </a:r>
          </a:p>
          <a:p>
            <a:r>
              <a:rPr lang="en-US" sz="2400" dirty="0" smtClean="0"/>
              <a:t>Show differences</a:t>
            </a:r>
          </a:p>
          <a:p>
            <a:r>
              <a:rPr lang="en-US" sz="2400" dirty="0" smtClean="0"/>
              <a:t>Show similarities</a:t>
            </a:r>
          </a:p>
          <a:p>
            <a:r>
              <a:rPr lang="en-US" sz="2400" dirty="0" smtClean="0"/>
              <a:t>Differentiate</a:t>
            </a:r>
          </a:p>
          <a:p>
            <a:r>
              <a:rPr lang="en-US" sz="2400" dirty="0" smtClean="0"/>
              <a:t>Show a connection between</a:t>
            </a:r>
          </a:p>
          <a:p>
            <a:r>
              <a:rPr lang="en-US" sz="2400" dirty="0" smtClean="0"/>
              <a:t>Common</a:t>
            </a:r>
            <a:endParaRPr lang="en-US" sz="2400" dirty="0"/>
          </a:p>
        </p:txBody>
      </p:sp>
    </p:spTree>
    <p:extLst>
      <p:ext uri="{BB962C8B-B14F-4D97-AF65-F5344CB8AC3E}">
        <p14:creationId xmlns:p14="http://schemas.microsoft.com/office/powerpoint/2010/main" val="4000712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2155" y="343555"/>
            <a:ext cx="9852457" cy="1589154"/>
          </a:xfrm>
        </p:spPr>
        <p:txBody>
          <a:bodyPr>
            <a:normAutofit fontScale="90000"/>
          </a:bodyPr>
          <a:lstStyle/>
          <a:p>
            <a:r>
              <a:rPr lang="en-US" dirty="0" smtClean="0"/>
              <a:t>Most important aspects of Compare/Contrast Writing:  </a:t>
            </a:r>
            <a:r>
              <a:rPr lang="en-US" b="1" dirty="0" smtClean="0"/>
              <a:t>KNOW WHETHER TO COMPARE OR CONTRAST (or both)</a:t>
            </a:r>
            <a:endParaRPr lang="en-US" dirty="0"/>
          </a:p>
        </p:txBody>
      </p:sp>
      <p:sp>
        <p:nvSpPr>
          <p:cNvPr id="3" name="Content Placeholder 2"/>
          <p:cNvSpPr>
            <a:spLocks noGrp="1"/>
          </p:cNvSpPr>
          <p:nvPr>
            <p:ph idx="1"/>
          </p:nvPr>
        </p:nvSpPr>
        <p:spPr>
          <a:xfrm>
            <a:off x="1922318" y="2133600"/>
            <a:ext cx="9582294" cy="3777622"/>
          </a:xfrm>
        </p:spPr>
        <p:txBody>
          <a:bodyPr/>
          <a:lstStyle/>
          <a:p>
            <a:r>
              <a:rPr lang="en-US" sz="2000" dirty="0" smtClean="0"/>
              <a:t>Must be able to interpret the essay prompt to know what it is asking of you</a:t>
            </a:r>
          </a:p>
          <a:p>
            <a:r>
              <a:rPr lang="en-US" sz="2000" dirty="0" smtClean="0"/>
              <a:t>Must show a clear line of differences or similarities</a:t>
            </a:r>
          </a:p>
          <a:p>
            <a:r>
              <a:rPr lang="en-US" sz="2000" dirty="0" smtClean="0"/>
              <a:t>Must provide specific logical evidence to prove the similarities or differences</a:t>
            </a:r>
          </a:p>
          <a:p>
            <a:endParaRPr lang="en-US" dirty="0"/>
          </a:p>
          <a:p>
            <a:pPr lvl="2"/>
            <a:r>
              <a:rPr lang="en-US" sz="2000" b="1" dirty="0" smtClean="0"/>
              <a:t>BEYOND THE OBVIOUS:  It is important that you go beyond the obvious to compare and contrast; your essay should be enlightening and effective, not merely a summary or description of items.</a:t>
            </a:r>
            <a:endParaRPr lang="en-US" sz="2000" b="1" dirty="0"/>
          </a:p>
        </p:txBody>
      </p:sp>
    </p:spTree>
    <p:extLst>
      <p:ext uri="{BB962C8B-B14F-4D97-AF65-F5344CB8AC3E}">
        <p14:creationId xmlns:p14="http://schemas.microsoft.com/office/powerpoint/2010/main" val="41134096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COMPARE AND CONTRAST PROMPTS</a:t>
            </a:r>
            <a:endParaRPr lang="en-US" dirty="0"/>
          </a:p>
        </p:txBody>
      </p:sp>
      <p:sp>
        <p:nvSpPr>
          <p:cNvPr id="3" name="Content Placeholder 2"/>
          <p:cNvSpPr>
            <a:spLocks noGrp="1"/>
          </p:cNvSpPr>
          <p:nvPr>
            <p:ph idx="1"/>
          </p:nvPr>
        </p:nvSpPr>
        <p:spPr/>
        <p:txBody>
          <a:bodyPr>
            <a:normAutofit/>
          </a:bodyPr>
          <a:lstStyle/>
          <a:p>
            <a:r>
              <a:rPr lang="en-US" sz="2000" dirty="0" smtClean="0"/>
              <a:t>The theme of revenge is common in many of Shakespeare’s plays.  Explore the theme of revenge, and consider how it is treated in two of Shakespeare’s plays.</a:t>
            </a:r>
          </a:p>
          <a:p>
            <a:r>
              <a:rPr lang="en-US" sz="2000" dirty="0" smtClean="0"/>
              <a:t>There is a saying:  “The more things change, the more they stay the same.”  Find the similarities between life when you were in kindergarten and your life today.</a:t>
            </a:r>
          </a:p>
          <a:p>
            <a:r>
              <a:rPr lang="en-US" sz="2000" dirty="0" smtClean="0"/>
              <a:t>Using the two texts being studied in class, contrast how differently each of the protagonists are treated by their families and society in general.</a:t>
            </a:r>
            <a:endParaRPr lang="en-US" sz="2000" dirty="0"/>
          </a:p>
        </p:txBody>
      </p:sp>
    </p:spTree>
    <p:extLst>
      <p:ext uri="{BB962C8B-B14F-4D97-AF65-F5344CB8AC3E}">
        <p14:creationId xmlns:p14="http://schemas.microsoft.com/office/powerpoint/2010/main" val="4153619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1765" y="624109"/>
            <a:ext cx="9862848" cy="1807363"/>
          </a:xfrm>
        </p:spPr>
        <p:txBody>
          <a:bodyPr>
            <a:normAutofit/>
          </a:bodyPr>
          <a:lstStyle/>
          <a:p>
            <a:r>
              <a:rPr lang="en-US" dirty="0" smtClean="0"/>
              <a:t>Remember in a Compare/Contrast paper, you are to show the </a:t>
            </a:r>
            <a:r>
              <a:rPr lang="en-US" b="1" dirty="0" smtClean="0"/>
              <a:t>MAJOR </a:t>
            </a:r>
            <a:r>
              <a:rPr lang="en-US" i="1" dirty="0" smtClean="0"/>
              <a:t>similarities and/or differences</a:t>
            </a:r>
            <a:r>
              <a:rPr lang="en-US" dirty="0" smtClean="0"/>
              <a:t> between a subject/s.</a:t>
            </a:r>
            <a:endParaRPr lang="en-US" dirty="0"/>
          </a:p>
        </p:txBody>
      </p:sp>
      <p:sp>
        <p:nvSpPr>
          <p:cNvPr id="3" name="Content Placeholder 2"/>
          <p:cNvSpPr>
            <a:spLocks noGrp="1"/>
          </p:cNvSpPr>
          <p:nvPr>
            <p:ph idx="1"/>
          </p:nvPr>
        </p:nvSpPr>
        <p:spPr>
          <a:xfrm>
            <a:off x="1215736" y="2642755"/>
            <a:ext cx="10505209" cy="3777622"/>
          </a:xfrm>
        </p:spPr>
        <p:txBody>
          <a:bodyPr>
            <a:normAutofit/>
          </a:bodyPr>
          <a:lstStyle/>
          <a:p>
            <a:r>
              <a:rPr lang="en-US" sz="2000" b="1" dirty="0" smtClean="0"/>
              <a:t>Your thesis statement must clearly state whether you will be </a:t>
            </a:r>
            <a:r>
              <a:rPr lang="en-US" sz="2000" b="1" dirty="0" smtClean="0">
                <a:solidFill>
                  <a:schemeClr val="accent6"/>
                </a:solidFill>
              </a:rPr>
              <a:t>comparing, contrasting, or both.</a:t>
            </a:r>
          </a:p>
          <a:p>
            <a:pPr lvl="1"/>
            <a:r>
              <a:rPr lang="en-US" sz="2000" b="1" dirty="0" smtClean="0"/>
              <a:t> Example of a simple Prompt:  Compare and contrast entering junior high and high school.</a:t>
            </a:r>
          </a:p>
          <a:p>
            <a:pPr lvl="1"/>
            <a:endParaRPr lang="en-US" sz="2000" b="1" dirty="0"/>
          </a:p>
          <a:p>
            <a:pPr lvl="2"/>
            <a:r>
              <a:rPr lang="en-US" sz="2000" b="1" i="1" u="sng" dirty="0" smtClean="0"/>
              <a:t>Simple Compare/Contrast Thesis:  </a:t>
            </a:r>
            <a:r>
              <a:rPr lang="en-US" sz="2000" b="1" dirty="0" smtClean="0"/>
              <a:t>While there are several similarities between entering junior high and high school, the differences are stark and even shocking for some students.</a:t>
            </a:r>
            <a:endParaRPr lang="en-US" sz="2000" b="1" dirty="0"/>
          </a:p>
        </p:txBody>
      </p:sp>
    </p:spTree>
    <p:extLst>
      <p:ext uri="{BB962C8B-B14F-4D97-AF65-F5344CB8AC3E}">
        <p14:creationId xmlns:p14="http://schemas.microsoft.com/office/powerpoint/2010/main" val="23939594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THE THESIS:  Does this thesis qualify as a Compare/Contrast thesis?</a:t>
            </a:r>
            <a:endParaRPr lang="en-US" dirty="0"/>
          </a:p>
        </p:txBody>
      </p:sp>
      <p:sp>
        <p:nvSpPr>
          <p:cNvPr id="3" name="Content Placeholder 2"/>
          <p:cNvSpPr>
            <a:spLocks noGrp="1"/>
          </p:cNvSpPr>
          <p:nvPr>
            <p:ph idx="1"/>
          </p:nvPr>
        </p:nvSpPr>
        <p:spPr/>
        <p:txBody>
          <a:bodyPr>
            <a:normAutofit fontScale="85000" lnSpcReduction="10000"/>
          </a:bodyPr>
          <a:lstStyle/>
          <a:p>
            <a:pPr marL="342900" lvl="2" indent="-342900"/>
            <a:r>
              <a:rPr lang="en-US" sz="2000" b="1" i="1" u="sng" dirty="0"/>
              <a:t>Simple Compare/Contrast Thesis:  </a:t>
            </a:r>
            <a:r>
              <a:rPr lang="en-US" sz="2000" b="1" dirty="0"/>
              <a:t>While there are several similarities between entering junior high and high school, the differences are stark and even shocking for some students</a:t>
            </a:r>
            <a:r>
              <a:rPr lang="en-US" sz="2000" b="1" dirty="0" smtClean="0"/>
              <a:t>.</a:t>
            </a:r>
          </a:p>
          <a:p>
            <a:pPr marL="1257300" lvl="4" indent="-342900">
              <a:buFont typeface="+mj-lt"/>
              <a:buAutoNum type="arabicPeriod"/>
            </a:pPr>
            <a:r>
              <a:rPr lang="en-US" sz="1800" b="1" dirty="0" smtClean="0"/>
              <a:t>Does the thesis address whether the essay will cover similarities, differences, or both?</a:t>
            </a:r>
          </a:p>
          <a:p>
            <a:pPr marL="1257300" lvl="4" indent="-342900">
              <a:buFont typeface="+mj-lt"/>
              <a:buAutoNum type="arabicPeriod"/>
            </a:pPr>
            <a:r>
              <a:rPr lang="en-US" sz="1800" b="1" dirty="0" smtClean="0"/>
              <a:t>Does the thesis mention the topic of the essay?</a:t>
            </a:r>
          </a:p>
          <a:p>
            <a:pPr marL="1257300" lvl="4" indent="-342900">
              <a:buFont typeface="+mj-lt"/>
              <a:buAutoNum type="arabicPeriod"/>
            </a:pPr>
            <a:r>
              <a:rPr lang="en-US" sz="1800" b="1" dirty="0" smtClean="0"/>
              <a:t>Does the thesis tell what points will be compared/contrasted?</a:t>
            </a:r>
          </a:p>
          <a:p>
            <a:pPr marL="1257300" lvl="4" indent="-342900">
              <a:buFont typeface="+mj-lt"/>
              <a:buAutoNum type="arabicPeriod"/>
            </a:pPr>
            <a:endParaRPr lang="en-US" sz="1800" b="1" dirty="0"/>
          </a:p>
          <a:p>
            <a:pPr marL="1200150" lvl="4" indent="-285750"/>
            <a:r>
              <a:rPr lang="en-US" sz="1800" b="1" dirty="0" smtClean="0"/>
              <a:t>Better Thesis Statement for the Topic:</a:t>
            </a:r>
          </a:p>
          <a:p>
            <a:pPr marL="1657350" lvl="5" indent="-285750"/>
            <a:r>
              <a:rPr lang="en-US" sz="1800" b="1" dirty="0" smtClean="0"/>
              <a:t>While both junior high and high school begin with new faces and lost students looking for their classroom, the shock of being a small fish in a big pond and the overwhelming feeling of drowning in homework is common as one enters the intimidating world of high school.</a:t>
            </a:r>
            <a:endParaRPr lang="en-US" sz="1800" b="1" dirty="0"/>
          </a:p>
          <a:p>
            <a:endParaRPr lang="en-US" dirty="0"/>
          </a:p>
        </p:txBody>
      </p:sp>
      <p:sp>
        <p:nvSpPr>
          <p:cNvPr id="4" name="Right Arrow 3"/>
          <p:cNvSpPr/>
          <p:nvPr/>
        </p:nvSpPr>
        <p:spPr>
          <a:xfrm rot="20939185">
            <a:off x="955964" y="2524991"/>
            <a:ext cx="1880754" cy="685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ln w="0"/>
                <a:solidFill>
                  <a:schemeClr val="tx1"/>
                </a:solidFill>
                <a:effectLst>
                  <a:outerShdw blurRad="38100" dist="19050" dir="2700000" algn="tl" rotWithShape="0">
                    <a:schemeClr val="dk1">
                      <a:alpha val="40000"/>
                    </a:schemeClr>
                  </a:outerShdw>
                </a:effectLst>
              </a:rPr>
              <a:t>BASIC THESIS</a:t>
            </a:r>
            <a:endParaRPr lang="en-US" dirty="0">
              <a:ln w="0"/>
              <a:solidFill>
                <a:schemeClr val="tx1"/>
              </a:solidFill>
              <a:effectLst>
                <a:outerShdw blurRad="38100" dist="19050" dir="2700000" algn="tl" rotWithShape="0">
                  <a:schemeClr val="dk1">
                    <a:alpha val="40000"/>
                  </a:schemeClr>
                </a:outerShdw>
              </a:effectLst>
            </a:endParaRPr>
          </a:p>
        </p:txBody>
      </p:sp>
      <p:sp>
        <p:nvSpPr>
          <p:cNvPr id="5" name="Right Arrow 4"/>
          <p:cNvSpPr/>
          <p:nvPr/>
        </p:nvSpPr>
        <p:spPr>
          <a:xfrm>
            <a:off x="1839191" y="4862945"/>
            <a:ext cx="2244436" cy="779319"/>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ln w="0"/>
                <a:solidFill>
                  <a:schemeClr val="tx1"/>
                </a:solidFill>
                <a:effectLst>
                  <a:outerShdw blurRad="38100" dist="19050" dir="2700000" algn="tl" rotWithShape="0">
                    <a:schemeClr val="dk1">
                      <a:alpha val="40000"/>
                    </a:schemeClr>
                  </a:outerShdw>
                </a:effectLst>
              </a:rPr>
              <a:t>BETTER THESIS</a:t>
            </a:r>
            <a:endParaRPr lang="en-US"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70772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5283" y="624110"/>
            <a:ext cx="9769330" cy="1280890"/>
          </a:xfrm>
        </p:spPr>
        <p:txBody>
          <a:bodyPr/>
          <a:lstStyle/>
          <a:p>
            <a:r>
              <a:rPr lang="en-US" dirty="0" smtClean="0"/>
              <a:t>VERBAL CUES:  The keys to the Compare/Contrast Essay</a:t>
            </a:r>
            <a:endParaRPr lang="en-US" dirty="0"/>
          </a:p>
        </p:txBody>
      </p:sp>
      <p:sp>
        <p:nvSpPr>
          <p:cNvPr id="3" name="Content Placeholder 2"/>
          <p:cNvSpPr>
            <a:spLocks noGrp="1"/>
          </p:cNvSpPr>
          <p:nvPr>
            <p:ph idx="1"/>
          </p:nvPr>
        </p:nvSpPr>
        <p:spPr>
          <a:xfrm>
            <a:off x="1496291" y="1905000"/>
            <a:ext cx="10008321" cy="4880264"/>
          </a:xfrm>
        </p:spPr>
        <p:txBody>
          <a:bodyPr>
            <a:normAutofit lnSpcReduction="10000"/>
          </a:bodyPr>
          <a:lstStyle/>
          <a:p>
            <a:r>
              <a:rPr lang="en-US" sz="2400" b="1" dirty="0" smtClean="0"/>
              <a:t>Consider the following passages:</a:t>
            </a:r>
          </a:p>
          <a:p>
            <a:pPr lvl="1"/>
            <a:r>
              <a:rPr lang="en-US" sz="2000" dirty="0" smtClean="0"/>
              <a:t>There are many differences between a good student and a bad student.  Good students study, </a:t>
            </a:r>
            <a:r>
              <a:rPr lang="en-US" sz="2000" b="1" dirty="0" smtClean="0"/>
              <a:t>and</a:t>
            </a:r>
            <a:r>
              <a:rPr lang="en-US" sz="2000" dirty="0" smtClean="0"/>
              <a:t> bad students may cram the night before.  Bad students turn in their work only once in a while </a:t>
            </a:r>
            <a:r>
              <a:rPr lang="en-US" sz="2000" b="1" dirty="0" smtClean="0"/>
              <a:t>and</a:t>
            </a:r>
            <a:r>
              <a:rPr lang="en-US" sz="2000" dirty="0" smtClean="0"/>
              <a:t> good students do their homework.</a:t>
            </a:r>
          </a:p>
          <a:p>
            <a:pPr lvl="1"/>
            <a:r>
              <a:rPr lang="en-US" sz="2000" dirty="0" smtClean="0"/>
              <a:t>There are many differences between a good student and a bad student.  Good students study, </a:t>
            </a:r>
            <a:r>
              <a:rPr lang="en-US" sz="2000" b="1" dirty="0" smtClean="0"/>
              <a:t>while </a:t>
            </a:r>
            <a:r>
              <a:rPr lang="en-US" sz="2000" dirty="0" smtClean="0"/>
              <a:t>bad students cram the night before.  Good students do their homework, </a:t>
            </a:r>
            <a:r>
              <a:rPr lang="en-US" sz="2000" b="1" dirty="0" smtClean="0"/>
              <a:t>unlike</a:t>
            </a:r>
            <a:r>
              <a:rPr lang="en-US" sz="2000" dirty="0" smtClean="0"/>
              <a:t> bad students, who turn in their work only once in a while.</a:t>
            </a:r>
          </a:p>
          <a:p>
            <a:pPr marL="457200" lvl="1" indent="0">
              <a:buNone/>
            </a:pPr>
            <a:endParaRPr lang="en-US" sz="2000" dirty="0"/>
          </a:p>
          <a:p>
            <a:pPr marL="457200" lvl="1" indent="0">
              <a:buNone/>
            </a:pPr>
            <a:r>
              <a:rPr lang="en-US" sz="2000" b="1" i="1" dirty="0" smtClean="0"/>
              <a:t>Do you see the differences between these two passages?  The first uses the word </a:t>
            </a:r>
            <a:r>
              <a:rPr lang="en-US" sz="2000" b="1" i="1" dirty="0" smtClean="0">
                <a:solidFill>
                  <a:schemeClr val="accent6"/>
                </a:solidFill>
              </a:rPr>
              <a:t>“and” </a:t>
            </a:r>
            <a:r>
              <a:rPr lang="en-US" sz="2000" b="1" i="1" dirty="0" smtClean="0"/>
              <a:t>as the transition and the second one uses more </a:t>
            </a:r>
            <a:r>
              <a:rPr lang="en-US" sz="2000" b="1" i="1" dirty="0" smtClean="0">
                <a:solidFill>
                  <a:schemeClr val="accent6"/>
                </a:solidFill>
              </a:rPr>
              <a:t>effective transition words (bridges)</a:t>
            </a:r>
            <a:r>
              <a:rPr lang="en-US" sz="2000" b="1" i="1" dirty="0" smtClean="0"/>
              <a:t> to emphasize the differences between good and bad students.</a:t>
            </a:r>
            <a:endParaRPr lang="en-US" sz="2000" b="1" i="1" dirty="0"/>
          </a:p>
        </p:txBody>
      </p:sp>
    </p:spTree>
    <p:extLst>
      <p:ext uri="{BB962C8B-B14F-4D97-AF65-F5344CB8AC3E}">
        <p14:creationId xmlns:p14="http://schemas.microsoft.com/office/powerpoint/2010/main" val="197045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08473"/>
            <a:ext cx="9904411" cy="1280890"/>
          </a:xfrm>
        </p:spPr>
        <p:txBody>
          <a:bodyPr>
            <a:noAutofit/>
          </a:bodyPr>
          <a:lstStyle/>
          <a:p>
            <a:r>
              <a:rPr lang="en-US" sz="2800" dirty="0" smtClean="0"/>
              <a:t>SOME EFFECTIVE COMPARE/CONTRAST TRANSITION WORDS OR BRIDGES (Refer to the ELA Survival Guide (Transition words at a Glance) under Compare/Contrast</a:t>
            </a:r>
            <a:endParaRPr lang="en-US" sz="2800" dirty="0"/>
          </a:p>
        </p:txBody>
      </p:sp>
      <p:sp>
        <p:nvSpPr>
          <p:cNvPr id="4" name="Content Placeholder 3"/>
          <p:cNvSpPr>
            <a:spLocks noGrp="1"/>
          </p:cNvSpPr>
          <p:nvPr>
            <p:ph sz="half" idx="1"/>
          </p:nvPr>
        </p:nvSpPr>
        <p:spPr>
          <a:xfrm>
            <a:off x="1600200" y="2007176"/>
            <a:ext cx="4322618" cy="3842906"/>
          </a:xfrm>
        </p:spPr>
        <p:txBody>
          <a:bodyPr>
            <a:normAutofit/>
          </a:bodyPr>
          <a:lstStyle/>
          <a:p>
            <a:pPr marL="0" indent="0" algn="ctr">
              <a:buNone/>
            </a:pPr>
            <a:r>
              <a:rPr lang="en-US" b="1" u="sng" dirty="0" smtClean="0"/>
              <a:t>COMPARING</a:t>
            </a:r>
          </a:p>
          <a:p>
            <a:pPr marL="0" indent="0">
              <a:buNone/>
            </a:pPr>
            <a:r>
              <a:rPr lang="en-US" sz="1600" b="1" dirty="0" smtClean="0"/>
              <a:t>alike					too</a:t>
            </a:r>
          </a:p>
          <a:p>
            <a:pPr marL="0" indent="0">
              <a:buNone/>
            </a:pPr>
            <a:r>
              <a:rPr lang="en-US" sz="1600" b="1" dirty="0" smtClean="0"/>
              <a:t>along the same lines		similarly</a:t>
            </a:r>
          </a:p>
          <a:p>
            <a:pPr marL="0" indent="0">
              <a:buNone/>
            </a:pPr>
            <a:r>
              <a:rPr lang="en-US" sz="1600" b="1" dirty="0" smtClean="0"/>
              <a:t>also						likewise</a:t>
            </a:r>
          </a:p>
          <a:p>
            <a:pPr marL="0" indent="0">
              <a:buNone/>
            </a:pPr>
            <a:r>
              <a:rPr lang="en-US" sz="1600" b="1" dirty="0" smtClean="0"/>
              <a:t>as well					like</a:t>
            </a:r>
          </a:p>
          <a:p>
            <a:pPr marL="0" indent="0">
              <a:buNone/>
            </a:pPr>
            <a:r>
              <a:rPr lang="en-US" sz="1600" b="1" dirty="0" smtClean="0"/>
              <a:t>as well as				is similar to</a:t>
            </a:r>
          </a:p>
          <a:p>
            <a:pPr marL="0" indent="0">
              <a:buNone/>
            </a:pPr>
            <a:r>
              <a:rPr lang="en-US" sz="1600" b="1" dirty="0"/>
              <a:t>in the same </a:t>
            </a:r>
            <a:r>
              <a:rPr lang="en-US" sz="1600" b="1" dirty="0" smtClean="0"/>
              <a:t>way			compared to </a:t>
            </a:r>
          </a:p>
          <a:p>
            <a:pPr marL="0" indent="0">
              <a:buNone/>
            </a:pPr>
            <a:r>
              <a:rPr lang="en-US" sz="1600" b="1" dirty="0" smtClean="0"/>
              <a:t>by the same token		both</a:t>
            </a:r>
          </a:p>
          <a:p>
            <a:pPr marL="0" indent="0">
              <a:buNone/>
            </a:pPr>
            <a:r>
              <a:rPr lang="en-US" sz="1600" b="1" dirty="0" smtClean="0"/>
              <a:t>in comparison to</a:t>
            </a:r>
          </a:p>
          <a:p>
            <a:pPr marL="0" indent="0">
              <a:buNone/>
            </a:pPr>
            <a:r>
              <a:rPr lang="en-US" sz="1600" b="1" dirty="0" smtClean="0"/>
              <a:t>in the same manner</a:t>
            </a:r>
          </a:p>
          <a:p>
            <a:pPr marL="0" indent="0">
              <a:buNone/>
            </a:pPr>
            <a:endParaRPr lang="en-US" sz="1600" b="1" dirty="0" smtClean="0"/>
          </a:p>
          <a:p>
            <a:pPr marL="0" indent="0">
              <a:buNone/>
            </a:pPr>
            <a:endParaRPr lang="en-US" sz="1600" b="1" dirty="0" smtClean="0"/>
          </a:p>
          <a:p>
            <a:pPr marL="0" indent="0">
              <a:buNone/>
            </a:pPr>
            <a:endParaRPr lang="en-US" sz="1400" b="1" dirty="0" smtClean="0"/>
          </a:p>
          <a:p>
            <a:pPr marL="0" indent="0">
              <a:buNone/>
            </a:pPr>
            <a:endParaRPr lang="en-US" sz="1400" b="1" dirty="0" smtClean="0"/>
          </a:p>
          <a:p>
            <a:pPr marL="0" indent="0">
              <a:buNone/>
            </a:pPr>
            <a:endParaRPr lang="en-US" sz="1400" b="1" dirty="0" smtClean="0"/>
          </a:p>
          <a:p>
            <a:pPr marL="0" indent="0">
              <a:buNone/>
            </a:pPr>
            <a:endParaRPr lang="en-US" sz="1400" b="1" dirty="0" smtClean="0"/>
          </a:p>
          <a:p>
            <a:pPr marL="0" indent="0">
              <a:buNone/>
            </a:pPr>
            <a:endParaRPr lang="en-US" b="1" dirty="0"/>
          </a:p>
        </p:txBody>
      </p:sp>
      <p:sp>
        <p:nvSpPr>
          <p:cNvPr id="5" name="Content Placeholder 4"/>
          <p:cNvSpPr>
            <a:spLocks noGrp="1"/>
          </p:cNvSpPr>
          <p:nvPr>
            <p:ph sz="half" idx="2"/>
          </p:nvPr>
        </p:nvSpPr>
        <p:spPr>
          <a:xfrm>
            <a:off x="7190747" y="1904999"/>
            <a:ext cx="4313864" cy="3945083"/>
          </a:xfrm>
        </p:spPr>
        <p:txBody>
          <a:bodyPr>
            <a:normAutofit/>
          </a:bodyPr>
          <a:lstStyle/>
          <a:p>
            <a:pPr marL="0" indent="0" algn="ctr">
              <a:buNone/>
            </a:pPr>
            <a:r>
              <a:rPr lang="en-US" b="1" u="sng" dirty="0" smtClean="0"/>
              <a:t>CONTRASTING</a:t>
            </a:r>
          </a:p>
          <a:p>
            <a:pPr marL="0" indent="0">
              <a:buNone/>
            </a:pPr>
            <a:r>
              <a:rPr lang="en-US" sz="1600" b="1" dirty="0" smtClean="0"/>
              <a:t>but					while</a:t>
            </a:r>
          </a:p>
          <a:p>
            <a:pPr marL="0" indent="0">
              <a:buNone/>
            </a:pPr>
            <a:r>
              <a:rPr lang="en-US" sz="1600" b="1" dirty="0" smtClean="0"/>
              <a:t>by contrast			yet</a:t>
            </a:r>
          </a:p>
          <a:p>
            <a:pPr marL="0" indent="0">
              <a:buNone/>
            </a:pPr>
            <a:r>
              <a:rPr lang="en-US" sz="1600" b="1" dirty="0" smtClean="0"/>
              <a:t>contrasted with		whether or not</a:t>
            </a:r>
          </a:p>
          <a:p>
            <a:pPr marL="0" indent="0">
              <a:buNone/>
            </a:pPr>
            <a:r>
              <a:rPr lang="en-US" sz="1600" b="1" dirty="0" smtClean="0"/>
              <a:t>contrasting			unlike</a:t>
            </a:r>
          </a:p>
          <a:p>
            <a:pPr marL="0" indent="0">
              <a:buNone/>
            </a:pPr>
            <a:r>
              <a:rPr lang="en-US" sz="1600" b="1" dirty="0" smtClean="0"/>
              <a:t>conversely			rather than</a:t>
            </a:r>
          </a:p>
          <a:p>
            <a:pPr marL="0" indent="0">
              <a:buNone/>
            </a:pPr>
            <a:r>
              <a:rPr lang="en-US" sz="1600" b="1" dirty="0" smtClean="0"/>
              <a:t>however				on the other hand</a:t>
            </a:r>
          </a:p>
          <a:p>
            <a:pPr marL="0" indent="0">
              <a:buNone/>
            </a:pPr>
            <a:r>
              <a:rPr lang="en-US" sz="1600" b="1" dirty="0" smtClean="0"/>
              <a:t>in contrast			on the contrary</a:t>
            </a:r>
          </a:p>
          <a:p>
            <a:pPr marL="0" indent="0">
              <a:buNone/>
            </a:pPr>
            <a:r>
              <a:rPr lang="en-US" sz="1600" b="1" dirty="0" smtClean="0"/>
              <a:t>in spite of			nonetheless</a:t>
            </a:r>
          </a:p>
          <a:p>
            <a:pPr marL="0" indent="0">
              <a:buNone/>
            </a:pPr>
            <a:r>
              <a:rPr lang="en-US" sz="1600" b="1" dirty="0" smtClean="0"/>
              <a:t>nevertheless</a:t>
            </a:r>
          </a:p>
          <a:p>
            <a:pPr marL="0" indent="0">
              <a:buNone/>
            </a:pPr>
            <a:endParaRPr lang="en-US" sz="1500" b="1" dirty="0" smtClean="0"/>
          </a:p>
          <a:p>
            <a:pPr marL="0" indent="0">
              <a:buNone/>
            </a:pPr>
            <a:endParaRPr lang="en-US" sz="1500" b="1" dirty="0" smtClean="0"/>
          </a:p>
          <a:p>
            <a:pPr marL="0" indent="0">
              <a:buNone/>
            </a:pPr>
            <a:endParaRPr lang="en-US" sz="1500" b="1" dirty="0" smtClean="0"/>
          </a:p>
          <a:p>
            <a:pPr marL="0" indent="0">
              <a:buNone/>
            </a:pPr>
            <a:endParaRPr lang="en-US" sz="1400" b="1" dirty="0" smtClean="0"/>
          </a:p>
          <a:p>
            <a:pPr marL="0" indent="0">
              <a:buNone/>
            </a:pPr>
            <a:endParaRPr lang="en-US" sz="1400" b="1" dirty="0" smtClean="0"/>
          </a:p>
          <a:p>
            <a:pPr marL="0" indent="0">
              <a:buNone/>
            </a:pPr>
            <a:endParaRPr lang="en-US" sz="1400" b="1" dirty="0" smtClean="0"/>
          </a:p>
          <a:p>
            <a:pPr marL="0" indent="0">
              <a:buNone/>
            </a:pPr>
            <a:endParaRPr lang="en-US" sz="1600" b="1" dirty="0"/>
          </a:p>
        </p:txBody>
      </p:sp>
      <p:sp>
        <p:nvSpPr>
          <p:cNvPr id="6" name="TextBox 5"/>
          <p:cNvSpPr txBox="1"/>
          <p:nvPr/>
        </p:nvSpPr>
        <p:spPr>
          <a:xfrm>
            <a:off x="1600200" y="5850082"/>
            <a:ext cx="9904411" cy="830997"/>
          </a:xfrm>
          <a:prstGeom prst="rect">
            <a:avLst/>
          </a:prstGeom>
          <a:noFill/>
        </p:spPr>
        <p:txBody>
          <a:bodyPr wrap="square" rtlCol="0">
            <a:spAutoFit/>
          </a:bodyPr>
          <a:lstStyle/>
          <a:p>
            <a:r>
              <a:rPr lang="en-US" sz="1600" i="1" dirty="0" smtClean="0"/>
              <a:t>By using these bridges, the reader gets a cue to indicate that a difference or similarity is coming.  Be care though, do not use transition words everywhere, just where you need them.  Overuse of these words can create confusion for the reader, and make the essay less effective.</a:t>
            </a:r>
            <a:endParaRPr lang="en-US" sz="1600" i="1" dirty="0"/>
          </a:p>
        </p:txBody>
      </p:sp>
    </p:spTree>
    <p:extLst>
      <p:ext uri="{BB962C8B-B14F-4D97-AF65-F5344CB8AC3E}">
        <p14:creationId xmlns:p14="http://schemas.microsoft.com/office/powerpoint/2010/main" val="14838994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ESSAY METHODS FOR COMPARE/CONTRAST </a:t>
            </a:r>
            <a:endParaRPr lang="en-US" dirty="0"/>
          </a:p>
        </p:txBody>
      </p:sp>
      <p:sp>
        <p:nvSpPr>
          <p:cNvPr id="8" name="Text Placeholder 7"/>
          <p:cNvSpPr>
            <a:spLocks noGrp="1"/>
          </p:cNvSpPr>
          <p:nvPr>
            <p:ph type="body" idx="1"/>
          </p:nvPr>
        </p:nvSpPr>
        <p:spPr>
          <a:xfrm>
            <a:off x="1599572" y="1882053"/>
            <a:ext cx="3992732" cy="576262"/>
          </a:xfrm>
        </p:spPr>
        <p:txBody>
          <a:bodyPr/>
          <a:lstStyle/>
          <a:p>
            <a:r>
              <a:rPr lang="en-US" dirty="0" smtClean="0"/>
              <a:t>POINT BY POINT METHOD</a:t>
            </a:r>
            <a:endParaRPr lang="en-US" dirty="0"/>
          </a:p>
        </p:txBody>
      </p:sp>
      <p:sp>
        <p:nvSpPr>
          <p:cNvPr id="9" name="Content Placeholder 8"/>
          <p:cNvSpPr>
            <a:spLocks noGrp="1"/>
          </p:cNvSpPr>
          <p:nvPr>
            <p:ph sz="half" idx="2"/>
          </p:nvPr>
        </p:nvSpPr>
        <p:spPr>
          <a:xfrm>
            <a:off x="1028700" y="2604707"/>
            <a:ext cx="5383859" cy="3354060"/>
          </a:xfrm>
        </p:spPr>
        <p:txBody>
          <a:bodyPr>
            <a:normAutofit fontScale="85000" lnSpcReduction="20000"/>
          </a:bodyPr>
          <a:lstStyle/>
          <a:p>
            <a:r>
              <a:rPr lang="en-US" b="1" dirty="0" smtClean="0"/>
              <a:t>Let’s </a:t>
            </a:r>
            <a:r>
              <a:rPr lang="en-US" b="1" dirty="0"/>
              <a:t>say the topic is PC and Mac personal computer systems, and the thesis is that the discriminating consumer should buy a Mac. </a:t>
            </a:r>
            <a:endParaRPr lang="en-US" b="1" dirty="0" smtClean="0"/>
          </a:p>
          <a:p>
            <a:r>
              <a:rPr lang="en-US" b="1" dirty="0" smtClean="0"/>
              <a:t>You </a:t>
            </a:r>
            <a:r>
              <a:rPr lang="en-US" b="1" dirty="0"/>
              <a:t>may choose to discuss the comparisons and contrasts of each main idea point by point, paragraph by paragraph: maybe software, ease of use, and cost. In doing so, create a mini-essay in each paragraph: ¸ Each paragraph should have a topic sentence that indicates the main ideas of the </a:t>
            </a:r>
            <a:r>
              <a:rPr lang="en-US" b="1" dirty="0" smtClean="0"/>
              <a:t>paragraph.  </a:t>
            </a:r>
          </a:p>
          <a:p>
            <a:r>
              <a:rPr lang="en-US" b="1" dirty="0" smtClean="0"/>
              <a:t>For </a:t>
            </a:r>
            <a:r>
              <a:rPr lang="en-US" b="1" dirty="0"/>
              <a:t>instance, “Mac software is more creative and has more applications.” </a:t>
            </a:r>
            <a:r>
              <a:rPr lang="en-US" b="1" dirty="0" smtClean="0"/>
              <a:t>Each </a:t>
            </a:r>
            <a:r>
              <a:rPr lang="en-US" b="1" dirty="0"/>
              <a:t>paragraph should contain some cursory comparisons ¸ Each paragraph should then have the contrasts that prove the point of your topic sentence (and, as a result, your thesis). </a:t>
            </a:r>
          </a:p>
        </p:txBody>
      </p:sp>
      <p:sp>
        <p:nvSpPr>
          <p:cNvPr id="10" name="Text Placeholder 9"/>
          <p:cNvSpPr>
            <a:spLocks noGrp="1"/>
          </p:cNvSpPr>
          <p:nvPr>
            <p:ph type="body" sz="quarter" idx="3"/>
          </p:nvPr>
        </p:nvSpPr>
        <p:spPr>
          <a:xfrm>
            <a:off x="7048767" y="1905000"/>
            <a:ext cx="3999001" cy="576262"/>
          </a:xfrm>
        </p:spPr>
        <p:txBody>
          <a:bodyPr/>
          <a:lstStyle/>
          <a:p>
            <a:r>
              <a:rPr lang="en-US" dirty="0" smtClean="0"/>
              <a:t>BLOCK METHOD</a:t>
            </a:r>
            <a:endParaRPr lang="en-US" dirty="0"/>
          </a:p>
        </p:txBody>
      </p:sp>
      <p:sp>
        <p:nvSpPr>
          <p:cNvPr id="11" name="Content Placeholder 10"/>
          <p:cNvSpPr>
            <a:spLocks noGrp="1"/>
          </p:cNvSpPr>
          <p:nvPr>
            <p:ph sz="quarter" idx="4"/>
          </p:nvPr>
        </p:nvSpPr>
        <p:spPr>
          <a:xfrm>
            <a:off x="7048767" y="2616668"/>
            <a:ext cx="4338674" cy="3354060"/>
          </a:xfrm>
        </p:spPr>
        <p:txBody>
          <a:bodyPr>
            <a:normAutofit fontScale="85000" lnSpcReduction="20000"/>
          </a:bodyPr>
          <a:lstStyle/>
          <a:p>
            <a:r>
              <a:rPr lang="en-US" b="1" dirty="0" smtClean="0"/>
              <a:t>In the block method, each paragraph addresses ONE TOPIC ONLY from your topics selected and includes SHARED ASPECTS you have chosen to </a:t>
            </a:r>
            <a:r>
              <a:rPr lang="en-US" b="1" dirty="0" smtClean="0">
                <a:solidFill>
                  <a:schemeClr val="accent6"/>
                </a:solidFill>
              </a:rPr>
              <a:t>compare </a:t>
            </a:r>
            <a:r>
              <a:rPr lang="en-US" b="1" dirty="0" smtClean="0"/>
              <a:t>OR </a:t>
            </a:r>
            <a:r>
              <a:rPr lang="en-US" b="1" dirty="0" smtClean="0">
                <a:solidFill>
                  <a:schemeClr val="accent6"/>
                </a:solidFill>
              </a:rPr>
              <a:t>contrast</a:t>
            </a:r>
            <a:r>
              <a:rPr lang="en-US" b="1" dirty="0" smtClean="0"/>
              <a:t> as stated in the topic sentence</a:t>
            </a:r>
          </a:p>
          <a:p>
            <a:r>
              <a:rPr lang="en-US" b="1" dirty="0"/>
              <a:t>This organizational pattern is most effective when used on short essays, such as in-class essays. The body of such an essay is organized by discussing one subject, point by point, in complete detail before moving on to the next subject. The writer should select points by which both subjects can be examined. The number of body paragraphs will be determined by the number of points discussed in the essay. </a:t>
            </a:r>
          </a:p>
        </p:txBody>
      </p:sp>
    </p:spTree>
    <p:extLst>
      <p:ext uri="{BB962C8B-B14F-4D97-AF65-F5344CB8AC3E}">
        <p14:creationId xmlns:p14="http://schemas.microsoft.com/office/powerpoint/2010/main" val="20230389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smtClean="0"/>
              <a:t>SAME TOPIC:  EXAMPLES OF BLOCK VS. POINT BY POINT </a:t>
            </a:r>
            <a:r>
              <a:rPr lang="en-US" dirty="0" smtClean="0">
                <a:solidFill>
                  <a:schemeClr val="tx1"/>
                </a:solidFill>
              </a:rPr>
              <a:t>BLOCK EXAMPLE</a:t>
            </a:r>
            <a:endParaRPr lang="en-US" dirty="0"/>
          </a:p>
        </p:txBody>
      </p:sp>
      <p:sp>
        <p:nvSpPr>
          <p:cNvPr id="5" name="Content Placeholder 4"/>
          <p:cNvSpPr>
            <a:spLocks noGrp="1"/>
          </p:cNvSpPr>
          <p:nvPr>
            <p:ph idx="1"/>
          </p:nvPr>
        </p:nvSpPr>
        <p:spPr>
          <a:xfrm>
            <a:off x="1662545" y="2133599"/>
            <a:ext cx="9842067" cy="4329545"/>
          </a:xfrm>
        </p:spPr>
        <p:txBody>
          <a:bodyPr>
            <a:normAutofit lnSpcReduction="10000"/>
          </a:bodyPr>
          <a:lstStyle/>
          <a:p>
            <a:pPr marL="0" indent="0">
              <a:buNone/>
            </a:pPr>
            <a:r>
              <a:rPr lang="en-US" dirty="0" smtClean="0"/>
              <a:t>	Students who have Mr. Jones and Mr. Smith are immediately aware of the </a:t>
            </a:r>
            <a:r>
              <a:rPr lang="en-US" b="1" dirty="0" smtClean="0"/>
              <a:t>difference </a:t>
            </a:r>
            <a:r>
              <a:rPr lang="en-US" dirty="0" smtClean="0"/>
              <a:t>in the </a:t>
            </a:r>
            <a:r>
              <a:rPr lang="en-US" b="1" dirty="0" smtClean="0"/>
              <a:t>lecturing manner </a:t>
            </a:r>
            <a:r>
              <a:rPr lang="en-US" dirty="0" smtClean="0"/>
              <a:t>of each teacher.  Mr. Jones has a pleasant voice, which helps hold the interest of the students.  He pronounces clearly in a rhythmic pattern emphasizing key words.  His moderate tone and inflected words make his lectures interesting.  Mr. Jones also adds humor to his subject, and he welcomes questions from students who do not understand the material.  He takes his time and explains slowly.  He tries to make sure that his students understand a concept before he moves on to something new, and he is very enthusiastic about his subject.  Mr. Smith, </a:t>
            </a:r>
            <a:r>
              <a:rPr lang="en-US" dirty="0" smtClean="0">
                <a:solidFill>
                  <a:schemeClr val="accent6"/>
                </a:solidFill>
              </a:rPr>
              <a:t>on the other hand</a:t>
            </a:r>
            <a:r>
              <a:rPr lang="en-US" dirty="0" smtClean="0"/>
              <a:t>, has a different tone, pronunciation, expression and attitude from Mr. Jones.  He has a booming voice, which commands rather than teaches, and sometimes it is hard to understand because he runs his words together.  His lectures are not as interesting as those of Mr. Jones, </a:t>
            </a:r>
            <a:r>
              <a:rPr lang="en-US" dirty="0" smtClean="0">
                <a:solidFill>
                  <a:schemeClr val="accent6"/>
                </a:solidFill>
              </a:rPr>
              <a:t>either</a:t>
            </a:r>
            <a:r>
              <a:rPr lang="en-US" dirty="0" smtClean="0"/>
              <a:t>, because Mr. Smith speaks in a boring monotone.  He also hates to be interrupted; feeling that he must cover everything without checking for understanding among students.  Mr. Smith teaches every class in a serious, determined mood.  Thus, as the above points illustrate, the </a:t>
            </a:r>
            <a:r>
              <a:rPr lang="en-US" b="1" dirty="0" smtClean="0"/>
              <a:t>lectures</a:t>
            </a:r>
            <a:r>
              <a:rPr lang="en-US" dirty="0" smtClean="0"/>
              <a:t> of both teachers are quite </a:t>
            </a:r>
            <a:r>
              <a:rPr lang="en-US" b="1" dirty="0" smtClean="0"/>
              <a:t>dissimilar</a:t>
            </a:r>
            <a:r>
              <a:rPr lang="en-US" dirty="0" smtClean="0"/>
              <a:t>.</a:t>
            </a:r>
            <a:endParaRPr lang="en-US" dirty="0"/>
          </a:p>
        </p:txBody>
      </p:sp>
    </p:spTree>
    <p:extLst>
      <p:ext uri="{BB962C8B-B14F-4D97-AF65-F5344CB8AC3E}">
        <p14:creationId xmlns:p14="http://schemas.microsoft.com/office/powerpoint/2010/main" val="27381854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8409" y="624110"/>
            <a:ext cx="9686203" cy="1280890"/>
          </a:xfrm>
        </p:spPr>
        <p:txBody>
          <a:bodyPr>
            <a:normAutofit/>
          </a:bodyPr>
          <a:lstStyle/>
          <a:p>
            <a:r>
              <a:rPr lang="en-US" dirty="0"/>
              <a:t>SAME TOPIC:  EXAMPLES OF BLOCK VS. POINT BY POINT </a:t>
            </a:r>
            <a:r>
              <a:rPr lang="en-US" dirty="0" smtClean="0">
                <a:solidFill>
                  <a:schemeClr val="tx1"/>
                </a:solidFill>
              </a:rPr>
              <a:t>POINT-BY-POINT </a:t>
            </a:r>
            <a:r>
              <a:rPr lang="en-US" dirty="0">
                <a:solidFill>
                  <a:schemeClr val="tx1"/>
                </a:solidFill>
              </a:rPr>
              <a:t>EXAMPLE</a:t>
            </a:r>
            <a:endParaRPr lang="en-US" dirty="0"/>
          </a:p>
        </p:txBody>
      </p:sp>
      <p:sp>
        <p:nvSpPr>
          <p:cNvPr id="3" name="Content Placeholder 2"/>
          <p:cNvSpPr>
            <a:spLocks noGrp="1"/>
          </p:cNvSpPr>
          <p:nvPr>
            <p:ph idx="1"/>
          </p:nvPr>
        </p:nvSpPr>
        <p:spPr>
          <a:xfrm>
            <a:off x="1683327" y="2133599"/>
            <a:ext cx="9821285" cy="4558145"/>
          </a:xfrm>
        </p:spPr>
        <p:txBody>
          <a:bodyPr/>
          <a:lstStyle/>
          <a:p>
            <a:pPr marL="0" indent="0">
              <a:buNone/>
            </a:pPr>
            <a:r>
              <a:rPr lang="en-US" dirty="0" smtClean="0"/>
              <a:t>	Students who have </a:t>
            </a:r>
            <a:r>
              <a:rPr lang="en-US" b="1" dirty="0" smtClean="0"/>
              <a:t>Mr. Smith and Mr. Jones </a:t>
            </a:r>
            <a:r>
              <a:rPr lang="en-US" dirty="0" smtClean="0"/>
              <a:t>are immediately aware of the </a:t>
            </a:r>
            <a:r>
              <a:rPr lang="en-US" b="1" dirty="0" smtClean="0"/>
              <a:t>difference</a:t>
            </a:r>
            <a:r>
              <a:rPr lang="en-US" dirty="0" smtClean="0"/>
              <a:t> in the </a:t>
            </a:r>
            <a:r>
              <a:rPr lang="en-US" b="1" dirty="0" smtClean="0"/>
              <a:t>lecturing manner </a:t>
            </a:r>
            <a:r>
              <a:rPr lang="en-US" dirty="0" smtClean="0"/>
              <a:t>of each teacher.  Mr. Jones has a pleasant voice, which helps hold the interest of the students.  Mr. Smith, </a:t>
            </a:r>
            <a:r>
              <a:rPr lang="en-US" dirty="0" smtClean="0">
                <a:solidFill>
                  <a:schemeClr val="accent6"/>
                </a:solidFill>
              </a:rPr>
              <a:t>however</a:t>
            </a:r>
            <a:r>
              <a:rPr lang="en-US" dirty="0" smtClean="0"/>
              <a:t>, has a booming voice, which commands rather than teaches.  Mr. Jones pronounces clearly in a rhythmic pattern emphasizing key words.  </a:t>
            </a:r>
            <a:r>
              <a:rPr lang="en-US" dirty="0" smtClean="0">
                <a:solidFill>
                  <a:schemeClr val="accent6"/>
                </a:solidFill>
              </a:rPr>
              <a:t>On the other hand</a:t>
            </a:r>
            <a:r>
              <a:rPr lang="en-US" dirty="0" smtClean="0"/>
              <a:t>, Mr. Smith mumbles, running his words together.  The moderate tone and inflected words of Mr. Jones make his lectures more interesting than those of Mr. Smith, who speaks in a boring monotone.  Mr. Jones also adds humor to the subject, </a:t>
            </a:r>
            <a:r>
              <a:rPr lang="en-US" dirty="0" smtClean="0">
                <a:solidFill>
                  <a:schemeClr val="accent6"/>
                </a:solidFill>
              </a:rPr>
              <a:t>whereas</a:t>
            </a:r>
            <a:r>
              <a:rPr lang="en-US" dirty="0" smtClean="0"/>
              <a:t> Mr. Smith is always serious about each lesson.  Mr. Jones welcomes questions from students who do not understand the material, </a:t>
            </a:r>
            <a:r>
              <a:rPr lang="en-US" dirty="0" smtClean="0">
                <a:solidFill>
                  <a:schemeClr val="accent6"/>
                </a:solidFill>
              </a:rPr>
              <a:t>as compared to </a:t>
            </a:r>
            <a:r>
              <a:rPr lang="en-US" dirty="0" smtClean="0"/>
              <a:t>Mr. Smith who hates to be interrupted.  Mr. Jones takes his time and explains slowly, </a:t>
            </a:r>
            <a:r>
              <a:rPr lang="en-US" dirty="0" smtClean="0">
                <a:solidFill>
                  <a:schemeClr val="accent6"/>
                </a:solidFill>
              </a:rPr>
              <a:t>while</a:t>
            </a:r>
            <a:r>
              <a:rPr lang="en-US" dirty="0" smtClean="0"/>
              <a:t> Mr. Smith rushes through each lesson.  Mr. Jones is very enthusiastic about his subject; he tries to make sure everyone understands a concept before he moves on to something new.  </a:t>
            </a:r>
            <a:r>
              <a:rPr lang="en-US" dirty="0" smtClean="0">
                <a:solidFill>
                  <a:schemeClr val="accent6"/>
                </a:solidFill>
              </a:rPr>
              <a:t>Conversely</a:t>
            </a:r>
            <a:r>
              <a:rPr lang="en-US" dirty="0" smtClean="0"/>
              <a:t>, Mr. Smith is always in a determined mood; he feels that he must cover everything without stopping.  Clearly, </a:t>
            </a:r>
            <a:r>
              <a:rPr lang="en-US" b="1" dirty="0" smtClean="0"/>
              <a:t>each teacher  </a:t>
            </a:r>
            <a:r>
              <a:rPr lang="en-US" dirty="0" smtClean="0"/>
              <a:t>has an </a:t>
            </a:r>
            <a:r>
              <a:rPr lang="en-US" b="1" dirty="0" smtClean="0"/>
              <a:t>dissimilar</a:t>
            </a:r>
            <a:r>
              <a:rPr lang="en-US" dirty="0" smtClean="0"/>
              <a:t> approach to </a:t>
            </a:r>
            <a:r>
              <a:rPr lang="en-US" b="1" dirty="0" smtClean="0"/>
              <a:t>presenting information </a:t>
            </a:r>
            <a:r>
              <a:rPr lang="en-US" dirty="0" smtClean="0"/>
              <a:t>including their </a:t>
            </a:r>
            <a:r>
              <a:rPr lang="en-US" b="1" dirty="0" smtClean="0"/>
              <a:t>tone, voice, and attitude </a:t>
            </a:r>
            <a:r>
              <a:rPr lang="en-US" dirty="0" smtClean="0"/>
              <a:t>about the subject matter they are presenting to students. </a:t>
            </a:r>
            <a:endParaRPr lang="en-US" dirty="0"/>
          </a:p>
        </p:txBody>
      </p:sp>
    </p:spTree>
    <p:extLst>
      <p:ext uri="{BB962C8B-B14F-4D97-AF65-F5344CB8AC3E}">
        <p14:creationId xmlns:p14="http://schemas.microsoft.com/office/powerpoint/2010/main" val="127389260"/>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921</TotalTime>
  <Words>1114</Words>
  <Application>Microsoft Office PowerPoint</Application>
  <PresentationFormat>Widescreen</PresentationFormat>
  <Paragraphs>89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Wingdings 3</vt:lpstr>
      <vt:lpstr>Wisp</vt:lpstr>
      <vt:lpstr>COMPARE AND CONTRAST ESSAY WRITING</vt:lpstr>
      <vt:lpstr>PURPOSE:  To reveal similarities and/or differences between two subjects or things.</vt:lpstr>
      <vt:lpstr>Key Prompt words </vt:lpstr>
      <vt:lpstr>Most important aspects of Compare/Contrast Writing:  KNOW WHETHER TO COMPARE OR CONTRAST (or both)</vt:lpstr>
      <vt:lpstr>EXAMPLES OF COMPARE AND CONTRAST PROMPTS</vt:lpstr>
      <vt:lpstr>Remember in a Compare/Contrast paper, you are to show the MAJOR similarities and/or differences between a subject/s.</vt:lpstr>
      <vt:lpstr>TESTING THE THESIS:  Does this thesis qualify as a Compare/Contrast thesis?</vt:lpstr>
      <vt:lpstr>VERBAL CUES:  The keys to the Compare/Contrast Essay</vt:lpstr>
      <vt:lpstr>SOME EFFECTIVE COMPARE/CONTRAST TRANSITION WORDS OR BRIDGES (Refer to the ELA Survival Guide (Transition words at a Glance) under Compare/Contrast</vt:lpstr>
      <vt:lpstr>ESSAY METHODS FOR COMPARE/CONTRAST </vt:lpstr>
      <vt:lpstr> SAME TOPIC:  EXAMPLES OF BLOCK VS. POINT BY POINT BLOCK EXAMPLE</vt:lpstr>
      <vt:lpstr>SAME TOPIC:  EXAMPLES OF BLOCK VS. POINT BY POINT POINT-BY-POINT EXAMPLE</vt:lpstr>
    </vt:vector>
  </TitlesOfParts>
  <Company>Chandler Unified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COMPARE AND CONTRAST ESSAY WRITING</dc:title>
  <dc:creator>Wines, Theresa</dc:creator>
  <cp:lastModifiedBy>Dewitte, Christine</cp:lastModifiedBy>
  <cp:revision>36</cp:revision>
  <dcterms:created xsi:type="dcterms:W3CDTF">2015-12-15T23:44:29Z</dcterms:created>
  <dcterms:modified xsi:type="dcterms:W3CDTF">2017-01-30T22:11:17Z</dcterms:modified>
</cp:coreProperties>
</file>