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3"/>
  </p:handoutMasterIdLst>
  <p:sldIdLst>
    <p:sldId id="256" r:id="rId2"/>
    <p:sldId id="258" r:id="rId3"/>
    <p:sldId id="262" r:id="rId4"/>
    <p:sldId id="260" r:id="rId5"/>
    <p:sldId id="261" r:id="rId6"/>
    <p:sldId id="257" r:id="rId7"/>
    <p:sldId id="264" r:id="rId8"/>
    <p:sldId id="289" r:id="rId9"/>
    <p:sldId id="288" r:id="rId10"/>
    <p:sldId id="287" r:id="rId11"/>
    <p:sldId id="263" r:id="rId12"/>
    <p:sldId id="284" r:id="rId13"/>
    <p:sldId id="267" r:id="rId14"/>
    <p:sldId id="265" r:id="rId15"/>
    <p:sldId id="266" r:id="rId16"/>
    <p:sldId id="268" r:id="rId17"/>
    <p:sldId id="270" r:id="rId18"/>
    <p:sldId id="271" r:id="rId19"/>
    <p:sldId id="272" r:id="rId20"/>
    <p:sldId id="273" r:id="rId21"/>
    <p:sldId id="286" r:id="rId22"/>
    <p:sldId id="274" r:id="rId23"/>
    <p:sldId id="275" r:id="rId24"/>
    <p:sldId id="276" r:id="rId25"/>
    <p:sldId id="282" r:id="rId26"/>
    <p:sldId id="279" r:id="rId27"/>
    <p:sldId id="278" r:id="rId28"/>
    <p:sldId id="277" r:id="rId29"/>
    <p:sldId id="280" r:id="rId30"/>
    <p:sldId id="281" r:id="rId31"/>
    <p:sldId id="283" r:id="rId32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520813-A1F2-4BB8-BA78-91B7FAD82FF9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FA61A-F7DA-4EF3-9DCF-7432B531F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799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6BE75-0780-4309-A530-B05058BBC64F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5091F-D623-41AC-8998-A78C7874C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637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6BE75-0780-4309-A530-B05058BBC64F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5091F-D623-41AC-8998-A78C7874C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036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6BE75-0780-4309-A530-B05058BBC64F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5091F-D623-41AC-8998-A78C7874C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46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6BE75-0780-4309-A530-B05058BBC64F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5091F-D623-41AC-8998-A78C7874C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612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6BE75-0780-4309-A530-B05058BBC64F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5091F-D623-41AC-8998-A78C7874C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024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6BE75-0780-4309-A530-B05058BBC64F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5091F-D623-41AC-8998-A78C7874C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822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6BE75-0780-4309-A530-B05058BBC64F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5091F-D623-41AC-8998-A78C7874C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28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6BE75-0780-4309-A530-B05058BBC64F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5091F-D623-41AC-8998-A78C7874C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361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6BE75-0780-4309-A530-B05058BBC64F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5091F-D623-41AC-8998-A78C7874C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289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6BE75-0780-4309-A530-B05058BBC64F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5091F-D623-41AC-8998-A78C7874C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09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6BE75-0780-4309-A530-B05058BBC64F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5091F-D623-41AC-8998-A78C7874C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029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6BE75-0780-4309-A530-B05058BBC64F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5091F-D623-41AC-8998-A78C7874C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94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ctstudent.org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student.org/testprep/descriptions/mathdescript.html" TargetMode="External"/><Relationship Id="rId2" Type="http://schemas.openxmlformats.org/officeDocument/2006/relationships/hyperlink" Target="http://www.actstudent.org/testprep/descriptions/engdescript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ctstudent.org/testprep/descriptions/writingdescript.html" TargetMode="External"/><Relationship Id="rId5" Type="http://schemas.openxmlformats.org/officeDocument/2006/relationships/hyperlink" Target="http://www.actstudent.org/testprep/descriptions/scidescript.html" TargetMode="External"/><Relationship Id="rId4" Type="http://schemas.openxmlformats.org/officeDocument/2006/relationships/hyperlink" Target="http://www.actstudent.org/testprep/descriptions/readdescript.html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307"/>
            <a:ext cx="7772400" cy="2387600"/>
          </a:xfrm>
        </p:spPr>
        <p:txBody>
          <a:bodyPr/>
          <a:lstStyle/>
          <a:p>
            <a:r>
              <a:rPr lang="en-US" b="1" dirty="0" smtClean="0">
                <a:latin typeface="Century Gothic" panose="020B0502020202020204" pitchFamily="34" charset="0"/>
              </a:rPr>
              <a:t>College and Career Exploration Night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Tuesday, October 21, 2014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Beulah High School</a:t>
            </a: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56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73465"/>
            <a:ext cx="7886700" cy="590349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b="1" dirty="0" smtClean="0">
                <a:latin typeface="Century Gothic" panose="020B0502020202020204" pitchFamily="34" charset="0"/>
              </a:rPr>
              <a:t>Dr. </a:t>
            </a:r>
            <a:r>
              <a:rPr lang="en-US" altLang="en-US" b="1" dirty="0" err="1" smtClean="0">
                <a:latin typeface="Century Gothic" panose="020B0502020202020204" pitchFamily="34" charset="0"/>
              </a:rPr>
              <a:t>Cincrystal</a:t>
            </a:r>
            <a:r>
              <a:rPr lang="en-US" altLang="en-US" b="1" dirty="0" smtClean="0">
                <a:latin typeface="Century Gothic" panose="020B0502020202020204" pitchFamily="34" charset="0"/>
              </a:rPr>
              <a:t> </a:t>
            </a:r>
            <a:r>
              <a:rPr lang="en-US" altLang="en-US" b="1" dirty="0" err="1" smtClean="0">
                <a:latin typeface="Century Gothic" panose="020B0502020202020204" pitchFamily="34" charset="0"/>
              </a:rPr>
              <a:t>Poythress</a:t>
            </a:r>
            <a:r>
              <a:rPr lang="en-US" altLang="en-US" dirty="0" smtClean="0">
                <a:latin typeface="Century Gothic" panose="020B0502020202020204" pitchFamily="34" charset="0"/>
              </a:rPr>
              <a:t>, Principal</a:t>
            </a:r>
          </a:p>
          <a:p>
            <a:pPr marL="0" indent="0" algn="ctr">
              <a:buNone/>
            </a:pPr>
            <a:endParaRPr lang="en-US" altLang="en-US" sz="1400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US" altLang="en-US" b="1" dirty="0" smtClean="0">
                <a:latin typeface="Century Gothic" panose="020B0502020202020204" pitchFamily="34" charset="0"/>
              </a:rPr>
              <a:t>Mr. David Owen</a:t>
            </a:r>
            <a:r>
              <a:rPr lang="en-US" altLang="en-US" dirty="0" smtClean="0">
                <a:latin typeface="Century Gothic" panose="020B0502020202020204" pitchFamily="34" charset="0"/>
              </a:rPr>
              <a:t>, Assistant Principal</a:t>
            </a:r>
            <a:endParaRPr lang="en-US" altLang="en-US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en-US" altLang="en-US" sz="1400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US" altLang="en-US" b="1" dirty="0" smtClean="0">
                <a:latin typeface="Century Gothic" panose="020B0502020202020204" pitchFamily="34" charset="0"/>
              </a:rPr>
              <a:t>Mr. Adam Keel</a:t>
            </a:r>
            <a:r>
              <a:rPr lang="en-US" altLang="en-US" dirty="0">
                <a:latin typeface="Century Gothic" panose="020B0502020202020204" pitchFamily="34" charset="0"/>
              </a:rPr>
              <a:t>, Last Names A-K</a:t>
            </a:r>
          </a:p>
          <a:p>
            <a:pPr marL="457200" lvl="1" indent="0" algn="ctr">
              <a:buNone/>
            </a:pPr>
            <a:r>
              <a:rPr lang="en-US" altLang="en-US" sz="2800" dirty="0">
                <a:latin typeface="Century Gothic" panose="020B0502020202020204" pitchFamily="34" charset="0"/>
              </a:rPr>
              <a:t>keel.adam@lee.k12.al.us</a:t>
            </a:r>
          </a:p>
          <a:p>
            <a:pPr marL="0" indent="0" algn="ctr">
              <a:buNone/>
            </a:pPr>
            <a:endParaRPr lang="en-US" altLang="en-US" sz="1400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US" altLang="en-US" b="1" dirty="0" smtClean="0">
                <a:latin typeface="Century Gothic" panose="020B0502020202020204" pitchFamily="34" charset="0"/>
              </a:rPr>
              <a:t>Ms. Veronica </a:t>
            </a:r>
            <a:r>
              <a:rPr lang="en-US" altLang="en-US" b="1" dirty="0">
                <a:latin typeface="Century Gothic" panose="020B0502020202020204" pitchFamily="34" charset="0"/>
              </a:rPr>
              <a:t>Jefferson</a:t>
            </a:r>
            <a:r>
              <a:rPr lang="en-US" altLang="en-US" dirty="0">
                <a:latin typeface="Century Gothic" panose="020B0502020202020204" pitchFamily="34" charset="0"/>
              </a:rPr>
              <a:t>, Last Names L-Z</a:t>
            </a:r>
          </a:p>
          <a:p>
            <a:pPr marL="0" indent="0" algn="ctr">
              <a:buNone/>
            </a:pPr>
            <a:r>
              <a:rPr lang="en-US" altLang="en-US" dirty="0">
                <a:latin typeface="Century Gothic" panose="020B0502020202020204" pitchFamily="34" charset="0"/>
              </a:rPr>
              <a:t>jefferson.veronica@lee.k12.al.us</a:t>
            </a:r>
          </a:p>
          <a:p>
            <a:pPr marL="0" indent="0" algn="ctr">
              <a:buNone/>
            </a:pPr>
            <a:endParaRPr lang="en-US" altLang="en-US" sz="1400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US" altLang="en-US" b="1" smtClean="0">
                <a:latin typeface="Century Gothic" panose="020B0502020202020204" pitchFamily="34" charset="0"/>
              </a:rPr>
              <a:t>Mrs. Beth </a:t>
            </a:r>
            <a:r>
              <a:rPr lang="en-US" altLang="en-US" b="1" dirty="0">
                <a:latin typeface="Century Gothic" panose="020B0502020202020204" pitchFamily="34" charset="0"/>
              </a:rPr>
              <a:t>Parkman</a:t>
            </a:r>
            <a:r>
              <a:rPr lang="en-US" altLang="en-US" dirty="0">
                <a:latin typeface="Century Gothic" panose="020B0502020202020204" pitchFamily="34" charset="0"/>
              </a:rPr>
              <a:t>, Career Coach</a:t>
            </a:r>
          </a:p>
          <a:p>
            <a:pPr marL="0" indent="0" algn="ctr">
              <a:buNone/>
            </a:pPr>
            <a:r>
              <a:rPr lang="en-US" altLang="en-US" dirty="0" smtClean="0">
                <a:latin typeface="Century Gothic" panose="020B0502020202020204" pitchFamily="34" charset="0"/>
              </a:rPr>
              <a:t>parkman.Elizabeth@lee.k12.al.us</a:t>
            </a:r>
            <a:endParaRPr lang="en-US" alt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31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entury Gothic" panose="020B0502020202020204" pitchFamily="34" charset="0"/>
              </a:rPr>
              <a:t>What Parents Need to Know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28650" y="155266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Century Gothic" panose="020B0502020202020204" pitchFamily="34" charset="0"/>
              </a:rPr>
              <a:t>Increased competition</a:t>
            </a:r>
          </a:p>
          <a:p>
            <a:r>
              <a:rPr lang="en-US" dirty="0">
                <a:latin typeface="Century Gothic" panose="020B0502020202020204" pitchFamily="34" charset="0"/>
              </a:rPr>
              <a:t>Focusing on “likely” school/employment</a:t>
            </a:r>
          </a:p>
          <a:p>
            <a:r>
              <a:rPr lang="en-US" dirty="0">
                <a:latin typeface="Century Gothic" panose="020B0502020202020204" pitchFamily="34" charset="0"/>
              </a:rPr>
              <a:t>Demonstrated interest</a:t>
            </a:r>
          </a:p>
          <a:p>
            <a:r>
              <a:rPr lang="en-US" dirty="0">
                <a:latin typeface="Century Gothic" panose="020B0502020202020204" pitchFamily="34" charset="0"/>
              </a:rPr>
              <a:t>Earlier deadlines</a:t>
            </a:r>
          </a:p>
          <a:p>
            <a:r>
              <a:rPr lang="en-US" dirty="0">
                <a:latin typeface="Century Gothic" panose="020B0502020202020204" pitchFamily="34" charset="0"/>
              </a:rPr>
              <a:t>Needs-based, gender may be factors</a:t>
            </a:r>
          </a:p>
          <a:p>
            <a:r>
              <a:rPr lang="en-US" dirty="0">
                <a:latin typeface="Century Gothic" panose="020B0502020202020204" pitchFamily="34" charset="0"/>
              </a:rPr>
              <a:t>Economic factors</a:t>
            </a:r>
          </a:p>
          <a:p>
            <a:r>
              <a:rPr lang="en-US" dirty="0">
                <a:latin typeface="Century Gothic" panose="020B0502020202020204" pitchFamily="34" charset="0"/>
              </a:rPr>
              <a:t>GPA, community service/involvement, course rigor, standardized test scores, letters or recommendation, essays</a:t>
            </a:r>
          </a:p>
        </p:txBody>
      </p:sp>
    </p:spTree>
    <p:extLst>
      <p:ext uri="{BB962C8B-B14F-4D97-AF65-F5344CB8AC3E}">
        <p14:creationId xmlns:p14="http://schemas.microsoft.com/office/powerpoint/2010/main" val="184993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latin typeface="Century Gothic" panose="020B0502020202020204" pitchFamily="34" charset="0"/>
              </a:rPr>
              <a:t>Diploma with Advanced Academic Endorsement: First Choice</a:t>
            </a:r>
            <a:endParaRPr lang="en-US" sz="3200" b="1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52665"/>
            <a:ext cx="7886700" cy="4351338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4 Units English 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4 Units Mathematics (must take Algebra II w/ Trig.)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4 Units Science </a:t>
            </a:r>
            <a:r>
              <a:rPr lang="en-US" sz="2000" dirty="0" smtClean="0">
                <a:latin typeface="Century Gothic" panose="020B0502020202020204" pitchFamily="34" charset="0"/>
              </a:rPr>
              <a:t>(must include Biology, Physics or Chemistry, 	and 2 additional advanced courses)</a:t>
            </a:r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4 Units Social Studies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1 Unit </a:t>
            </a:r>
            <a:r>
              <a:rPr lang="en-US" sz="2000" dirty="0" smtClean="0">
                <a:latin typeface="Century Gothic" panose="020B0502020202020204" pitchFamily="34" charset="0"/>
              </a:rPr>
              <a:t>Physical Education/LIFE</a:t>
            </a:r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½ Unit Health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½ Unit Business Technology </a:t>
            </a:r>
            <a:r>
              <a:rPr lang="en-US" sz="2000" dirty="0" smtClean="0">
                <a:latin typeface="Century Gothic" panose="020B0502020202020204" pitchFamily="34" charset="0"/>
              </a:rPr>
              <a:t>Apps/Computer Apps</a:t>
            </a:r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½ Unit Fine Arts (Band, Chorus, Art, Theater, etc.)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2 Units Foreign Language (2 courses in sequence)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4</a:t>
            </a:r>
            <a:r>
              <a:rPr lang="en-US" sz="2000" dirty="0" smtClean="0">
                <a:latin typeface="Century Gothic" panose="020B0502020202020204" pitchFamily="34" charset="0"/>
              </a:rPr>
              <a:t> </a:t>
            </a:r>
            <a:r>
              <a:rPr lang="en-US" sz="2000" dirty="0">
                <a:latin typeface="Century Gothic" panose="020B0502020202020204" pitchFamily="34" charset="0"/>
              </a:rPr>
              <a:t>½ Units </a:t>
            </a:r>
            <a:r>
              <a:rPr lang="en-US" sz="2000" dirty="0" smtClean="0">
                <a:latin typeface="Century Gothic" panose="020B0502020202020204" pitchFamily="34" charset="0"/>
              </a:rPr>
              <a:t>Electives </a:t>
            </a:r>
            <a:r>
              <a:rPr lang="en-US" sz="2000" dirty="0">
                <a:latin typeface="Century Gothic" panose="020B0502020202020204" pitchFamily="34" charset="0"/>
              </a:rPr>
              <a:t>(3 Units in CTE for CTE endorsement)</a:t>
            </a: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66531" y="5719337"/>
            <a:ext cx="3821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entury Gothic" panose="020B0502020202020204" pitchFamily="34" charset="0"/>
              </a:rPr>
              <a:t>Minimum: 25 Units/Credits</a:t>
            </a:r>
            <a:endParaRPr lang="en-US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41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latin typeface="Century Gothic" panose="020B0502020202020204" pitchFamily="34" charset="0"/>
              </a:rPr>
              <a:t>Standard Diploma</a:t>
            </a:r>
            <a:endParaRPr lang="en-US" sz="3200" b="1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52665"/>
            <a:ext cx="7886700" cy="4351338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4 Units English 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4 Units Mathematics (must </a:t>
            </a:r>
            <a:r>
              <a:rPr lang="en-US" sz="2000" dirty="0" smtClean="0">
                <a:latin typeface="Century Gothic" panose="020B0502020202020204" pitchFamily="34" charset="0"/>
              </a:rPr>
              <a:t>include Geometry)</a:t>
            </a:r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4 Units Science </a:t>
            </a:r>
            <a:r>
              <a:rPr lang="en-US" sz="2000" dirty="0" smtClean="0">
                <a:latin typeface="Century Gothic" panose="020B0502020202020204" pitchFamily="34" charset="0"/>
              </a:rPr>
              <a:t>(must include 1 biological, 1 physical, and 2 	additional)</a:t>
            </a:r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4 Units Social Studies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1 Unit </a:t>
            </a:r>
            <a:r>
              <a:rPr lang="en-US" sz="2000" dirty="0" smtClean="0">
                <a:latin typeface="Century Gothic" panose="020B0502020202020204" pitchFamily="34" charset="0"/>
              </a:rPr>
              <a:t>Physical Education/LIFE</a:t>
            </a:r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½ Unit Health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½ Unit Business Technology </a:t>
            </a:r>
            <a:r>
              <a:rPr lang="en-US" sz="2000" dirty="0" smtClean="0">
                <a:latin typeface="Century Gothic" panose="020B0502020202020204" pitchFamily="34" charset="0"/>
              </a:rPr>
              <a:t>Apps/Computer Apps</a:t>
            </a:r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½ Unit Fine Arts (Band, Chorus, Art, Theater, etc.)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2 Units Foreign Language (2 courses in sequence)</a:t>
            </a:r>
          </a:p>
          <a:p>
            <a:r>
              <a:rPr lang="en-US" sz="2000" dirty="0" smtClean="0">
                <a:latin typeface="Century Gothic" panose="020B0502020202020204" pitchFamily="34" charset="0"/>
              </a:rPr>
              <a:t>6 ½ </a:t>
            </a:r>
            <a:r>
              <a:rPr lang="en-US" sz="2000" dirty="0">
                <a:latin typeface="Century Gothic" panose="020B0502020202020204" pitchFamily="34" charset="0"/>
              </a:rPr>
              <a:t>Units </a:t>
            </a:r>
            <a:r>
              <a:rPr lang="en-US" sz="2000" dirty="0" smtClean="0">
                <a:latin typeface="Century Gothic" panose="020B0502020202020204" pitchFamily="34" charset="0"/>
              </a:rPr>
              <a:t>Electives (3 Units in CTE for CTE endorsement)</a:t>
            </a:r>
            <a:endParaRPr lang="en-US" sz="2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66531" y="5719337"/>
            <a:ext cx="3821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entury Gothic" panose="020B0502020202020204" pitchFamily="34" charset="0"/>
              </a:rPr>
              <a:t>Minimum: 25 Units/Credits</a:t>
            </a:r>
            <a:endParaRPr lang="en-US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43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5089457"/>
              </p:ext>
            </p:extLst>
          </p:nvPr>
        </p:nvGraphicFramePr>
        <p:xfrm>
          <a:off x="1173702" y="0"/>
          <a:ext cx="6810238" cy="76062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71002"/>
                <a:gridCol w="3439236"/>
              </a:tblGrid>
              <a:tr h="1710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  <a:latin typeface="Century Gothic" panose="020B0502020202020204" pitchFamily="34" charset="0"/>
                        </a:rPr>
                        <a:t>Regular</a:t>
                      </a:r>
                      <a:endParaRPr lang="en-US" sz="1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entury Gothic" panose="020B0502020202020204" pitchFamily="34" charset="0"/>
                        </a:rPr>
                        <a:t>Advanced: First Choice</a:t>
                      </a:r>
                      <a:endParaRPr lang="en-US" sz="1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English 9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English 9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English 10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English 10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  <a:latin typeface="Century Gothic" panose="020B0502020202020204" pitchFamily="34" charset="0"/>
                        </a:rPr>
                        <a:t>English 11</a:t>
                      </a:r>
                      <a:endParaRPr lang="en-US" sz="1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English 11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English 12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English 12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Algebra A/Algebra I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Algebra A &amp; B/Algebra I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Algebra B/Geometry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Geometry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Geometry*/Alg Connections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Alg II w/ Trig*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Alg Connections/Alg II w/ Trig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Other: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Biology*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Biology*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Physical*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Chemistry/Physics*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Science: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Science: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Science: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Science: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World History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World History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US History 10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US History 10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US History 11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US History 11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Am Gov’t/Econ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Am Gov’t/Econ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LIFE PE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LIFE PE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Health (½) 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Health (½) 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Comp Apps (½)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Comp Apps (½)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Fine Art (½)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Fine Art (½)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6 ½ Electives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Lang I: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Lang II: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  <a:latin typeface="Century Gothic" panose="020B0502020202020204" pitchFamily="34" charset="0"/>
                        </a:rPr>
                        <a:t>4 ½ Electives</a:t>
                      </a:r>
                      <a:endParaRPr lang="en-US" sz="1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 rot="16200000">
            <a:off x="-1846100" y="2566539"/>
            <a:ext cx="481894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itchFamily="34" charset="0"/>
                <a:cs typeface="Times New Roman" pitchFamily="18" charset="0"/>
              </a:rPr>
              <a:t>Class of 2015/2016 Diploma Credit Check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itchFamily="34" charset="0"/>
                <a:cs typeface="Times New Roman" pitchFamily="18" charset="0"/>
              </a:rPr>
              <a:t>for __________________________________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itchFamily="34" charset="0"/>
                <a:cs typeface="Times New Roman" pitchFamily="18" charset="0"/>
              </a:rPr>
              <a:t>* = Indicates specifically</a:t>
            </a:r>
            <a:r>
              <a:rPr kumimoji="0" lang="en-US" altLang="en-US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itchFamily="34" charset="0"/>
                <a:cs typeface="Times New Roman" pitchFamily="18" charset="0"/>
              </a:rPr>
              <a:t>required courses.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49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Century Gothic" panose="020B0502020202020204" pitchFamily="34" charset="0"/>
              </a:rPr>
              <a:t>GPAs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39017"/>
            <a:ext cx="7886700" cy="4351338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entury Gothic" panose="020B0502020202020204" pitchFamily="34" charset="0"/>
              </a:rPr>
              <a:t>Contact a college to find out have they calculate GPAs.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They will be looking closely at the student’s academic courses!</a:t>
            </a:r>
          </a:p>
          <a:p>
            <a:endParaRPr lang="en-US" dirty="0">
              <a:latin typeface="Century Gothic" panose="020B0502020202020204" pitchFamily="34" charset="0"/>
            </a:endParaRPr>
          </a:p>
          <a:p>
            <a:endParaRPr lang="en-US" dirty="0" smtClean="0">
              <a:latin typeface="Century Gothic" panose="020B0502020202020204" pitchFamily="34" charset="0"/>
            </a:endParaRPr>
          </a:p>
          <a:p>
            <a:endParaRPr lang="en-US" dirty="0" smtClean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58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90" y="1137881"/>
            <a:ext cx="9152190" cy="57201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60406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entury Gothic" panose="020B0502020202020204" pitchFamily="34" charset="0"/>
              </a:rPr>
              <a:t>i</a:t>
            </a:r>
            <a:r>
              <a:rPr lang="en-US" sz="3600" b="1" dirty="0" smtClean="0">
                <a:latin typeface="Century Gothic" panose="020B0502020202020204" pitchFamily="34" charset="0"/>
              </a:rPr>
              <a:t>now.lee.k12.al.us/</a:t>
            </a:r>
            <a:r>
              <a:rPr lang="en-US" sz="3600" b="1" dirty="0" err="1" smtClean="0">
                <a:latin typeface="Century Gothic" panose="020B0502020202020204" pitchFamily="34" charset="0"/>
              </a:rPr>
              <a:t>informationnow</a:t>
            </a:r>
            <a:endParaRPr lang="en-US" sz="3600" b="1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52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5032"/>
            <a:ext cx="9124749" cy="57029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60406"/>
            <a:ext cx="7886700" cy="1325563"/>
          </a:xfrm>
        </p:spPr>
        <p:txBody>
          <a:bodyPr/>
          <a:lstStyle/>
          <a:p>
            <a:pPr algn="ctr"/>
            <a:r>
              <a:rPr lang="en-US" b="1" dirty="0" smtClean="0">
                <a:latin typeface="Century Gothic" panose="020B0502020202020204" pitchFamily="34" charset="0"/>
              </a:rPr>
              <a:t>alcareerinfo.org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30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Century Gothic" panose="020B0502020202020204" pitchFamily="34" charset="0"/>
              </a:rPr>
              <a:t>Credit Recovery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39017"/>
            <a:ext cx="7886700" cy="4351338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entury Gothic" panose="020B0502020202020204" pitchFamily="34" charset="0"/>
              </a:rPr>
              <a:t>If you see that you are missing a credit, you need to sign up for credit recovery at the table.</a:t>
            </a:r>
          </a:p>
          <a:p>
            <a:r>
              <a:rPr lang="en-US" dirty="0">
                <a:latin typeface="Century Gothic" panose="020B0502020202020204" pitchFamily="34" charset="0"/>
              </a:rPr>
              <a:t>Eligible students must meet all of the following criteria: </a:t>
            </a:r>
          </a:p>
          <a:p>
            <a:pPr lvl="1"/>
            <a:r>
              <a:rPr lang="en-US" sz="2200" dirty="0" smtClean="0">
                <a:latin typeface="Century Gothic" panose="020B0502020202020204" pitchFamily="34" charset="0"/>
              </a:rPr>
              <a:t>Currently </a:t>
            </a:r>
            <a:r>
              <a:rPr lang="en-US" sz="2200" dirty="0">
                <a:latin typeface="Century Gothic" panose="020B0502020202020204" pitchFamily="34" charset="0"/>
              </a:rPr>
              <a:t>enrolled in Lee County Schools </a:t>
            </a:r>
          </a:p>
          <a:p>
            <a:pPr lvl="1"/>
            <a:r>
              <a:rPr lang="en-US" sz="2200" dirty="0" smtClean="0">
                <a:latin typeface="Century Gothic" panose="020B0502020202020204" pitchFamily="34" charset="0"/>
              </a:rPr>
              <a:t>Must </a:t>
            </a:r>
            <a:r>
              <a:rPr lang="en-US" sz="2200" dirty="0">
                <a:latin typeface="Century Gothic" panose="020B0502020202020204" pitchFamily="34" charset="0"/>
              </a:rPr>
              <a:t>be classified in grades 9-12 </a:t>
            </a:r>
          </a:p>
          <a:p>
            <a:pPr lvl="1"/>
            <a:r>
              <a:rPr lang="en-US" sz="2200" dirty="0" smtClean="0">
                <a:latin typeface="Century Gothic" panose="020B0502020202020204" pitchFamily="34" charset="0"/>
              </a:rPr>
              <a:t>Must </a:t>
            </a:r>
            <a:r>
              <a:rPr lang="en-US" sz="2200" dirty="0">
                <a:latin typeface="Century Gothic" panose="020B0502020202020204" pitchFamily="34" charset="0"/>
              </a:rPr>
              <a:t>complete an application process </a:t>
            </a:r>
          </a:p>
          <a:p>
            <a:pPr lvl="1"/>
            <a:r>
              <a:rPr lang="en-US" sz="2200" dirty="0" smtClean="0">
                <a:latin typeface="Century Gothic" panose="020B0502020202020204" pitchFamily="34" charset="0"/>
              </a:rPr>
              <a:t>Must </a:t>
            </a:r>
            <a:r>
              <a:rPr lang="en-US" sz="2200" dirty="0">
                <a:latin typeface="Century Gothic" panose="020B0502020202020204" pitchFamily="34" charset="0"/>
              </a:rPr>
              <a:t>receive consent from parent/guardian </a:t>
            </a:r>
          </a:p>
          <a:p>
            <a:pPr lvl="1"/>
            <a:r>
              <a:rPr lang="en-US" sz="2200" dirty="0" smtClean="0">
                <a:latin typeface="Century Gothic" panose="020B0502020202020204" pitchFamily="34" charset="0"/>
              </a:rPr>
              <a:t>Must </a:t>
            </a:r>
            <a:r>
              <a:rPr lang="en-US" sz="2200" dirty="0">
                <a:latin typeface="Century Gothic" panose="020B0502020202020204" pitchFamily="34" charset="0"/>
              </a:rPr>
              <a:t>have failed the course with a baseline score of 40-59 on a 100-point scale </a:t>
            </a:r>
          </a:p>
          <a:p>
            <a:endParaRPr lang="en-US" dirty="0" smtClean="0">
              <a:latin typeface="Century Gothic" panose="020B0502020202020204" pitchFamily="34" charset="0"/>
            </a:endParaRPr>
          </a:p>
          <a:p>
            <a:endParaRPr lang="en-US" dirty="0" smtClean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887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48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Century Gothic" panose="020B0502020202020204" pitchFamily="34" charset="0"/>
              </a:rPr>
              <a:t>ACT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39017"/>
            <a:ext cx="7886700" cy="4351338"/>
          </a:xfrm>
        </p:spPr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Taking </a:t>
            </a:r>
            <a:r>
              <a:rPr lang="en-US" dirty="0">
                <a:latin typeface="Century Gothic" panose="020B0502020202020204" pitchFamily="34" charset="0"/>
              </a:rPr>
              <a:t>the ACT test is recommended for college-bound juniors and seniors. All juniors will take the ACT at school this spring. </a:t>
            </a:r>
            <a:endParaRPr lang="en-US" dirty="0" smtClean="0">
              <a:latin typeface="Century Gothic" panose="020B0502020202020204" pitchFamily="34" charset="0"/>
            </a:endParaRPr>
          </a:p>
          <a:p>
            <a:r>
              <a:rPr lang="en-US" dirty="0" smtClean="0">
                <a:latin typeface="Century Gothic" panose="020B0502020202020204" pitchFamily="34" charset="0"/>
              </a:rPr>
              <a:t>For </a:t>
            </a:r>
            <a:r>
              <a:rPr lang="en-US" dirty="0">
                <a:latin typeface="Century Gothic" panose="020B0502020202020204" pitchFamily="34" charset="0"/>
              </a:rPr>
              <a:t>more information and to register, </a:t>
            </a:r>
            <a:r>
              <a:rPr lang="en-US" dirty="0" smtClean="0">
                <a:latin typeface="Century Gothic" panose="020B0502020202020204" pitchFamily="34" charset="0"/>
              </a:rPr>
              <a:t>      visit </a:t>
            </a:r>
            <a:r>
              <a:rPr lang="en-US" u="sng" dirty="0" smtClean="0">
                <a:latin typeface="Century Gothic" panose="020B0502020202020204" pitchFamily="34" charset="0"/>
                <a:hlinkClick r:id="rId2"/>
              </a:rPr>
              <a:t>www.actstudent.org</a:t>
            </a:r>
            <a:r>
              <a:rPr lang="en-US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See the table for handouts related to      the ACT.</a:t>
            </a:r>
            <a:endParaRPr lang="en-US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5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Century Gothic" panose="020B0502020202020204" pitchFamily="34" charset="0"/>
              </a:rPr>
              <a:t>ACT Subject Description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8783755"/>
              </p:ext>
            </p:extLst>
          </p:nvPr>
        </p:nvGraphicFramePr>
        <p:xfrm>
          <a:off x="464024" y="1570796"/>
          <a:ext cx="7083187" cy="4351338"/>
        </p:xfrm>
        <a:graphic>
          <a:graphicData uri="http://schemas.openxmlformats.org/drawingml/2006/table">
            <a:tbl>
              <a:tblPr/>
              <a:tblGrid>
                <a:gridCol w="1078173"/>
                <a:gridCol w="1046782"/>
                <a:gridCol w="1416637"/>
                <a:gridCol w="3541595"/>
              </a:tblGrid>
              <a:tr h="377116">
                <a:tc>
                  <a:txBody>
                    <a:bodyPr/>
                    <a:lstStyle/>
                    <a:p>
                      <a:pPr fontAlgn="base"/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Test</a:t>
                      </a: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73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73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737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Content</a:t>
                      </a: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737D"/>
                    </a:solidFill>
                  </a:tcPr>
                </a:tc>
              </a:tr>
              <a:tr h="537781">
                <a:tc>
                  <a:txBody>
                    <a:bodyPr/>
                    <a:lstStyle/>
                    <a:p>
                      <a:pPr fontAlgn="base"/>
                      <a:r>
                        <a:rPr lang="en-US" sz="1100" u="none" strike="noStrike">
                          <a:solidFill>
                            <a:srgbClr val="0072BC"/>
                          </a:solidFill>
                          <a:effectLst/>
                          <a:latin typeface="Century Gothic" panose="020B0502020202020204" pitchFamily="34" charset="0"/>
                          <a:hlinkClick r:id="rId2"/>
                        </a:rPr>
                        <a:t>English</a:t>
                      </a:r>
                      <a:endParaRPr lang="en-US" sz="110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00">
                          <a:effectLst/>
                          <a:latin typeface="Century Gothic" panose="020B0502020202020204" pitchFamily="34" charset="0"/>
                        </a:rPr>
                        <a:t>75 questions</a:t>
                      </a: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00">
                          <a:effectLst/>
                          <a:latin typeface="Century Gothic" panose="020B0502020202020204" pitchFamily="34" charset="0"/>
                        </a:rPr>
                        <a:t>45 minutes</a:t>
                      </a: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E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100">
                          <a:effectLst/>
                          <a:latin typeface="Century Gothic" panose="020B0502020202020204" pitchFamily="34" charset="0"/>
                        </a:rPr>
                        <a:t>Measures standard written English and rhetorical skills.</a:t>
                      </a: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EF"/>
                    </a:solidFill>
                  </a:tcPr>
                </a:tc>
              </a:tr>
              <a:tr h="859110">
                <a:tc>
                  <a:txBody>
                    <a:bodyPr/>
                    <a:lstStyle/>
                    <a:p>
                      <a:pPr fontAlgn="base"/>
                      <a:r>
                        <a:rPr lang="en-US" sz="1100" u="none" strike="noStrike" dirty="0">
                          <a:solidFill>
                            <a:srgbClr val="0072BC"/>
                          </a:solidFill>
                          <a:effectLst/>
                          <a:latin typeface="Century Gothic" panose="020B0502020202020204" pitchFamily="34" charset="0"/>
                          <a:hlinkClick r:id="rId3"/>
                        </a:rPr>
                        <a:t>Mathematics</a:t>
                      </a:r>
                      <a:endParaRPr lang="en-US" sz="11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00">
                          <a:effectLst/>
                          <a:latin typeface="Century Gothic" panose="020B0502020202020204" pitchFamily="34" charset="0"/>
                        </a:rPr>
                        <a:t>60 questions</a:t>
                      </a: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00">
                          <a:effectLst/>
                          <a:latin typeface="Century Gothic" panose="020B0502020202020204" pitchFamily="34" charset="0"/>
                        </a:rPr>
                        <a:t>60 minutes</a:t>
                      </a: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100" dirty="0">
                          <a:effectLst/>
                          <a:latin typeface="Century Gothic" panose="020B0502020202020204" pitchFamily="34" charset="0"/>
                        </a:rPr>
                        <a:t>Measures mathematical skills students have typically acquired in courses taken up to the beginning of grade 12.</a:t>
                      </a: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537781">
                <a:tc>
                  <a:txBody>
                    <a:bodyPr/>
                    <a:lstStyle/>
                    <a:p>
                      <a:pPr fontAlgn="base"/>
                      <a:r>
                        <a:rPr lang="en-US" sz="1100" u="none" strike="noStrike">
                          <a:solidFill>
                            <a:srgbClr val="0072BC"/>
                          </a:solidFill>
                          <a:effectLst/>
                          <a:latin typeface="Century Gothic" panose="020B0502020202020204" pitchFamily="34" charset="0"/>
                          <a:hlinkClick r:id="rId4"/>
                        </a:rPr>
                        <a:t>Reading</a:t>
                      </a:r>
                      <a:endParaRPr lang="en-US" sz="110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00">
                          <a:effectLst/>
                          <a:latin typeface="Century Gothic" panose="020B0502020202020204" pitchFamily="34" charset="0"/>
                        </a:rPr>
                        <a:t>40 questions</a:t>
                      </a: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00">
                          <a:effectLst/>
                          <a:latin typeface="Century Gothic" panose="020B0502020202020204" pitchFamily="34" charset="0"/>
                        </a:rPr>
                        <a:t>35 minutes</a:t>
                      </a: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E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100">
                          <a:effectLst/>
                          <a:latin typeface="Century Gothic" panose="020B0502020202020204" pitchFamily="34" charset="0"/>
                        </a:rPr>
                        <a:t>Measures reading comprehension.</a:t>
                      </a: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EF"/>
                    </a:solidFill>
                  </a:tcPr>
                </a:tc>
              </a:tr>
              <a:tr h="1019775">
                <a:tc>
                  <a:txBody>
                    <a:bodyPr/>
                    <a:lstStyle/>
                    <a:p>
                      <a:pPr fontAlgn="base"/>
                      <a:r>
                        <a:rPr lang="en-US" sz="1100" u="none" strike="noStrike">
                          <a:solidFill>
                            <a:srgbClr val="0072BC"/>
                          </a:solidFill>
                          <a:effectLst/>
                          <a:latin typeface="Century Gothic" panose="020B0502020202020204" pitchFamily="34" charset="0"/>
                          <a:hlinkClick r:id="rId5"/>
                        </a:rPr>
                        <a:t>Science</a:t>
                      </a:r>
                      <a:endParaRPr lang="en-US" sz="110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00">
                          <a:effectLst/>
                          <a:latin typeface="Century Gothic" panose="020B0502020202020204" pitchFamily="34" charset="0"/>
                        </a:rPr>
                        <a:t>40 questions</a:t>
                      </a: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00">
                          <a:effectLst/>
                          <a:latin typeface="Century Gothic" panose="020B0502020202020204" pitchFamily="34" charset="0"/>
                        </a:rPr>
                        <a:t>35 minutes</a:t>
                      </a: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100" dirty="0">
                          <a:effectLst/>
                          <a:latin typeface="Century Gothic" panose="020B0502020202020204" pitchFamily="34" charset="0"/>
                        </a:rPr>
                        <a:t>Measures the interpretation, analysis, evaluation, reasoning, and problem-solving skills required in the natural sciences.</a:t>
                      </a: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019775">
                <a:tc>
                  <a:txBody>
                    <a:bodyPr/>
                    <a:lstStyle/>
                    <a:p>
                      <a:pPr fontAlgn="base"/>
                      <a:r>
                        <a:rPr lang="en-US" sz="1100" u="none" strike="noStrike">
                          <a:solidFill>
                            <a:srgbClr val="0072BC"/>
                          </a:solidFill>
                          <a:effectLst/>
                          <a:latin typeface="Century Gothic" panose="020B0502020202020204" pitchFamily="34" charset="0"/>
                          <a:hlinkClick r:id="rId6"/>
                        </a:rPr>
                        <a:t>Optional Writing Test</a:t>
                      </a:r>
                      <a:endParaRPr lang="en-US" sz="110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00">
                          <a:effectLst/>
                          <a:latin typeface="Century Gothic" panose="020B0502020202020204" pitchFamily="34" charset="0"/>
                        </a:rPr>
                        <a:t>1 prompt</a:t>
                      </a: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00">
                          <a:effectLst/>
                          <a:latin typeface="Century Gothic" panose="020B0502020202020204" pitchFamily="34" charset="0"/>
                        </a:rPr>
                        <a:t>30 minutes</a:t>
                      </a: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E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100" dirty="0">
                          <a:effectLst/>
                          <a:latin typeface="Century Gothic" panose="020B0502020202020204" pitchFamily="34" charset="0"/>
                        </a:rPr>
                        <a:t>Measures writing skills emphasized in high school English classes and in entry-level college composition courses.</a:t>
                      </a:r>
                    </a:p>
                  </a:txBody>
                  <a:tcPr marL="27893" marR="27893" marT="27893" marB="278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E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383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609600"/>
            <a:ext cx="9758362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586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Century Gothic" panose="020B0502020202020204" pitchFamily="34" charset="0"/>
              </a:rPr>
              <a:t>College Exploration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25375"/>
            <a:ext cx="7886700" cy="4351338"/>
          </a:xfrm>
        </p:spPr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It </a:t>
            </a:r>
            <a:r>
              <a:rPr lang="en-US" dirty="0">
                <a:latin typeface="Century Gothic" panose="020B0502020202020204" pitchFamily="34" charset="0"/>
              </a:rPr>
              <a:t>begins now! </a:t>
            </a:r>
            <a:endParaRPr lang="en-US" dirty="0" smtClean="0">
              <a:latin typeface="Century Gothic" panose="020B0502020202020204" pitchFamily="34" charset="0"/>
            </a:endParaRPr>
          </a:p>
          <a:p>
            <a:r>
              <a:rPr lang="en-US" dirty="0" smtClean="0">
                <a:latin typeface="Century Gothic" panose="020B0502020202020204" pitchFamily="34" charset="0"/>
              </a:rPr>
              <a:t>Colleges </a:t>
            </a:r>
            <a:r>
              <a:rPr lang="en-US" dirty="0">
                <a:latin typeface="Century Gothic" panose="020B0502020202020204" pitchFamily="34" charset="0"/>
              </a:rPr>
              <a:t>are on site tonight to answer your questions. But it doesn’t stop there. We recommend getting as much information online as you can. </a:t>
            </a:r>
            <a:endParaRPr lang="en-US" dirty="0" smtClean="0">
              <a:latin typeface="Century Gothic" panose="020B0502020202020204" pitchFamily="34" charset="0"/>
            </a:endParaRPr>
          </a:p>
          <a:p>
            <a:r>
              <a:rPr lang="en-US" dirty="0" smtClean="0">
                <a:latin typeface="Century Gothic" panose="020B0502020202020204" pitchFamily="34" charset="0"/>
              </a:rPr>
              <a:t>Once </a:t>
            </a:r>
            <a:r>
              <a:rPr lang="en-US" dirty="0">
                <a:latin typeface="Century Gothic" panose="020B0502020202020204" pitchFamily="34" charset="0"/>
              </a:rPr>
              <a:t>you narrow your choices down to two or three colleges, schedule campus tours. Call or e-mail admissions offices, they are there to help you get through the application process. </a:t>
            </a:r>
          </a:p>
        </p:txBody>
      </p:sp>
    </p:spTree>
    <p:extLst>
      <p:ext uri="{BB962C8B-B14F-4D97-AF65-F5344CB8AC3E}">
        <p14:creationId xmlns:p14="http://schemas.microsoft.com/office/powerpoint/2010/main" val="91363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Century Gothic" panose="020B0502020202020204" pitchFamily="34" charset="0"/>
              </a:rPr>
              <a:t>Letters of Recommendation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25375"/>
            <a:ext cx="7886700" cy="4351338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Ask in advance</a:t>
            </a:r>
            <a:r>
              <a:rPr lang="en-US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You want to give them a couple of weeks to write the best letter for you! 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Your </a:t>
            </a:r>
            <a:r>
              <a:rPr lang="en-US" dirty="0">
                <a:latin typeface="Century Gothic" panose="020B0502020202020204" pitchFamily="34" charset="0"/>
              </a:rPr>
              <a:t>counselors </a:t>
            </a:r>
            <a:r>
              <a:rPr lang="en-US" dirty="0" smtClean="0">
                <a:latin typeface="Century Gothic" panose="020B0502020202020204" pitchFamily="34" charset="0"/>
              </a:rPr>
              <a:t>should have </a:t>
            </a:r>
            <a:r>
              <a:rPr lang="en-US" dirty="0">
                <a:latin typeface="Century Gothic" panose="020B0502020202020204" pitchFamily="34" charset="0"/>
              </a:rPr>
              <a:t>your “all about me</a:t>
            </a:r>
            <a:r>
              <a:rPr lang="en-US" dirty="0" smtClean="0">
                <a:latin typeface="Century Gothic" panose="020B0502020202020204" pitchFamily="34" charset="0"/>
              </a:rPr>
              <a:t>” (Senior Brag Sheet)       worksheet </a:t>
            </a:r>
            <a:r>
              <a:rPr lang="en-US" dirty="0">
                <a:latin typeface="Century Gothic" panose="020B0502020202020204" pitchFamily="34" charset="0"/>
              </a:rPr>
              <a:t>on file</a:t>
            </a:r>
            <a:r>
              <a:rPr lang="en-US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Don’t wait until the last minute.</a:t>
            </a:r>
          </a:p>
          <a:p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3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F59CE77-3865-4588-8E7D-58007C7ACFF0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3" t="9677" r="26676" b="8125"/>
          <a:stretch/>
        </p:blipFill>
        <p:spPr bwMode="auto">
          <a:xfrm>
            <a:off x="-106680" y="-152400"/>
            <a:ext cx="5943600" cy="60129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5" t="9980" r="28426" b="8367"/>
          <a:stretch/>
        </p:blipFill>
        <p:spPr bwMode="auto">
          <a:xfrm>
            <a:off x="1447800" y="533400"/>
            <a:ext cx="5633883" cy="5973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4" t="9576" r="27339" b="8166"/>
          <a:stretch/>
        </p:blipFill>
        <p:spPr bwMode="auto">
          <a:xfrm>
            <a:off x="3291840" y="1143000"/>
            <a:ext cx="5745480" cy="6017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480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Century Gothic" panose="020B0502020202020204" pitchFamily="34" charset="0"/>
              </a:rPr>
              <a:t>College Visits/Preview Days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25375"/>
            <a:ext cx="7886700" cy="4351338"/>
          </a:xfrm>
        </p:spPr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Take advantage of these two “excused” days to visit around.</a:t>
            </a:r>
          </a:p>
          <a:p>
            <a:r>
              <a:rPr lang="en-US" dirty="0">
                <a:latin typeface="Century Gothic" panose="020B0502020202020204" pitchFamily="34" charset="0"/>
              </a:rPr>
              <a:t>Review procedures and paperwork to make your visits official and excused absences. </a:t>
            </a:r>
            <a:endParaRPr lang="en-US" dirty="0" smtClean="0">
              <a:latin typeface="Century Gothic" panose="020B0502020202020204" pitchFamily="34" charset="0"/>
            </a:endParaRPr>
          </a:p>
          <a:p>
            <a:r>
              <a:rPr lang="en-US" dirty="0" smtClean="0">
                <a:latin typeface="Century Gothic" panose="020B0502020202020204" pitchFamily="34" charset="0"/>
              </a:rPr>
              <a:t>Your </a:t>
            </a:r>
            <a:r>
              <a:rPr lang="en-US" dirty="0">
                <a:latin typeface="Century Gothic" panose="020B0502020202020204" pitchFamily="34" charset="0"/>
              </a:rPr>
              <a:t>counselors have your “all about me</a:t>
            </a:r>
            <a:r>
              <a:rPr lang="en-US" dirty="0" smtClean="0">
                <a:latin typeface="Century Gothic" panose="020B0502020202020204" pitchFamily="34" charset="0"/>
              </a:rPr>
              <a:t>” (Senior Brag Sheet) </a:t>
            </a:r>
            <a:r>
              <a:rPr lang="en-US" dirty="0">
                <a:latin typeface="Century Gothic" panose="020B0502020202020204" pitchFamily="34" charset="0"/>
              </a:rPr>
              <a:t>worksheet on file</a:t>
            </a:r>
            <a:r>
              <a:rPr lang="en-US" dirty="0" smtClean="0">
                <a:latin typeface="Century Gothic" panose="020B0502020202020204" pitchFamily="34" charset="0"/>
              </a:rPr>
              <a:t>.</a:t>
            </a:r>
          </a:p>
          <a:p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66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11" t="16458" r="30542" b="6249"/>
          <a:stretch/>
        </p:blipFill>
        <p:spPr bwMode="auto">
          <a:xfrm>
            <a:off x="1589315" y="0"/>
            <a:ext cx="5878285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242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Century Gothic" panose="020B0502020202020204" pitchFamily="34" charset="0"/>
              </a:rPr>
              <a:t>Applications and Scholarships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93615"/>
            <a:ext cx="7886700" cy="4351338"/>
          </a:xfrm>
        </p:spPr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Be </a:t>
            </a:r>
            <a:r>
              <a:rPr lang="en-US" dirty="0">
                <a:latin typeface="Century Gothic" panose="020B0502020202020204" pitchFamily="34" charset="0"/>
              </a:rPr>
              <a:t>VERY mindful of deadlines. </a:t>
            </a:r>
            <a:endParaRPr lang="en-US" dirty="0" smtClean="0">
              <a:latin typeface="Century Gothic" panose="020B0502020202020204" pitchFamily="34" charset="0"/>
            </a:endParaRPr>
          </a:p>
          <a:p>
            <a:r>
              <a:rPr lang="en-US" dirty="0" smtClean="0">
                <a:latin typeface="Century Gothic" panose="020B0502020202020204" pitchFamily="34" charset="0"/>
              </a:rPr>
              <a:t>Read </a:t>
            </a:r>
            <a:r>
              <a:rPr lang="en-US" dirty="0">
                <a:latin typeface="Century Gothic" panose="020B0502020202020204" pitchFamily="34" charset="0"/>
              </a:rPr>
              <a:t>the instructions. If they ask for an essay, include an essay. If it requires a counselor’s signature, make sure you get the signature. You don’t want to be overlooked due to a minor error</a:t>
            </a:r>
            <a:r>
              <a:rPr lang="en-US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If you write one essay for a couple of different applications, be sure to      change names of schools and programs  to match the college/university.</a:t>
            </a: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07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87" y="0"/>
            <a:ext cx="5423586" cy="70187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913" y="365126"/>
            <a:ext cx="7886700" cy="1325563"/>
          </a:xfrm>
        </p:spPr>
        <p:txBody>
          <a:bodyPr/>
          <a:lstStyle/>
          <a:p>
            <a:pPr algn="r"/>
            <a:r>
              <a:rPr lang="en-US" b="1" dirty="0" smtClean="0">
                <a:latin typeface="Century Gothic" panose="020B0502020202020204" pitchFamily="34" charset="0"/>
              </a:rPr>
              <a:t>CAST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3972" y="1511728"/>
            <a:ext cx="3419641" cy="4351338"/>
          </a:xfrm>
        </p:spPr>
        <p:txBody>
          <a:bodyPr/>
          <a:lstStyle/>
          <a:p>
            <a:pPr marL="0" lvl="1" indent="0" algn="r">
              <a:spcBef>
                <a:spcPts val="1000"/>
              </a:spcBef>
              <a:buNone/>
            </a:pPr>
            <a:r>
              <a:rPr lang="en-US" b="1" dirty="0" smtClean="0">
                <a:latin typeface="Century Gothic" panose="020B0502020202020204" pitchFamily="34" charset="0"/>
              </a:rPr>
              <a:t>College </a:t>
            </a:r>
            <a:r>
              <a:rPr lang="en-US" b="1" dirty="0">
                <a:latin typeface="Century Gothic" panose="020B0502020202020204" pitchFamily="34" charset="0"/>
              </a:rPr>
              <a:t>Application and Scholarship Thursdays starting Thursday, October 23</a:t>
            </a:r>
          </a:p>
          <a:p>
            <a:pPr marL="0" indent="0" algn="r">
              <a:buNone/>
            </a:pP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61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Century Gothic" panose="020B0502020202020204" pitchFamily="34" charset="0"/>
              </a:rPr>
              <a:t>Grades/GPAs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25375"/>
            <a:ext cx="7886700" cy="4351338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Keep your grades up. You’re almost there! </a:t>
            </a:r>
            <a:endParaRPr lang="en-US" dirty="0" smtClean="0">
              <a:latin typeface="Century Gothic" panose="020B0502020202020204" pitchFamily="34" charset="0"/>
            </a:endParaRPr>
          </a:p>
          <a:p>
            <a:r>
              <a:rPr lang="en-US" dirty="0" smtClean="0">
                <a:latin typeface="Century Gothic" panose="020B0502020202020204" pitchFamily="34" charset="0"/>
              </a:rPr>
              <a:t>Colleges </a:t>
            </a:r>
            <a:r>
              <a:rPr lang="en-US" dirty="0">
                <a:latin typeface="Century Gothic" panose="020B0502020202020204" pitchFamily="34" charset="0"/>
              </a:rPr>
              <a:t>evaluate your GPA. Make sure you’re working hard to earn good grades</a:t>
            </a:r>
            <a:r>
              <a:rPr lang="en-US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You want them to see your best possible grade!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It is never too late to excel in your       classes that you are currently taking.</a:t>
            </a: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75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Century Gothic" panose="020B0502020202020204" pitchFamily="34" charset="0"/>
              </a:rPr>
              <a:t>College Selection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25375"/>
            <a:ext cx="7886700" cy="4351338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Look at the whole package. A college choice shouldn’t be based solely on your favorite ball team. </a:t>
            </a:r>
            <a:endParaRPr lang="en-US" dirty="0" smtClean="0">
              <a:latin typeface="Century Gothic" panose="020B0502020202020204" pitchFamily="34" charset="0"/>
            </a:endParaRPr>
          </a:p>
          <a:p>
            <a:r>
              <a:rPr lang="en-US" dirty="0" smtClean="0">
                <a:latin typeface="Century Gothic" panose="020B0502020202020204" pitchFamily="34" charset="0"/>
              </a:rPr>
              <a:t>Ask </a:t>
            </a:r>
            <a:r>
              <a:rPr lang="en-US" dirty="0">
                <a:latin typeface="Century Gothic" panose="020B0502020202020204" pitchFamily="34" charset="0"/>
              </a:rPr>
              <a:t>about majors, Fine Arts, social activities, clubs, fraternities or sororities, intramural </a:t>
            </a:r>
            <a:r>
              <a:rPr lang="en-US" dirty="0" smtClean="0">
                <a:latin typeface="Century Gothic" panose="020B0502020202020204" pitchFamily="34" charset="0"/>
              </a:rPr>
              <a:t>sports, </a:t>
            </a:r>
            <a:r>
              <a:rPr lang="en-US" dirty="0">
                <a:latin typeface="Century Gothic" panose="020B0502020202020204" pitchFamily="34" charset="0"/>
              </a:rPr>
              <a:t>etc. </a:t>
            </a:r>
            <a:endParaRPr lang="en-US" dirty="0" smtClean="0">
              <a:latin typeface="Century Gothic" panose="020B0502020202020204" pitchFamily="34" charset="0"/>
            </a:endParaRPr>
          </a:p>
          <a:p>
            <a:r>
              <a:rPr lang="en-US" dirty="0" smtClean="0">
                <a:latin typeface="Century Gothic" panose="020B0502020202020204" pitchFamily="34" charset="0"/>
              </a:rPr>
              <a:t>This </a:t>
            </a:r>
            <a:r>
              <a:rPr lang="en-US" dirty="0">
                <a:latin typeface="Century Gothic" panose="020B0502020202020204" pitchFamily="34" charset="0"/>
              </a:rPr>
              <a:t>will be your home for the next two </a:t>
            </a:r>
            <a:r>
              <a:rPr lang="en-US" dirty="0" smtClean="0">
                <a:latin typeface="Century Gothic" panose="020B0502020202020204" pitchFamily="34" charset="0"/>
              </a:rPr>
              <a:t>      to </a:t>
            </a:r>
            <a:r>
              <a:rPr lang="en-US" dirty="0">
                <a:latin typeface="Century Gothic" panose="020B0502020202020204" pitchFamily="34" charset="0"/>
              </a:rPr>
              <a:t>four years. Choose wisely!</a:t>
            </a:r>
          </a:p>
        </p:txBody>
      </p:sp>
    </p:spTree>
    <p:extLst>
      <p:ext uri="{BB962C8B-B14F-4D97-AF65-F5344CB8AC3E}">
        <p14:creationId xmlns:p14="http://schemas.microsoft.com/office/powerpoint/2010/main" val="332721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Century Gothic" panose="020B0502020202020204" pitchFamily="34" charset="0"/>
              </a:rPr>
              <a:t>Websites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25375"/>
            <a:ext cx="7886700" cy="4351338"/>
          </a:xfrm>
        </p:spPr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Visit the college/university’s website.  They are the “know-it-alls” of that school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Visit </a:t>
            </a:r>
            <a:r>
              <a:rPr lang="en-US" dirty="0">
                <a:latin typeface="Century Gothic" panose="020B0502020202020204" pitchFamily="34" charset="0"/>
              </a:rPr>
              <a:t>the BHS guidance page. Lots of links to resources all in one spot. It’s a great resource! </a:t>
            </a:r>
          </a:p>
        </p:txBody>
      </p:sp>
    </p:spTree>
    <p:extLst>
      <p:ext uri="{BB962C8B-B14F-4D97-AF65-F5344CB8AC3E}">
        <p14:creationId xmlns:p14="http://schemas.microsoft.com/office/powerpoint/2010/main" val="376282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95615" y="-930443"/>
            <a:ext cx="14476395" cy="904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68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14399" y="1"/>
            <a:ext cx="11389894" cy="711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07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14401" y="-1"/>
            <a:ext cx="11421979" cy="713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5525" y="0"/>
            <a:ext cx="11421979" cy="713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43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14399" y="-1"/>
            <a:ext cx="11396312" cy="712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47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14400" y="-1"/>
            <a:ext cx="11396312" cy="712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6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Century Gothic" panose="020B0502020202020204" pitchFamily="34" charset="0"/>
              </a:rPr>
              <a:t>Q &amp; A Time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21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</TotalTime>
  <Words>926</Words>
  <Application>Microsoft Office PowerPoint</Application>
  <PresentationFormat>On-screen Show (4:3)</PresentationFormat>
  <Paragraphs>188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Century Gothic</vt:lpstr>
      <vt:lpstr>Times New Roman</vt:lpstr>
      <vt:lpstr>Office Theme</vt:lpstr>
      <vt:lpstr>College and Career Exploration Night</vt:lpstr>
      <vt:lpstr>PowerPoint Presentation</vt:lpstr>
      <vt:lpstr>What Parents Need to Know</vt:lpstr>
      <vt:lpstr>Diploma with Advanced Academic Endorsement: First Choice</vt:lpstr>
      <vt:lpstr>Standard Diploma</vt:lpstr>
      <vt:lpstr>PowerPoint Presentation</vt:lpstr>
      <vt:lpstr>GPAs</vt:lpstr>
      <vt:lpstr>inow.lee.k12.al.us/informationnow</vt:lpstr>
      <vt:lpstr>alcareerinfo.org</vt:lpstr>
      <vt:lpstr>Credit Recovery</vt:lpstr>
      <vt:lpstr>PowerPoint Presentation</vt:lpstr>
      <vt:lpstr>ACT</vt:lpstr>
      <vt:lpstr>ACT Subject Description</vt:lpstr>
      <vt:lpstr>PowerPoint Presentation</vt:lpstr>
      <vt:lpstr>College Exploration</vt:lpstr>
      <vt:lpstr>Letters of Recommendation</vt:lpstr>
      <vt:lpstr>PowerPoint Presentation</vt:lpstr>
      <vt:lpstr>College Visits/Preview Days</vt:lpstr>
      <vt:lpstr>PowerPoint Presentation</vt:lpstr>
      <vt:lpstr>Applications and Scholarships</vt:lpstr>
      <vt:lpstr>CAST</vt:lpstr>
      <vt:lpstr>Grades/GPAs</vt:lpstr>
      <vt:lpstr>College Selection</vt:lpstr>
      <vt:lpstr>Websites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 &amp; A Time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Keel,Adam</dc:creator>
  <cp:lastModifiedBy>Keel,Adam</cp:lastModifiedBy>
  <cp:revision>12</cp:revision>
  <cp:lastPrinted>2014-10-21T22:09:33Z</cp:lastPrinted>
  <dcterms:created xsi:type="dcterms:W3CDTF">2014-10-21T19:58:56Z</dcterms:created>
  <dcterms:modified xsi:type="dcterms:W3CDTF">2014-10-21T22:14:06Z</dcterms:modified>
</cp:coreProperties>
</file>