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76" r:id="rId3"/>
    <p:sldId id="277" r:id="rId4"/>
    <p:sldId id="259" r:id="rId5"/>
    <p:sldId id="295" r:id="rId6"/>
    <p:sldId id="270" r:id="rId7"/>
    <p:sldId id="296" r:id="rId8"/>
    <p:sldId id="297" r:id="rId9"/>
    <p:sldId id="298" r:id="rId10"/>
    <p:sldId id="271" r:id="rId11"/>
    <p:sldId id="302" r:id="rId12"/>
    <p:sldId id="260" r:id="rId13"/>
    <p:sldId id="261" r:id="rId14"/>
    <p:sldId id="286" r:id="rId15"/>
    <p:sldId id="300" r:id="rId16"/>
    <p:sldId id="299" r:id="rId17"/>
    <p:sldId id="301" r:id="rId18"/>
    <p:sldId id="289" r:id="rId19"/>
    <p:sldId id="285" r:id="rId20"/>
    <p:sldId id="294" r:id="rId21"/>
    <p:sldId id="303" r:id="rId22"/>
    <p:sldId id="304" r:id="rId23"/>
    <p:sldId id="27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C43204"/>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20"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5A6C4F-A531-449E-8324-AF01BF67FBFD}"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395D4863-AE25-46A8-A8E4-512BD06583D0}">
      <dgm:prSet phldrT="[Text]" custT="1"/>
      <dgm:spPr/>
      <dgm:t>
        <a:bodyPr/>
        <a:lstStyle/>
        <a:p>
          <a:r>
            <a:rPr lang="en-US" sz="1800" dirty="0" smtClean="0"/>
            <a:t>1</a:t>
          </a:r>
          <a:endParaRPr lang="en-US" sz="1800" dirty="0"/>
        </a:p>
      </dgm:t>
    </dgm:pt>
    <dgm:pt modelId="{C5BCE464-6E3C-4671-8F6F-AE131712E7BD}" type="parTrans" cxnId="{B068FCAA-04FD-4DBD-B499-7169E3057D7E}">
      <dgm:prSet/>
      <dgm:spPr/>
      <dgm:t>
        <a:bodyPr/>
        <a:lstStyle/>
        <a:p>
          <a:endParaRPr lang="en-US" sz="1800"/>
        </a:p>
      </dgm:t>
    </dgm:pt>
    <dgm:pt modelId="{F7E4A500-171E-4407-A1D1-03AD06462751}" type="sibTrans" cxnId="{B068FCAA-04FD-4DBD-B499-7169E3057D7E}">
      <dgm:prSet/>
      <dgm:spPr/>
      <dgm:t>
        <a:bodyPr/>
        <a:lstStyle/>
        <a:p>
          <a:endParaRPr lang="en-US" sz="1800"/>
        </a:p>
      </dgm:t>
    </dgm:pt>
    <dgm:pt modelId="{1565891E-E58A-4D9F-B282-E5BF1C10D915}">
      <dgm:prSet phldrT="[Text]" custT="1"/>
      <dgm:spPr/>
      <dgm:t>
        <a:bodyPr/>
        <a:lstStyle/>
        <a:p>
          <a:r>
            <a:rPr lang="en-US" sz="1800" dirty="0" smtClean="0"/>
            <a:t>While previous studies have investigated the effect of developing concept map and mind map on students’ learning, the current study focuses on the level of students’ learning of new concepts through the exposure to CM and MM knowledge representation.</a:t>
          </a:r>
          <a:endParaRPr lang="en-US" sz="1800" dirty="0"/>
        </a:p>
      </dgm:t>
    </dgm:pt>
    <dgm:pt modelId="{6B52FB66-D2C3-4794-816D-A4347F996E24}" type="parTrans" cxnId="{587BB6E2-77B7-4EF2-96D5-C381D69A9B08}">
      <dgm:prSet/>
      <dgm:spPr/>
      <dgm:t>
        <a:bodyPr/>
        <a:lstStyle/>
        <a:p>
          <a:endParaRPr lang="en-US" sz="1800"/>
        </a:p>
      </dgm:t>
    </dgm:pt>
    <dgm:pt modelId="{C58A682C-9C3B-40DE-83BC-641207D5FE74}" type="sibTrans" cxnId="{587BB6E2-77B7-4EF2-96D5-C381D69A9B08}">
      <dgm:prSet/>
      <dgm:spPr/>
      <dgm:t>
        <a:bodyPr/>
        <a:lstStyle/>
        <a:p>
          <a:endParaRPr lang="en-US" sz="1800"/>
        </a:p>
      </dgm:t>
    </dgm:pt>
    <dgm:pt modelId="{2C1D5D37-706A-45BD-A163-AAFB9ABC5C37}">
      <dgm:prSet phldrT="[Text]" custT="1"/>
      <dgm:spPr/>
      <dgm:t>
        <a:bodyPr/>
        <a:lstStyle/>
        <a:p>
          <a:r>
            <a:rPr lang="en-US" sz="1800" dirty="0" smtClean="0"/>
            <a:t>2</a:t>
          </a:r>
          <a:endParaRPr lang="en-US" sz="1800" dirty="0"/>
        </a:p>
      </dgm:t>
    </dgm:pt>
    <dgm:pt modelId="{0786502B-7962-476F-BCF4-F969C98819BB}" type="parTrans" cxnId="{19B92061-739E-4AC3-897E-377E0D58D3E4}">
      <dgm:prSet/>
      <dgm:spPr/>
      <dgm:t>
        <a:bodyPr/>
        <a:lstStyle/>
        <a:p>
          <a:endParaRPr lang="en-US" sz="1800"/>
        </a:p>
      </dgm:t>
    </dgm:pt>
    <dgm:pt modelId="{F42813E3-F76F-407B-9513-7334BCCCEAC8}" type="sibTrans" cxnId="{19B92061-739E-4AC3-897E-377E0D58D3E4}">
      <dgm:prSet/>
      <dgm:spPr/>
      <dgm:t>
        <a:bodyPr/>
        <a:lstStyle/>
        <a:p>
          <a:endParaRPr lang="en-US" sz="1800"/>
        </a:p>
      </dgm:t>
    </dgm:pt>
    <dgm:pt modelId="{8B8FA9C5-DAAC-464B-B657-A9644B6C7BC4}">
      <dgm:prSet custT="1"/>
      <dgm:spPr/>
      <dgm:t>
        <a:bodyPr/>
        <a:lstStyle/>
        <a:p>
          <a:r>
            <a:rPr lang="en-US" sz="1800" dirty="0" smtClean="0"/>
            <a:t>Instead of lecturing students about the advantages of concept/mind mapping and training them to develop their own concept/mind maps,  we provided them with a piece of knowledge ,that they know how challenging and complicated to be understood using the traditional ways, represented in concept/mind mapping and tested their understanding  and speed in answering a given set of test questions.  </a:t>
          </a:r>
          <a:endParaRPr lang="en-US" sz="1800" dirty="0"/>
        </a:p>
      </dgm:t>
    </dgm:pt>
    <dgm:pt modelId="{8E4E1AEA-6FF2-41AB-854D-BA94F062543F}" type="parTrans" cxnId="{92399A9D-C25B-46E8-9496-EE4C56EAEB43}">
      <dgm:prSet/>
      <dgm:spPr/>
      <dgm:t>
        <a:bodyPr/>
        <a:lstStyle/>
        <a:p>
          <a:endParaRPr lang="en-US" sz="1800"/>
        </a:p>
      </dgm:t>
    </dgm:pt>
    <dgm:pt modelId="{F893C4FD-E63D-40D8-A12B-5AB3F7C7E843}" type="sibTrans" cxnId="{92399A9D-C25B-46E8-9496-EE4C56EAEB43}">
      <dgm:prSet/>
      <dgm:spPr/>
      <dgm:t>
        <a:bodyPr/>
        <a:lstStyle/>
        <a:p>
          <a:endParaRPr lang="en-US" sz="1800"/>
        </a:p>
      </dgm:t>
    </dgm:pt>
    <dgm:pt modelId="{D97D8CF9-EDCB-4FCE-8049-B013546126BD}">
      <dgm:prSet phldrT="[Text]" custT="1"/>
      <dgm:spPr/>
      <dgm:t>
        <a:bodyPr/>
        <a:lstStyle/>
        <a:p>
          <a:r>
            <a:rPr lang="en-US" sz="1800" dirty="0" smtClean="0"/>
            <a:t>3</a:t>
          </a:r>
          <a:endParaRPr lang="en-US" sz="1800" dirty="0"/>
        </a:p>
      </dgm:t>
    </dgm:pt>
    <dgm:pt modelId="{46CF8C43-4D52-4100-A4B8-C098B09EF8CB}" type="parTrans" cxnId="{959A6F02-86B1-407F-AB51-809A3C6BFEFC}">
      <dgm:prSet/>
      <dgm:spPr/>
      <dgm:t>
        <a:bodyPr/>
        <a:lstStyle/>
        <a:p>
          <a:endParaRPr lang="en-US" sz="1800"/>
        </a:p>
      </dgm:t>
    </dgm:pt>
    <dgm:pt modelId="{98B84AE5-094E-4FA7-AF26-E7370B0C6242}" type="sibTrans" cxnId="{959A6F02-86B1-407F-AB51-809A3C6BFEFC}">
      <dgm:prSet/>
      <dgm:spPr/>
      <dgm:t>
        <a:bodyPr/>
        <a:lstStyle/>
        <a:p>
          <a:endParaRPr lang="en-US" sz="1800"/>
        </a:p>
      </dgm:t>
    </dgm:pt>
    <dgm:pt modelId="{C72F2154-D543-4865-84DE-CC6F596161D4}">
      <dgm:prSet custT="1"/>
      <dgm:spPr/>
      <dgm:t>
        <a:bodyPr/>
        <a:lstStyle/>
        <a:p>
          <a:r>
            <a:rPr lang="en-US" sz="1800" dirty="0" smtClean="0"/>
            <a:t>Learning by example/experiment is an effective way to make students realize the importance of such knowledge representation methods. This will encourage and motivate students to learn and exercise on the development of their own  concept/mind maps.</a:t>
          </a:r>
          <a:endParaRPr lang="en-US" sz="1800" dirty="0"/>
        </a:p>
      </dgm:t>
    </dgm:pt>
    <dgm:pt modelId="{1F495C9B-14DE-4419-954A-6E17663CAE50}" type="parTrans" cxnId="{45839583-F6EB-4790-BD91-6C65F960FE47}">
      <dgm:prSet/>
      <dgm:spPr/>
      <dgm:t>
        <a:bodyPr/>
        <a:lstStyle/>
        <a:p>
          <a:endParaRPr lang="en-US" sz="1800"/>
        </a:p>
      </dgm:t>
    </dgm:pt>
    <dgm:pt modelId="{A1015D78-B489-4F8F-8A5D-6D81EF8812DC}" type="sibTrans" cxnId="{45839583-F6EB-4790-BD91-6C65F960FE47}">
      <dgm:prSet/>
      <dgm:spPr/>
      <dgm:t>
        <a:bodyPr/>
        <a:lstStyle/>
        <a:p>
          <a:endParaRPr lang="en-US" sz="1800"/>
        </a:p>
      </dgm:t>
    </dgm:pt>
    <dgm:pt modelId="{126B2506-AF2D-4918-888C-03ACB975F501}" type="pres">
      <dgm:prSet presAssocID="{E35A6C4F-A531-449E-8324-AF01BF67FBFD}" presName="linearFlow" presStyleCnt="0">
        <dgm:presLayoutVars>
          <dgm:dir/>
          <dgm:animLvl val="lvl"/>
          <dgm:resizeHandles val="exact"/>
        </dgm:presLayoutVars>
      </dgm:prSet>
      <dgm:spPr/>
      <dgm:t>
        <a:bodyPr/>
        <a:lstStyle/>
        <a:p>
          <a:endParaRPr lang="en-US"/>
        </a:p>
      </dgm:t>
    </dgm:pt>
    <dgm:pt modelId="{68B65732-1F1F-41EA-8AAC-28FCAC693723}" type="pres">
      <dgm:prSet presAssocID="{395D4863-AE25-46A8-A8E4-512BD06583D0}" presName="composite" presStyleCnt="0"/>
      <dgm:spPr/>
    </dgm:pt>
    <dgm:pt modelId="{1D8D0148-E080-416F-A061-DEA668F9111D}" type="pres">
      <dgm:prSet presAssocID="{395D4863-AE25-46A8-A8E4-512BD06583D0}" presName="parentText" presStyleLbl="alignNode1" presStyleIdx="0" presStyleCnt="3">
        <dgm:presLayoutVars>
          <dgm:chMax val="1"/>
          <dgm:bulletEnabled val="1"/>
        </dgm:presLayoutVars>
      </dgm:prSet>
      <dgm:spPr/>
      <dgm:t>
        <a:bodyPr/>
        <a:lstStyle/>
        <a:p>
          <a:endParaRPr lang="en-US"/>
        </a:p>
      </dgm:t>
    </dgm:pt>
    <dgm:pt modelId="{D3AFD261-9557-4555-8BE7-2A5C93CDFC11}" type="pres">
      <dgm:prSet presAssocID="{395D4863-AE25-46A8-A8E4-512BD06583D0}" presName="descendantText" presStyleLbl="alignAcc1" presStyleIdx="0" presStyleCnt="3">
        <dgm:presLayoutVars>
          <dgm:bulletEnabled val="1"/>
        </dgm:presLayoutVars>
      </dgm:prSet>
      <dgm:spPr/>
      <dgm:t>
        <a:bodyPr/>
        <a:lstStyle/>
        <a:p>
          <a:endParaRPr lang="en-US"/>
        </a:p>
      </dgm:t>
    </dgm:pt>
    <dgm:pt modelId="{69C916D7-C90F-4796-A0F7-413AEA0ADA6A}" type="pres">
      <dgm:prSet presAssocID="{F7E4A500-171E-4407-A1D1-03AD06462751}" presName="sp" presStyleCnt="0"/>
      <dgm:spPr/>
    </dgm:pt>
    <dgm:pt modelId="{88FC1EB1-7ABE-4F95-AE0C-E62891972366}" type="pres">
      <dgm:prSet presAssocID="{2C1D5D37-706A-45BD-A163-AAFB9ABC5C37}" presName="composite" presStyleCnt="0"/>
      <dgm:spPr/>
    </dgm:pt>
    <dgm:pt modelId="{0B51AF1A-E774-4F15-B0E0-F86E420F87C9}" type="pres">
      <dgm:prSet presAssocID="{2C1D5D37-706A-45BD-A163-AAFB9ABC5C37}" presName="parentText" presStyleLbl="alignNode1" presStyleIdx="1" presStyleCnt="3">
        <dgm:presLayoutVars>
          <dgm:chMax val="1"/>
          <dgm:bulletEnabled val="1"/>
        </dgm:presLayoutVars>
      </dgm:prSet>
      <dgm:spPr/>
      <dgm:t>
        <a:bodyPr/>
        <a:lstStyle/>
        <a:p>
          <a:endParaRPr lang="en-US"/>
        </a:p>
      </dgm:t>
    </dgm:pt>
    <dgm:pt modelId="{343BD856-975D-4EE4-B075-6A3D2B59B2BA}" type="pres">
      <dgm:prSet presAssocID="{2C1D5D37-706A-45BD-A163-AAFB9ABC5C37}" presName="descendantText" presStyleLbl="alignAcc1" presStyleIdx="1" presStyleCnt="3" custScaleY="144880">
        <dgm:presLayoutVars>
          <dgm:bulletEnabled val="1"/>
        </dgm:presLayoutVars>
      </dgm:prSet>
      <dgm:spPr/>
      <dgm:t>
        <a:bodyPr/>
        <a:lstStyle/>
        <a:p>
          <a:endParaRPr lang="en-US"/>
        </a:p>
      </dgm:t>
    </dgm:pt>
    <dgm:pt modelId="{10FA5CCA-ED86-488F-947C-83EB70121B20}" type="pres">
      <dgm:prSet presAssocID="{F42813E3-F76F-407B-9513-7334BCCCEAC8}" presName="sp" presStyleCnt="0"/>
      <dgm:spPr/>
    </dgm:pt>
    <dgm:pt modelId="{80FEB8C3-F90D-451A-81FF-D90A598C7232}" type="pres">
      <dgm:prSet presAssocID="{D97D8CF9-EDCB-4FCE-8049-B013546126BD}" presName="composite" presStyleCnt="0"/>
      <dgm:spPr/>
    </dgm:pt>
    <dgm:pt modelId="{49F4AABF-2F47-415E-B2E6-0570E21F5A3A}" type="pres">
      <dgm:prSet presAssocID="{D97D8CF9-EDCB-4FCE-8049-B013546126BD}" presName="parentText" presStyleLbl="alignNode1" presStyleIdx="2" presStyleCnt="3">
        <dgm:presLayoutVars>
          <dgm:chMax val="1"/>
          <dgm:bulletEnabled val="1"/>
        </dgm:presLayoutVars>
      </dgm:prSet>
      <dgm:spPr/>
      <dgm:t>
        <a:bodyPr/>
        <a:lstStyle/>
        <a:p>
          <a:endParaRPr lang="en-US"/>
        </a:p>
      </dgm:t>
    </dgm:pt>
    <dgm:pt modelId="{7438DE5E-0DB5-42E8-92C7-257E43B962EF}" type="pres">
      <dgm:prSet presAssocID="{D97D8CF9-EDCB-4FCE-8049-B013546126BD}" presName="descendantText" presStyleLbl="alignAcc1" presStyleIdx="2" presStyleCnt="3">
        <dgm:presLayoutVars>
          <dgm:bulletEnabled val="1"/>
        </dgm:presLayoutVars>
      </dgm:prSet>
      <dgm:spPr/>
      <dgm:t>
        <a:bodyPr/>
        <a:lstStyle/>
        <a:p>
          <a:endParaRPr lang="en-US"/>
        </a:p>
      </dgm:t>
    </dgm:pt>
  </dgm:ptLst>
  <dgm:cxnLst>
    <dgm:cxn modelId="{420C1B54-D060-4D08-884A-E811BDAFAAA1}" type="presOf" srcId="{E35A6C4F-A531-449E-8324-AF01BF67FBFD}" destId="{126B2506-AF2D-4918-888C-03ACB975F501}" srcOrd="0" destOrd="0" presId="urn:microsoft.com/office/officeart/2005/8/layout/chevron2"/>
    <dgm:cxn modelId="{587BB6E2-77B7-4EF2-96D5-C381D69A9B08}" srcId="{395D4863-AE25-46A8-A8E4-512BD06583D0}" destId="{1565891E-E58A-4D9F-B282-E5BF1C10D915}" srcOrd="0" destOrd="0" parTransId="{6B52FB66-D2C3-4794-816D-A4347F996E24}" sibTransId="{C58A682C-9C3B-40DE-83BC-641207D5FE74}"/>
    <dgm:cxn modelId="{45839583-F6EB-4790-BD91-6C65F960FE47}" srcId="{D97D8CF9-EDCB-4FCE-8049-B013546126BD}" destId="{C72F2154-D543-4865-84DE-CC6F596161D4}" srcOrd="0" destOrd="0" parTransId="{1F495C9B-14DE-4419-954A-6E17663CAE50}" sibTransId="{A1015D78-B489-4F8F-8A5D-6D81EF8812DC}"/>
    <dgm:cxn modelId="{F52333CD-2846-4188-96CD-08BE53382414}" type="presOf" srcId="{D97D8CF9-EDCB-4FCE-8049-B013546126BD}" destId="{49F4AABF-2F47-415E-B2E6-0570E21F5A3A}" srcOrd="0" destOrd="0" presId="urn:microsoft.com/office/officeart/2005/8/layout/chevron2"/>
    <dgm:cxn modelId="{959A6F02-86B1-407F-AB51-809A3C6BFEFC}" srcId="{E35A6C4F-A531-449E-8324-AF01BF67FBFD}" destId="{D97D8CF9-EDCB-4FCE-8049-B013546126BD}" srcOrd="2" destOrd="0" parTransId="{46CF8C43-4D52-4100-A4B8-C098B09EF8CB}" sibTransId="{98B84AE5-094E-4FA7-AF26-E7370B0C6242}"/>
    <dgm:cxn modelId="{C17B0E32-4F87-42BB-98EA-E3C990E201F6}" type="presOf" srcId="{395D4863-AE25-46A8-A8E4-512BD06583D0}" destId="{1D8D0148-E080-416F-A061-DEA668F9111D}" srcOrd="0" destOrd="0" presId="urn:microsoft.com/office/officeart/2005/8/layout/chevron2"/>
    <dgm:cxn modelId="{B068FCAA-04FD-4DBD-B499-7169E3057D7E}" srcId="{E35A6C4F-A531-449E-8324-AF01BF67FBFD}" destId="{395D4863-AE25-46A8-A8E4-512BD06583D0}" srcOrd="0" destOrd="0" parTransId="{C5BCE464-6E3C-4671-8F6F-AE131712E7BD}" sibTransId="{F7E4A500-171E-4407-A1D1-03AD06462751}"/>
    <dgm:cxn modelId="{61064C0E-CF42-46AA-AD8E-CCDFDFFE966D}" type="presOf" srcId="{C72F2154-D543-4865-84DE-CC6F596161D4}" destId="{7438DE5E-0DB5-42E8-92C7-257E43B962EF}" srcOrd="0" destOrd="0" presId="urn:microsoft.com/office/officeart/2005/8/layout/chevron2"/>
    <dgm:cxn modelId="{888352E5-F734-4017-A91E-6B1D944F4EC7}" type="presOf" srcId="{2C1D5D37-706A-45BD-A163-AAFB9ABC5C37}" destId="{0B51AF1A-E774-4F15-B0E0-F86E420F87C9}" srcOrd="0" destOrd="0" presId="urn:microsoft.com/office/officeart/2005/8/layout/chevron2"/>
    <dgm:cxn modelId="{19B92061-739E-4AC3-897E-377E0D58D3E4}" srcId="{E35A6C4F-A531-449E-8324-AF01BF67FBFD}" destId="{2C1D5D37-706A-45BD-A163-AAFB9ABC5C37}" srcOrd="1" destOrd="0" parTransId="{0786502B-7962-476F-BCF4-F969C98819BB}" sibTransId="{F42813E3-F76F-407B-9513-7334BCCCEAC8}"/>
    <dgm:cxn modelId="{92399A9D-C25B-46E8-9496-EE4C56EAEB43}" srcId="{2C1D5D37-706A-45BD-A163-AAFB9ABC5C37}" destId="{8B8FA9C5-DAAC-464B-B657-A9644B6C7BC4}" srcOrd="0" destOrd="0" parTransId="{8E4E1AEA-6FF2-41AB-854D-BA94F062543F}" sibTransId="{F893C4FD-E63D-40D8-A12B-5AB3F7C7E843}"/>
    <dgm:cxn modelId="{041443F2-FB4D-4189-B0E6-3AEEC118A722}" type="presOf" srcId="{1565891E-E58A-4D9F-B282-E5BF1C10D915}" destId="{D3AFD261-9557-4555-8BE7-2A5C93CDFC11}" srcOrd="0" destOrd="0" presId="urn:microsoft.com/office/officeart/2005/8/layout/chevron2"/>
    <dgm:cxn modelId="{8FD5035B-747C-446E-A12B-16DF308F3718}" type="presOf" srcId="{8B8FA9C5-DAAC-464B-B657-A9644B6C7BC4}" destId="{343BD856-975D-4EE4-B075-6A3D2B59B2BA}" srcOrd="0" destOrd="0" presId="urn:microsoft.com/office/officeart/2005/8/layout/chevron2"/>
    <dgm:cxn modelId="{7A395E31-0935-49FC-978B-70BAD2EE7265}" type="presParOf" srcId="{126B2506-AF2D-4918-888C-03ACB975F501}" destId="{68B65732-1F1F-41EA-8AAC-28FCAC693723}" srcOrd="0" destOrd="0" presId="urn:microsoft.com/office/officeart/2005/8/layout/chevron2"/>
    <dgm:cxn modelId="{5394610E-3716-4894-90F9-9A6C77AACD99}" type="presParOf" srcId="{68B65732-1F1F-41EA-8AAC-28FCAC693723}" destId="{1D8D0148-E080-416F-A061-DEA668F9111D}" srcOrd="0" destOrd="0" presId="urn:microsoft.com/office/officeart/2005/8/layout/chevron2"/>
    <dgm:cxn modelId="{1F23DB08-DE55-49A3-846F-81210AFC08DC}" type="presParOf" srcId="{68B65732-1F1F-41EA-8AAC-28FCAC693723}" destId="{D3AFD261-9557-4555-8BE7-2A5C93CDFC11}" srcOrd="1" destOrd="0" presId="urn:microsoft.com/office/officeart/2005/8/layout/chevron2"/>
    <dgm:cxn modelId="{28743BB9-9C59-4552-9F63-733CEE88DC39}" type="presParOf" srcId="{126B2506-AF2D-4918-888C-03ACB975F501}" destId="{69C916D7-C90F-4796-A0F7-413AEA0ADA6A}" srcOrd="1" destOrd="0" presId="urn:microsoft.com/office/officeart/2005/8/layout/chevron2"/>
    <dgm:cxn modelId="{69B4D09D-F643-4B55-9513-D8DCAE644DD5}" type="presParOf" srcId="{126B2506-AF2D-4918-888C-03ACB975F501}" destId="{88FC1EB1-7ABE-4F95-AE0C-E62891972366}" srcOrd="2" destOrd="0" presId="urn:microsoft.com/office/officeart/2005/8/layout/chevron2"/>
    <dgm:cxn modelId="{1EAF8E78-BD6B-42F8-86CE-F783DC42D1AB}" type="presParOf" srcId="{88FC1EB1-7ABE-4F95-AE0C-E62891972366}" destId="{0B51AF1A-E774-4F15-B0E0-F86E420F87C9}" srcOrd="0" destOrd="0" presId="urn:microsoft.com/office/officeart/2005/8/layout/chevron2"/>
    <dgm:cxn modelId="{EC3A5DDF-3818-4090-AA43-48C997768D0F}" type="presParOf" srcId="{88FC1EB1-7ABE-4F95-AE0C-E62891972366}" destId="{343BD856-975D-4EE4-B075-6A3D2B59B2BA}" srcOrd="1" destOrd="0" presId="urn:microsoft.com/office/officeart/2005/8/layout/chevron2"/>
    <dgm:cxn modelId="{FC77A6DE-759C-4EFE-85FD-9543E1B1E1DA}" type="presParOf" srcId="{126B2506-AF2D-4918-888C-03ACB975F501}" destId="{10FA5CCA-ED86-488F-947C-83EB70121B20}" srcOrd="3" destOrd="0" presId="urn:microsoft.com/office/officeart/2005/8/layout/chevron2"/>
    <dgm:cxn modelId="{DBA1A1C9-52F9-4854-A244-6ED4C30C61C0}" type="presParOf" srcId="{126B2506-AF2D-4918-888C-03ACB975F501}" destId="{80FEB8C3-F90D-451A-81FF-D90A598C7232}" srcOrd="4" destOrd="0" presId="urn:microsoft.com/office/officeart/2005/8/layout/chevron2"/>
    <dgm:cxn modelId="{0838CDBD-95B6-4F79-AD52-D0DBCD3732B9}" type="presParOf" srcId="{80FEB8C3-F90D-451A-81FF-D90A598C7232}" destId="{49F4AABF-2F47-415E-B2E6-0570E21F5A3A}" srcOrd="0" destOrd="0" presId="urn:microsoft.com/office/officeart/2005/8/layout/chevron2"/>
    <dgm:cxn modelId="{D39500C1-EA9E-4B60-ACF7-8E84F2D337AD}" type="presParOf" srcId="{80FEB8C3-F90D-451A-81FF-D90A598C7232}" destId="{7438DE5E-0DB5-42E8-92C7-257E43B962E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915786-3607-4169-A0D1-363EF4A26D7F}"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F76A42A4-DC6C-4190-9447-4AE64A266510}">
      <dgm:prSet phldrT="[Text]" custT="1"/>
      <dgm:spPr/>
      <dgm:t>
        <a:bodyPr/>
        <a:lstStyle/>
        <a:p>
          <a:pPr algn="just"/>
          <a:r>
            <a:rPr lang="en-US" sz="2800" dirty="0" smtClean="0"/>
            <a:t>Investigating the effect of concept mapping (CM) and mind mapping (MM) on the understanding of challenging text through a set of test questions.</a:t>
          </a:r>
          <a:endParaRPr lang="en-US" sz="2800" dirty="0"/>
        </a:p>
      </dgm:t>
    </dgm:pt>
    <dgm:pt modelId="{AC44300E-343D-4513-ACA2-6812B60E8442}" type="parTrans" cxnId="{80109E26-DC05-40D0-A366-07D7CC364A26}">
      <dgm:prSet/>
      <dgm:spPr/>
      <dgm:t>
        <a:bodyPr/>
        <a:lstStyle/>
        <a:p>
          <a:pPr algn="just"/>
          <a:endParaRPr lang="en-US" sz="2000"/>
        </a:p>
      </dgm:t>
    </dgm:pt>
    <dgm:pt modelId="{20E25B11-9434-4812-9D72-327DA94FB70F}" type="sibTrans" cxnId="{80109E26-DC05-40D0-A366-07D7CC364A26}">
      <dgm:prSet/>
      <dgm:spPr/>
      <dgm:t>
        <a:bodyPr/>
        <a:lstStyle/>
        <a:p>
          <a:pPr algn="just"/>
          <a:endParaRPr lang="en-US" sz="2000"/>
        </a:p>
      </dgm:t>
    </dgm:pt>
    <dgm:pt modelId="{5854C0B1-8565-4BB5-836A-569ABA71508C}">
      <dgm:prSet phldrT="[Text]" custT="1"/>
      <dgm:spPr/>
      <dgm:t>
        <a:bodyPr/>
        <a:lstStyle/>
        <a:p>
          <a:pPr algn="ctr"/>
          <a:endParaRPr lang="en-US" sz="2000" dirty="0"/>
        </a:p>
      </dgm:t>
    </dgm:pt>
    <dgm:pt modelId="{7BB9A5F5-6CD7-4AD6-A7AC-6F697CD39692}" type="sibTrans" cxnId="{55A6AE67-C951-489E-BFB2-281B30605C6E}">
      <dgm:prSet/>
      <dgm:spPr/>
      <dgm:t>
        <a:bodyPr/>
        <a:lstStyle/>
        <a:p>
          <a:pPr algn="just"/>
          <a:endParaRPr lang="en-US" sz="2000"/>
        </a:p>
      </dgm:t>
    </dgm:pt>
    <dgm:pt modelId="{41A0B994-04C4-481E-94A9-B11D28AA75CF}" type="parTrans" cxnId="{55A6AE67-C951-489E-BFB2-281B30605C6E}">
      <dgm:prSet/>
      <dgm:spPr/>
      <dgm:t>
        <a:bodyPr/>
        <a:lstStyle/>
        <a:p>
          <a:pPr algn="just"/>
          <a:endParaRPr lang="en-US" sz="2000"/>
        </a:p>
      </dgm:t>
    </dgm:pt>
    <dgm:pt modelId="{FD8B5BAB-A12A-4DFD-8B14-8CEF4860F646}">
      <dgm:prSet phldrT="[Text]" custT="1"/>
      <dgm:spPr/>
      <dgm:t>
        <a:bodyPr/>
        <a:lstStyle/>
        <a:p>
          <a:pPr algn="just"/>
          <a:r>
            <a:rPr lang="en-US" sz="2800" dirty="0" smtClean="0"/>
            <a:t>Measuring the speed of students in answering test questions by recording the time students spent in finalizing the test questions. </a:t>
          </a:r>
          <a:endParaRPr lang="en-US" sz="2800" dirty="0"/>
        </a:p>
      </dgm:t>
    </dgm:pt>
    <dgm:pt modelId="{93CF4D4F-0276-4AD2-820E-7244702261B3}" type="parTrans" cxnId="{C6E56DA8-6343-46C3-B6D5-3E8CF38DC86B}">
      <dgm:prSet/>
      <dgm:spPr/>
      <dgm:t>
        <a:bodyPr/>
        <a:lstStyle/>
        <a:p>
          <a:endParaRPr lang="en-US"/>
        </a:p>
      </dgm:t>
    </dgm:pt>
    <dgm:pt modelId="{785BDECE-24B6-4B2D-A661-11F1E4373166}" type="sibTrans" cxnId="{C6E56DA8-6343-46C3-B6D5-3E8CF38DC86B}">
      <dgm:prSet/>
      <dgm:spPr/>
      <dgm:t>
        <a:bodyPr/>
        <a:lstStyle/>
        <a:p>
          <a:endParaRPr lang="en-US"/>
        </a:p>
      </dgm:t>
    </dgm:pt>
    <dgm:pt modelId="{03DB364D-1D8A-40D8-A9B3-D30E93013457}">
      <dgm:prSet phldrT="[Text]" custT="1"/>
      <dgm:spPr/>
      <dgm:t>
        <a:bodyPr/>
        <a:lstStyle/>
        <a:p>
          <a:pPr algn="just"/>
          <a:endParaRPr lang="en-US" sz="2800" dirty="0"/>
        </a:p>
      </dgm:t>
    </dgm:pt>
    <dgm:pt modelId="{56C0E50B-ACB7-4A19-813E-BA80A5E02BC3}" type="parTrans" cxnId="{5AE21CD0-6E8D-43E4-B175-6FD74A85901E}">
      <dgm:prSet/>
      <dgm:spPr/>
      <dgm:t>
        <a:bodyPr/>
        <a:lstStyle/>
        <a:p>
          <a:endParaRPr lang="en-US"/>
        </a:p>
      </dgm:t>
    </dgm:pt>
    <dgm:pt modelId="{17BEB434-4551-43FD-9392-1C3A5EDC2C5C}" type="sibTrans" cxnId="{5AE21CD0-6E8D-43E4-B175-6FD74A85901E}">
      <dgm:prSet/>
      <dgm:spPr/>
      <dgm:t>
        <a:bodyPr/>
        <a:lstStyle/>
        <a:p>
          <a:endParaRPr lang="en-US"/>
        </a:p>
      </dgm:t>
    </dgm:pt>
    <dgm:pt modelId="{66D9BB0C-FD46-4152-95F2-691DC85C6FC5}" type="pres">
      <dgm:prSet presAssocID="{8D915786-3607-4169-A0D1-363EF4A26D7F}" presName="Name0" presStyleCnt="0">
        <dgm:presLayoutVars>
          <dgm:dir/>
          <dgm:resizeHandles val="exact"/>
        </dgm:presLayoutVars>
      </dgm:prSet>
      <dgm:spPr/>
      <dgm:t>
        <a:bodyPr/>
        <a:lstStyle/>
        <a:p>
          <a:endParaRPr lang="en-US"/>
        </a:p>
      </dgm:t>
    </dgm:pt>
    <dgm:pt modelId="{1EFA5CF1-63C9-4E7F-B74E-0BFC4B08CD9E}" type="pres">
      <dgm:prSet presAssocID="{5854C0B1-8565-4BB5-836A-569ABA71508C}" presName="node" presStyleLbl="node1" presStyleIdx="0" presStyleCnt="1" custLinFactNeighborX="-971" custLinFactNeighborY="-3906">
        <dgm:presLayoutVars>
          <dgm:bulletEnabled val="1"/>
        </dgm:presLayoutVars>
      </dgm:prSet>
      <dgm:spPr/>
      <dgm:t>
        <a:bodyPr/>
        <a:lstStyle/>
        <a:p>
          <a:endParaRPr lang="en-US"/>
        </a:p>
      </dgm:t>
    </dgm:pt>
  </dgm:ptLst>
  <dgm:cxnLst>
    <dgm:cxn modelId="{C6E56DA8-6343-46C3-B6D5-3E8CF38DC86B}" srcId="{5854C0B1-8565-4BB5-836A-569ABA71508C}" destId="{FD8B5BAB-A12A-4DFD-8B14-8CEF4860F646}" srcOrd="2" destOrd="0" parTransId="{93CF4D4F-0276-4AD2-820E-7244702261B3}" sibTransId="{785BDECE-24B6-4B2D-A661-11F1E4373166}"/>
    <dgm:cxn modelId="{DB7D1707-9DA0-42F3-A6AF-B857DB41B45F}" type="presOf" srcId="{F76A42A4-DC6C-4190-9447-4AE64A266510}" destId="{1EFA5CF1-63C9-4E7F-B74E-0BFC4B08CD9E}" srcOrd="0" destOrd="1" presId="urn:microsoft.com/office/officeart/2005/8/layout/hList6"/>
    <dgm:cxn modelId="{5AE21CD0-6E8D-43E4-B175-6FD74A85901E}" srcId="{5854C0B1-8565-4BB5-836A-569ABA71508C}" destId="{03DB364D-1D8A-40D8-A9B3-D30E93013457}" srcOrd="1" destOrd="0" parTransId="{56C0E50B-ACB7-4A19-813E-BA80A5E02BC3}" sibTransId="{17BEB434-4551-43FD-9392-1C3A5EDC2C5C}"/>
    <dgm:cxn modelId="{915B1E7B-63E1-4F69-BF38-234729D8E082}" type="presOf" srcId="{5854C0B1-8565-4BB5-836A-569ABA71508C}" destId="{1EFA5CF1-63C9-4E7F-B74E-0BFC4B08CD9E}" srcOrd="0" destOrd="0" presId="urn:microsoft.com/office/officeart/2005/8/layout/hList6"/>
    <dgm:cxn modelId="{B4D91782-DEF6-4352-8B91-92A10EA24ED3}" type="presOf" srcId="{FD8B5BAB-A12A-4DFD-8B14-8CEF4860F646}" destId="{1EFA5CF1-63C9-4E7F-B74E-0BFC4B08CD9E}" srcOrd="0" destOrd="3" presId="urn:microsoft.com/office/officeart/2005/8/layout/hList6"/>
    <dgm:cxn modelId="{80109E26-DC05-40D0-A366-07D7CC364A26}" srcId="{5854C0B1-8565-4BB5-836A-569ABA71508C}" destId="{F76A42A4-DC6C-4190-9447-4AE64A266510}" srcOrd="0" destOrd="0" parTransId="{AC44300E-343D-4513-ACA2-6812B60E8442}" sibTransId="{20E25B11-9434-4812-9D72-327DA94FB70F}"/>
    <dgm:cxn modelId="{69240E95-5188-41F3-B6D2-8002E4F5DAF1}" type="presOf" srcId="{03DB364D-1D8A-40D8-A9B3-D30E93013457}" destId="{1EFA5CF1-63C9-4E7F-B74E-0BFC4B08CD9E}" srcOrd="0" destOrd="2" presId="urn:microsoft.com/office/officeart/2005/8/layout/hList6"/>
    <dgm:cxn modelId="{859CAA62-A022-4C6B-A140-EF6608FF6FA8}" type="presOf" srcId="{8D915786-3607-4169-A0D1-363EF4A26D7F}" destId="{66D9BB0C-FD46-4152-95F2-691DC85C6FC5}" srcOrd="0" destOrd="0" presId="urn:microsoft.com/office/officeart/2005/8/layout/hList6"/>
    <dgm:cxn modelId="{55A6AE67-C951-489E-BFB2-281B30605C6E}" srcId="{8D915786-3607-4169-A0D1-363EF4A26D7F}" destId="{5854C0B1-8565-4BB5-836A-569ABA71508C}" srcOrd="0" destOrd="0" parTransId="{41A0B994-04C4-481E-94A9-B11D28AA75CF}" sibTransId="{7BB9A5F5-6CD7-4AD6-A7AC-6F697CD39692}"/>
    <dgm:cxn modelId="{2B955B12-5326-4638-BACD-17E217EA76EF}" type="presParOf" srcId="{66D9BB0C-FD46-4152-95F2-691DC85C6FC5}" destId="{1EFA5CF1-63C9-4E7F-B74E-0BFC4B08CD9E}"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51B559-B0D8-4656-AB9B-57C049C3134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174DB37-1929-4F5E-B7DA-598DDD16643E}">
      <dgm:prSet phldrT="[Text]" custT="1"/>
      <dgm:spPr/>
      <dgm:t>
        <a:bodyPr/>
        <a:lstStyle/>
        <a:p>
          <a:r>
            <a:rPr lang="en-US" sz="2200" dirty="0" smtClean="0"/>
            <a:t>1</a:t>
          </a:r>
          <a:endParaRPr lang="en-US" sz="2200" dirty="0"/>
        </a:p>
      </dgm:t>
    </dgm:pt>
    <dgm:pt modelId="{2C5C7085-C463-4CAD-84BC-C95D16B7BBC9}" type="parTrans" cxnId="{EF35332F-FCE7-4D75-85D2-6305BF983768}">
      <dgm:prSet/>
      <dgm:spPr/>
      <dgm:t>
        <a:bodyPr/>
        <a:lstStyle/>
        <a:p>
          <a:endParaRPr lang="en-US" sz="2200"/>
        </a:p>
      </dgm:t>
    </dgm:pt>
    <dgm:pt modelId="{A660C4A2-20F0-4FD7-85E2-6E2636225C8A}" type="sibTrans" cxnId="{EF35332F-FCE7-4D75-85D2-6305BF983768}">
      <dgm:prSet/>
      <dgm:spPr/>
      <dgm:t>
        <a:bodyPr/>
        <a:lstStyle/>
        <a:p>
          <a:endParaRPr lang="en-US" sz="2200"/>
        </a:p>
      </dgm:t>
    </dgm:pt>
    <dgm:pt modelId="{892445E6-C02F-4682-BB83-38A4943729C8}">
      <dgm:prSet phldrT="[Text]" custT="1"/>
      <dgm:spPr/>
      <dgm:t>
        <a:bodyPr/>
        <a:lstStyle/>
        <a:p>
          <a:r>
            <a:rPr lang="en-US" sz="2200" dirty="0" smtClean="0"/>
            <a:t>2</a:t>
          </a:r>
          <a:endParaRPr lang="en-US" sz="2200" dirty="0"/>
        </a:p>
      </dgm:t>
    </dgm:pt>
    <dgm:pt modelId="{FD1CBFAE-DDAA-4284-A8E6-A43A559D2BE4}" type="parTrans" cxnId="{8B1C7584-CD39-49FF-8C90-94E46F20BD33}">
      <dgm:prSet/>
      <dgm:spPr/>
      <dgm:t>
        <a:bodyPr/>
        <a:lstStyle/>
        <a:p>
          <a:endParaRPr lang="en-US" sz="2200"/>
        </a:p>
      </dgm:t>
    </dgm:pt>
    <dgm:pt modelId="{0A243A4C-3772-4A7C-B47C-A59793564828}" type="sibTrans" cxnId="{8B1C7584-CD39-49FF-8C90-94E46F20BD33}">
      <dgm:prSet/>
      <dgm:spPr/>
      <dgm:t>
        <a:bodyPr/>
        <a:lstStyle/>
        <a:p>
          <a:endParaRPr lang="en-US" sz="2200"/>
        </a:p>
      </dgm:t>
    </dgm:pt>
    <dgm:pt modelId="{172BD9D9-D30D-4080-92DA-488253AE483E}">
      <dgm:prSet phldrT="[Text]" custT="1"/>
      <dgm:spPr/>
      <dgm:t>
        <a:bodyPr/>
        <a:lstStyle/>
        <a:p>
          <a:r>
            <a:rPr lang="en-US" sz="2200" dirty="0" smtClean="0"/>
            <a:t>3</a:t>
          </a:r>
          <a:endParaRPr lang="en-US" sz="2200" dirty="0"/>
        </a:p>
      </dgm:t>
    </dgm:pt>
    <dgm:pt modelId="{8F6D1962-9564-4CEE-B5EF-09C283413DE0}" type="parTrans" cxnId="{FDA13637-655C-4E41-BAC3-134685E23D65}">
      <dgm:prSet/>
      <dgm:spPr/>
      <dgm:t>
        <a:bodyPr/>
        <a:lstStyle/>
        <a:p>
          <a:endParaRPr lang="en-US" sz="2200"/>
        </a:p>
      </dgm:t>
    </dgm:pt>
    <dgm:pt modelId="{C0932426-AFE9-4CCB-9D25-F438287831C1}" type="sibTrans" cxnId="{FDA13637-655C-4E41-BAC3-134685E23D65}">
      <dgm:prSet/>
      <dgm:spPr/>
      <dgm:t>
        <a:bodyPr/>
        <a:lstStyle/>
        <a:p>
          <a:endParaRPr lang="en-US" sz="2200"/>
        </a:p>
      </dgm:t>
    </dgm:pt>
    <dgm:pt modelId="{150CA14D-EF11-4F94-BF76-8337ED866077}">
      <dgm:prSet phldrT="[Text]" custT="1"/>
      <dgm:spPr/>
      <dgm:t>
        <a:bodyPr/>
        <a:lstStyle/>
        <a:p>
          <a:r>
            <a:rPr lang="en-US" sz="2200" dirty="0" smtClean="0"/>
            <a:t>Limited sample size</a:t>
          </a:r>
          <a:endParaRPr lang="en-US" sz="2200" dirty="0"/>
        </a:p>
      </dgm:t>
    </dgm:pt>
    <dgm:pt modelId="{A2CE31DA-8D13-4E50-831B-9AC6D575F770}" type="parTrans" cxnId="{7499DBD4-C8BD-4A31-A866-F410BC7889D9}">
      <dgm:prSet/>
      <dgm:spPr/>
      <dgm:t>
        <a:bodyPr/>
        <a:lstStyle/>
        <a:p>
          <a:endParaRPr lang="en-US" sz="2200"/>
        </a:p>
      </dgm:t>
    </dgm:pt>
    <dgm:pt modelId="{5F12712E-2146-4C5C-B331-E872260995CA}" type="sibTrans" cxnId="{7499DBD4-C8BD-4A31-A866-F410BC7889D9}">
      <dgm:prSet/>
      <dgm:spPr/>
      <dgm:t>
        <a:bodyPr/>
        <a:lstStyle/>
        <a:p>
          <a:endParaRPr lang="en-US" sz="2200"/>
        </a:p>
      </dgm:t>
    </dgm:pt>
    <dgm:pt modelId="{CFD8A947-FD11-44DB-9F0F-E7DE8FBC3ED1}">
      <dgm:prSet phldrT="[Text]" custT="1"/>
      <dgm:spPr/>
      <dgm:t>
        <a:bodyPr/>
        <a:lstStyle/>
        <a:p>
          <a:r>
            <a:rPr lang="en-US" sz="2200" dirty="0" smtClean="0"/>
            <a:t>Limited sample background</a:t>
          </a:r>
          <a:endParaRPr lang="en-US" sz="2200" dirty="0"/>
        </a:p>
      </dgm:t>
    </dgm:pt>
    <dgm:pt modelId="{C20F69F0-7BE9-4777-B550-6391D3CF39FA}" type="parTrans" cxnId="{9489D1D2-C943-4160-82F9-3F57AD75197D}">
      <dgm:prSet/>
      <dgm:spPr/>
      <dgm:t>
        <a:bodyPr/>
        <a:lstStyle/>
        <a:p>
          <a:endParaRPr lang="en-US" sz="2200"/>
        </a:p>
      </dgm:t>
    </dgm:pt>
    <dgm:pt modelId="{5875542C-2ED6-4A27-A3F9-8DBD362050F6}" type="sibTrans" cxnId="{9489D1D2-C943-4160-82F9-3F57AD75197D}">
      <dgm:prSet/>
      <dgm:spPr/>
      <dgm:t>
        <a:bodyPr/>
        <a:lstStyle/>
        <a:p>
          <a:endParaRPr lang="en-US" sz="2200"/>
        </a:p>
      </dgm:t>
    </dgm:pt>
    <dgm:pt modelId="{98E59AA8-1C60-4F27-AFE1-7EB58134AA44}">
      <dgm:prSet phldrT="[Text]" custT="1"/>
      <dgm:spPr/>
      <dgm:t>
        <a:bodyPr/>
        <a:lstStyle/>
        <a:p>
          <a:r>
            <a:rPr lang="en-US" sz="2200" dirty="0" smtClean="0"/>
            <a:t>Concept maps and mind maps were developed by the researchers not by students</a:t>
          </a:r>
          <a:endParaRPr lang="en-US" sz="2200" dirty="0"/>
        </a:p>
      </dgm:t>
    </dgm:pt>
    <dgm:pt modelId="{957BACDC-2A10-4B18-A2A3-C98819B2C14C}" type="parTrans" cxnId="{C00CBC85-7FF3-40CA-9295-06F0655CA019}">
      <dgm:prSet/>
      <dgm:spPr/>
      <dgm:t>
        <a:bodyPr/>
        <a:lstStyle/>
        <a:p>
          <a:endParaRPr lang="en-US" sz="2200"/>
        </a:p>
      </dgm:t>
    </dgm:pt>
    <dgm:pt modelId="{122E7511-EA26-45CC-BBEE-417795E8564A}" type="sibTrans" cxnId="{C00CBC85-7FF3-40CA-9295-06F0655CA019}">
      <dgm:prSet/>
      <dgm:spPr/>
      <dgm:t>
        <a:bodyPr/>
        <a:lstStyle/>
        <a:p>
          <a:endParaRPr lang="en-US" sz="2200"/>
        </a:p>
      </dgm:t>
    </dgm:pt>
    <dgm:pt modelId="{8BCEE2EE-BE04-4393-B764-F9A36FF1AEAE}">
      <dgm:prSet phldrT="[Text]" custT="1"/>
      <dgm:spPr/>
      <dgm:t>
        <a:bodyPr/>
        <a:lstStyle/>
        <a:p>
          <a:r>
            <a:rPr lang="en-US" sz="2200" dirty="0" smtClean="0"/>
            <a:t>4</a:t>
          </a:r>
          <a:endParaRPr lang="en-US" sz="2200" dirty="0"/>
        </a:p>
      </dgm:t>
    </dgm:pt>
    <dgm:pt modelId="{4AD11B89-8742-4761-8886-2A19E6D738D5}" type="parTrans" cxnId="{0515D248-8F51-4910-8F61-C297E6892047}">
      <dgm:prSet/>
      <dgm:spPr/>
    </dgm:pt>
    <dgm:pt modelId="{F0EA729A-6623-4CDC-B46E-0494E9371443}" type="sibTrans" cxnId="{0515D248-8F51-4910-8F61-C297E6892047}">
      <dgm:prSet/>
      <dgm:spPr/>
    </dgm:pt>
    <dgm:pt modelId="{96466B7A-9AAA-4CB7-AA9F-21A11643CC87}">
      <dgm:prSet phldrT="[Text]" custT="1"/>
      <dgm:spPr/>
      <dgm:t>
        <a:bodyPr/>
        <a:lstStyle/>
        <a:p>
          <a:r>
            <a:rPr lang="en-US" sz="2200" dirty="0" smtClean="0"/>
            <a:t>Experiment was conducted once and was not repeated</a:t>
          </a:r>
          <a:endParaRPr lang="en-US" sz="2200" dirty="0"/>
        </a:p>
      </dgm:t>
    </dgm:pt>
    <dgm:pt modelId="{852BADB5-A782-4C7D-9FA3-E7A2962EB287}" type="parTrans" cxnId="{5ECA4ABE-BD62-434C-B07D-B6104FBF5DB2}">
      <dgm:prSet/>
      <dgm:spPr/>
    </dgm:pt>
    <dgm:pt modelId="{5CBC8B0A-E49F-4C0B-BEA6-F8B9537EC6C9}" type="sibTrans" cxnId="{5ECA4ABE-BD62-434C-B07D-B6104FBF5DB2}">
      <dgm:prSet/>
      <dgm:spPr/>
    </dgm:pt>
    <dgm:pt modelId="{0B7604EB-16CA-4EE3-B93C-752997967709}" type="pres">
      <dgm:prSet presAssocID="{9451B559-B0D8-4656-AB9B-57C049C3134E}" presName="linearFlow" presStyleCnt="0">
        <dgm:presLayoutVars>
          <dgm:dir/>
          <dgm:animLvl val="lvl"/>
          <dgm:resizeHandles val="exact"/>
        </dgm:presLayoutVars>
      </dgm:prSet>
      <dgm:spPr/>
      <dgm:t>
        <a:bodyPr/>
        <a:lstStyle/>
        <a:p>
          <a:endParaRPr lang="en-US"/>
        </a:p>
      </dgm:t>
    </dgm:pt>
    <dgm:pt modelId="{480A2D42-9A6D-4B60-9C73-A079AA4C53F3}" type="pres">
      <dgm:prSet presAssocID="{4174DB37-1929-4F5E-B7DA-598DDD16643E}" presName="composite" presStyleCnt="0"/>
      <dgm:spPr/>
    </dgm:pt>
    <dgm:pt modelId="{0AA8D6E4-7A13-41EA-A845-6BB6B311D63D}" type="pres">
      <dgm:prSet presAssocID="{4174DB37-1929-4F5E-B7DA-598DDD16643E}" presName="parentText" presStyleLbl="alignNode1" presStyleIdx="0" presStyleCnt="4">
        <dgm:presLayoutVars>
          <dgm:chMax val="1"/>
          <dgm:bulletEnabled val="1"/>
        </dgm:presLayoutVars>
      </dgm:prSet>
      <dgm:spPr/>
      <dgm:t>
        <a:bodyPr/>
        <a:lstStyle/>
        <a:p>
          <a:endParaRPr lang="en-US"/>
        </a:p>
      </dgm:t>
    </dgm:pt>
    <dgm:pt modelId="{2A97B958-CEBF-4679-B5EE-CA97B7B37EE8}" type="pres">
      <dgm:prSet presAssocID="{4174DB37-1929-4F5E-B7DA-598DDD16643E}" presName="descendantText" presStyleLbl="alignAcc1" presStyleIdx="0" presStyleCnt="4">
        <dgm:presLayoutVars>
          <dgm:bulletEnabled val="1"/>
        </dgm:presLayoutVars>
      </dgm:prSet>
      <dgm:spPr/>
      <dgm:t>
        <a:bodyPr/>
        <a:lstStyle/>
        <a:p>
          <a:endParaRPr lang="en-US"/>
        </a:p>
      </dgm:t>
    </dgm:pt>
    <dgm:pt modelId="{2B285CD5-55BF-4F4B-B459-123143AE9C3C}" type="pres">
      <dgm:prSet presAssocID="{A660C4A2-20F0-4FD7-85E2-6E2636225C8A}" presName="sp" presStyleCnt="0"/>
      <dgm:spPr/>
    </dgm:pt>
    <dgm:pt modelId="{0ECE725C-2C51-42FE-B17D-0FC7DC6A9AD0}" type="pres">
      <dgm:prSet presAssocID="{892445E6-C02F-4682-BB83-38A4943729C8}" presName="composite" presStyleCnt="0"/>
      <dgm:spPr/>
    </dgm:pt>
    <dgm:pt modelId="{7039960D-1395-4AE2-AC6C-2531623356E3}" type="pres">
      <dgm:prSet presAssocID="{892445E6-C02F-4682-BB83-38A4943729C8}" presName="parentText" presStyleLbl="alignNode1" presStyleIdx="1" presStyleCnt="4">
        <dgm:presLayoutVars>
          <dgm:chMax val="1"/>
          <dgm:bulletEnabled val="1"/>
        </dgm:presLayoutVars>
      </dgm:prSet>
      <dgm:spPr/>
      <dgm:t>
        <a:bodyPr/>
        <a:lstStyle/>
        <a:p>
          <a:endParaRPr lang="en-US"/>
        </a:p>
      </dgm:t>
    </dgm:pt>
    <dgm:pt modelId="{38F221AA-D975-4FDE-AE55-7B104BFDE3C7}" type="pres">
      <dgm:prSet presAssocID="{892445E6-C02F-4682-BB83-38A4943729C8}" presName="descendantText" presStyleLbl="alignAcc1" presStyleIdx="1" presStyleCnt="4">
        <dgm:presLayoutVars>
          <dgm:bulletEnabled val="1"/>
        </dgm:presLayoutVars>
      </dgm:prSet>
      <dgm:spPr/>
      <dgm:t>
        <a:bodyPr/>
        <a:lstStyle/>
        <a:p>
          <a:endParaRPr lang="en-US"/>
        </a:p>
      </dgm:t>
    </dgm:pt>
    <dgm:pt modelId="{5C61E5A7-A81B-4B6E-AD70-BD51444B528E}" type="pres">
      <dgm:prSet presAssocID="{0A243A4C-3772-4A7C-B47C-A59793564828}" presName="sp" presStyleCnt="0"/>
      <dgm:spPr/>
    </dgm:pt>
    <dgm:pt modelId="{8EA9FB2B-8488-4A29-950D-6C1E845FAAC4}" type="pres">
      <dgm:prSet presAssocID="{172BD9D9-D30D-4080-92DA-488253AE483E}" presName="composite" presStyleCnt="0"/>
      <dgm:spPr/>
    </dgm:pt>
    <dgm:pt modelId="{80341A6E-183E-49FA-A64E-93900E5C0CA5}" type="pres">
      <dgm:prSet presAssocID="{172BD9D9-D30D-4080-92DA-488253AE483E}" presName="parentText" presStyleLbl="alignNode1" presStyleIdx="2" presStyleCnt="4">
        <dgm:presLayoutVars>
          <dgm:chMax val="1"/>
          <dgm:bulletEnabled val="1"/>
        </dgm:presLayoutVars>
      </dgm:prSet>
      <dgm:spPr/>
      <dgm:t>
        <a:bodyPr/>
        <a:lstStyle/>
        <a:p>
          <a:endParaRPr lang="en-US"/>
        </a:p>
      </dgm:t>
    </dgm:pt>
    <dgm:pt modelId="{B177DFFB-C91A-4709-B00C-DDD3CD7F84E1}" type="pres">
      <dgm:prSet presAssocID="{172BD9D9-D30D-4080-92DA-488253AE483E}" presName="descendantText" presStyleLbl="alignAcc1" presStyleIdx="2" presStyleCnt="4">
        <dgm:presLayoutVars>
          <dgm:bulletEnabled val="1"/>
        </dgm:presLayoutVars>
      </dgm:prSet>
      <dgm:spPr/>
      <dgm:t>
        <a:bodyPr/>
        <a:lstStyle/>
        <a:p>
          <a:endParaRPr lang="en-US"/>
        </a:p>
      </dgm:t>
    </dgm:pt>
    <dgm:pt modelId="{B0D96CBE-5D40-48B2-A114-C6F422147100}" type="pres">
      <dgm:prSet presAssocID="{C0932426-AFE9-4CCB-9D25-F438287831C1}" presName="sp" presStyleCnt="0"/>
      <dgm:spPr/>
    </dgm:pt>
    <dgm:pt modelId="{518628FC-BB77-4F29-A244-338E5757281D}" type="pres">
      <dgm:prSet presAssocID="{8BCEE2EE-BE04-4393-B764-F9A36FF1AEAE}" presName="composite" presStyleCnt="0"/>
      <dgm:spPr/>
    </dgm:pt>
    <dgm:pt modelId="{0A6EEBCE-6AA9-4BC3-85F4-4818335227B4}" type="pres">
      <dgm:prSet presAssocID="{8BCEE2EE-BE04-4393-B764-F9A36FF1AEAE}" presName="parentText" presStyleLbl="alignNode1" presStyleIdx="3" presStyleCnt="4">
        <dgm:presLayoutVars>
          <dgm:chMax val="1"/>
          <dgm:bulletEnabled val="1"/>
        </dgm:presLayoutVars>
      </dgm:prSet>
      <dgm:spPr/>
      <dgm:t>
        <a:bodyPr/>
        <a:lstStyle/>
        <a:p>
          <a:endParaRPr lang="en-US"/>
        </a:p>
      </dgm:t>
    </dgm:pt>
    <dgm:pt modelId="{52F8FE38-0573-432E-A8EC-371A4BECA5E0}" type="pres">
      <dgm:prSet presAssocID="{8BCEE2EE-BE04-4393-B764-F9A36FF1AEAE}" presName="descendantText" presStyleLbl="alignAcc1" presStyleIdx="3" presStyleCnt="4">
        <dgm:presLayoutVars>
          <dgm:bulletEnabled val="1"/>
        </dgm:presLayoutVars>
      </dgm:prSet>
      <dgm:spPr/>
      <dgm:t>
        <a:bodyPr/>
        <a:lstStyle/>
        <a:p>
          <a:endParaRPr lang="en-US"/>
        </a:p>
      </dgm:t>
    </dgm:pt>
  </dgm:ptLst>
  <dgm:cxnLst>
    <dgm:cxn modelId="{B5E2C070-4C8C-4013-BC57-C461052DF914}" type="presOf" srcId="{9451B559-B0D8-4656-AB9B-57C049C3134E}" destId="{0B7604EB-16CA-4EE3-B93C-752997967709}" srcOrd="0" destOrd="0" presId="urn:microsoft.com/office/officeart/2005/8/layout/chevron2"/>
    <dgm:cxn modelId="{EF35332F-FCE7-4D75-85D2-6305BF983768}" srcId="{9451B559-B0D8-4656-AB9B-57C049C3134E}" destId="{4174DB37-1929-4F5E-B7DA-598DDD16643E}" srcOrd="0" destOrd="0" parTransId="{2C5C7085-C463-4CAD-84BC-C95D16B7BBC9}" sibTransId="{A660C4A2-20F0-4FD7-85E2-6E2636225C8A}"/>
    <dgm:cxn modelId="{5ECA4ABE-BD62-434C-B07D-B6104FBF5DB2}" srcId="{8BCEE2EE-BE04-4393-B764-F9A36FF1AEAE}" destId="{96466B7A-9AAA-4CB7-AA9F-21A11643CC87}" srcOrd="0" destOrd="0" parTransId="{852BADB5-A782-4C7D-9FA3-E7A2962EB287}" sibTransId="{5CBC8B0A-E49F-4C0B-BEA6-F8B9537EC6C9}"/>
    <dgm:cxn modelId="{8B455D85-0AB3-40BA-AD17-0B1A54BA10C4}" type="presOf" srcId="{4174DB37-1929-4F5E-B7DA-598DDD16643E}" destId="{0AA8D6E4-7A13-41EA-A845-6BB6B311D63D}" srcOrd="0" destOrd="0" presId="urn:microsoft.com/office/officeart/2005/8/layout/chevron2"/>
    <dgm:cxn modelId="{8B1C7584-CD39-49FF-8C90-94E46F20BD33}" srcId="{9451B559-B0D8-4656-AB9B-57C049C3134E}" destId="{892445E6-C02F-4682-BB83-38A4943729C8}" srcOrd="1" destOrd="0" parTransId="{FD1CBFAE-DDAA-4284-A8E6-A43A559D2BE4}" sibTransId="{0A243A4C-3772-4A7C-B47C-A59793564828}"/>
    <dgm:cxn modelId="{9489D1D2-C943-4160-82F9-3F57AD75197D}" srcId="{892445E6-C02F-4682-BB83-38A4943729C8}" destId="{CFD8A947-FD11-44DB-9F0F-E7DE8FBC3ED1}" srcOrd="0" destOrd="0" parTransId="{C20F69F0-7BE9-4777-B550-6391D3CF39FA}" sibTransId="{5875542C-2ED6-4A27-A3F9-8DBD362050F6}"/>
    <dgm:cxn modelId="{F4891F40-987C-4FAA-8FC9-E215BD2B062B}" type="presOf" srcId="{96466B7A-9AAA-4CB7-AA9F-21A11643CC87}" destId="{52F8FE38-0573-432E-A8EC-371A4BECA5E0}" srcOrd="0" destOrd="0" presId="urn:microsoft.com/office/officeart/2005/8/layout/chevron2"/>
    <dgm:cxn modelId="{7499DBD4-C8BD-4A31-A866-F410BC7889D9}" srcId="{4174DB37-1929-4F5E-B7DA-598DDD16643E}" destId="{150CA14D-EF11-4F94-BF76-8337ED866077}" srcOrd="0" destOrd="0" parTransId="{A2CE31DA-8D13-4E50-831B-9AC6D575F770}" sibTransId="{5F12712E-2146-4C5C-B331-E872260995CA}"/>
    <dgm:cxn modelId="{BB01010B-12D6-4BD6-8D61-2097B2FF9D81}" type="presOf" srcId="{150CA14D-EF11-4F94-BF76-8337ED866077}" destId="{2A97B958-CEBF-4679-B5EE-CA97B7B37EE8}" srcOrd="0" destOrd="0" presId="urn:microsoft.com/office/officeart/2005/8/layout/chevron2"/>
    <dgm:cxn modelId="{8B893154-57CF-4BC0-B791-C32727B14A96}" type="presOf" srcId="{CFD8A947-FD11-44DB-9F0F-E7DE8FBC3ED1}" destId="{38F221AA-D975-4FDE-AE55-7B104BFDE3C7}" srcOrd="0" destOrd="0" presId="urn:microsoft.com/office/officeart/2005/8/layout/chevron2"/>
    <dgm:cxn modelId="{FDA13637-655C-4E41-BAC3-134685E23D65}" srcId="{9451B559-B0D8-4656-AB9B-57C049C3134E}" destId="{172BD9D9-D30D-4080-92DA-488253AE483E}" srcOrd="2" destOrd="0" parTransId="{8F6D1962-9564-4CEE-B5EF-09C283413DE0}" sibTransId="{C0932426-AFE9-4CCB-9D25-F438287831C1}"/>
    <dgm:cxn modelId="{D71325F3-4C5D-49DE-A993-DF486CD76A8D}" type="presOf" srcId="{8BCEE2EE-BE04-4393-B764-F9A36FF1AEAE}" destId="{0A6EEBCE-6AA9-4BC3-85F4-4818335227B4}" srcOrd="0" destOrd="0" presId="urn:microsoft.com/office/officeart/2005/8/layout/chevron2"/>
    <dgm:cxn modelId="{C00CBC85-7FF3-40CA-9295-06F0655CA019}" srcId="{172BD9D9-D30D-4080-92DA-488253AE483E}" destId="{98E59AA8-1C60-4F27-AFE1-7EB58134AA44}" srcOrd="0" destOrd="0" parTransId="{957BACDC-2A10-4B18-A2A3-C98819B2C14C}" sibTransId="{122E7511-EA26-45CC-BBEE-417795E8564A}"/>
    <dgm:cxn modelId="{8F4FEEDB-2B74-4404-8229-BE3F70B09B28}" type="presOf" srcId="{892445E6-C02F-4682-BB83-38A4943729C8}" destId="{7039960D-1395-4AE2-AC6C-2531623356E3}" srcOrd="0" destOrd="0" presId="urn:microsoft.com/office/officeart/2005/8/layout/chevron2"/>
    <dgm:cxn modelId="{E4F96779-60F3-411B-B125-FFC3CDCED2BC}" type="presOf" srcId="{172BD9D9-D30D-4080-92DA-488253AE483E}" destId="{80341A6E-183E-49FA-A64E-93900E5C0CA5}" srcOrd="0" destOrd="0" presId="urn:microsoft.com/office/officeart/2005/8/layout/chevron2"/>
    <dgm:cxn modelId="{D26F1498-6882-4596-B797-2B88246463B8}" type="presOf" srcId="{98E59AA8-1C60-4F27-AFE1-7EB58134AA44}" destId="{B177DFFB-C91A-4709-B00C-DDD3CD7F84E1}" srcOrd="0" destOrd="0" presId="urn:microsoft.com/office/officeart/2005/8/layout/chevron2"/>
    <dgm:cxn modelId="{0515D248-8F51-4910-8F61-C297E6892047}" srcId="{9451B559-B0D8-4656-AB9B-57C049C3134E}" destId="{8BCEE2EE-BE04-4393-B764-F9A36FF1AEAE}" srcOrd="3" destOrd="0" parTransId="{4AD11B89-8742-4761-8886-2A19E6D738D5}" sibTransId="{F0EA729A-6623-4CDC-B46E-0494E9371443}"/>
    <dgm:cxn modelId="{645AF206-523A-484A-9D70-8F8FB64E179A}" type="presParOf" srcId="{0B7604EB-16CA-4EE3-B93C-752997967709}" destId="{480A2D42-9A6D-4B60-9C73-A079AA4C53F3}" srcOrd="0" destOrd="0" presId="urn:microsoft.com/office/officeart/2005/8/layout/chevron2"/>
    <dgm:cxn modelId="{6A8BB3A3-8C8A-4041-B019-29A59C78EE86}" type="presParOf" srcId="{480A2D42-9A6D-4B60-9C73-A079AA4C53F3}" destId="{0AA8D6E4-7A13-41EA-A845-6BB6B311D63D}" srcOrd="0" destOrd="0" presId="urn:microsoft.com/office/officeart/2005/8/layout/chevron2"/>
    <dgm:cxn modelId="{D53BABEC-7A38-4BDF-9B6D-F87AFF10FD66}" type="presParOf" srcId="{480A2D42-9A6D-4B60-9C73-A079AA4C53F3}" destId="{2A97B958-CEBF-4679-B5EE-CA97B7B37EE8}" srcOrd="1" destOrd="0" presId="urn:microsoft.com/office/officeart/2005/8/layout/chevron2"/>
    <dgm:cxn modelId="{D2727FA5-526D-4D36-B162-DE434BCDA890}" type="presParOf" srcId="{0B7604EB-16CA-4EE3-B93C-752997967709}" destId="{2B285CD5-55BF-4F4B-B459-123143AE9C3C}" srcOrd="1" destOrd="0" presId="urn:microsoft.com/office/officeart/2005/8/layout/chevron2"/>
    <dgm:cxn modelId="{6E64E03C-A5AA-4720-8620-8EC9431FF933}" type="presParOf" srcId="{0B7604EB-16CA-4EE3-B93C-752997967709}" destId="{0ECE725C-2C51-42FE-B17D-0FC7DC6A9AD0}" srcOrd="2" destOrd="0" presId="urn:microsoft.com/office/officeart/2005/8/layout/chevron2"/>
    <dgm:cxn modelId="{6775F31D-EBA7-4121-9A59-81CAB47CE039}" type="presParOf" srcId="{0ECE725C-2C51-42FE-B17D-0FC7DC6A9AD0}" destId="{7039960D-1395-4AE2-AC6C-2531623356E3}" srcOrd="0" destOrd="0" presId="urn:microsoft.com/office/officeart/2005/8/layout/chevron2"/>
    <dgm:cxn modelId="{95775E33-B0B9-48F7-B094-EE6152927BDE}" type="presParOf" srcId="{0ECE725C-2C51-42FE-B17D-0FC7DC6A9AD0}" destId="{38F221AA-D975-4FDE-AE55-7B104BFDE3C7}" srcOrd="1" destOrd="0" presId="urn:microsoft.com/office/officeart/2005/8/layout/chevron2"/>
    <dgm:cxn modelId="{F9DDDDA8-44A5-45FF-996C-4102F5CC5217}" type="presParOf" srcId="{0B7604EB-16CA-4EE3-B93C-752997967709}" destId="{5C61E5A7-A81B-4B6E-AD70-BD51444B528E}" srcOrd="3" destOrd="0" presId="urn:microsoft.com/office/officeart/2005/8/layout/chevron2"/>
    <dgm:cxn modelId="{DC2A8810-545B-4390-92C2-7714EA9E8DE9}" type="presParOf" srcId="{0B7604EB-16CA-4EE3-B93C-752997967709}" destId="{8EA9FB2B-8488-4A29-950D-6C1E845FAAC4}" srcOrd="4" destOrd="0" presId="urn:microsoft.com/office/officeart/2005/8/layout/chevron2"/>
    <dgm:cxn modelId="{3FFD0F0E-6E35-4BBA-8228-334EE1BD1830}" type="presParOf" srcId="{8EA9FB2B-8488-4A29-950D-6C1E845FAAC4}" destId="{80341A6E-183E-49FA-A64E-93900E5C0CA5}" srcOrd="0" destOrd="0" presId="urn:microsoft.com/office/officeart/2005/8/layout/chevron2"/>
    <dgm:cxn modelId="{FAD3E1BD-E8E4-4211-972B-97D663C38E21}" type="presParOf" srcId="{8EA9FB2B-8488-4A29-950D-6C1E845FAAC4}" destId="{B177DFFB-C91A-4709-B00C-DDD3CD7F84E1}" srcOrd="1" destOrd="0" presId="urn:microsoft.com/office/officeart/2005/8/layout/chevron2"/>
    <dgm:cxn modelId="{4C227004-FBE0-4F07-B55E-46FEE25E67B2}" type="presParOf" srcId="{0B7604EB-16CA-4EE3-B93C-752997967709}" destId="{B0D96CBE-5D40-48B2-A114-C6F422147100}" srcOrd="5" destOrd="0" presId="urn:microsoft.com/office/officeart/2005/8/layout/chevron2"/>
    <dgm:cxn modelId="{66B1FCFC-5544-45A6-B8DF-C5803AD420F6}" type="presParOf" srcId="{0B7604EB-16CA-4EE3-B93C-752997967709}" destId="{518628FC-BB77-4F29-A244-338E5757281D}" srcOrd="6" destOrd="0" presId="urn:microsoft.com/office/officeart/2005/8/layout/chevron2"/>
    <dgm:cxn modelId="{6D27BC04-7397-4AC6-AF1E-47F21F3BE935}" type="presParOf" srcId="{518628FC-BB77-4F29-A244-338E5757281D}" destId="{0A6EEBCE-6AA9-4BC3-85F4-4818335227B4}" srcOrd="0" destOrd="0" presId="urn:microsoft.com/office/officeart/2005/8/layout/chevron2"/>
    <dgm:cxn modelId="{C01F4545-4230-4E07-B08C-53A8484D2237}" type="presParOf" srcId="{518628FC-BB77-4F29-A244-338E5757281D}" destId="{52F8FE38-0573-432E-A8EC-371A4BECA5E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7E9CBA-28F3-4950-9ECE-57F956AFCCA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5144F6FB-038A-4EDA-ABD9-DFB44E295FF0}">
      <dgm:prSet phldrT="[Text]" custT="1"/>
      <dgm:spPr/>
      <dgm:t>
        <a:bodyPr/>
        <a:lstStyle/>
        <a:p>
          <a:r>
            <a:rPr lang="en-US" sz="2200" dirty="0" smtClean="0"/>
            <a:t>1</a:t>
          </a:r>
          <a:endParaRPr lang="en-US" sz="2200" dirty="0"/>
        </a:p>
      </dgm:t>
    </dgm:pt>
    <dgm:pt modelId="{92B1B25A-672D-48D7-9688-CC6CE4E99B42}" type="parTrans" cxnId="{B2215E78-E686-4EE2-9773-2AD434EEC8A9}">
      <dgm:prSet/>
      <dgm:spPr/>
      <dgm:t>
        <a:bodyPr/>
        <a:lstStyle/>
        <a:p>
          <a:endParaRPr lang="en-US" sz="2200"/>
        </a:p>
      </dgm:t>
    </dgm:pt>
    <dgm:pt modelId="{5F23A710-69C2-4C9F-8B64-7414A83F7184}" type="sibTrans" cxnId="{B2215E78-E686-4EE2-9773-2AD434EEC8A9}">
      <dgm:prSet/>
      <dgm:spPr/>
      <dgm:t>
        <a:bodyPr/>
        <a:lstStyle/>
        <a:p>
          <a:endParaRPr lang="en-US" sz="2200"/>
        </a:p>
      </dgm:t>
    </dgm:pt>
    <dgm:pt modelId="{CC8B812B-A6FE-4625-A98F-BCAB5484754B}">
      <dgm:prSet phldrT="[Text]" custT="1"/>
      <dgm:spPr/>
      <dgm:t>
        <a:bodyPr/>
        <a:lstStyle/>
        <a:p>
          <a:r>
            <a:rPr lang="en-US" sz="2200" dirty="0" smtClean="0"/>
            <a:t>2</a:t>
          </a:r>
          <a:endParaRPr lang="en-US" sz="2200" dirty="0"/>
        </a:p>
      </dgm:t>
    </dgm:pt>
    <dgm:pt modelId="{C29169D7-3415-4EE7-84DE-53C1B05266F4}" type="parTrans" cxnId="{5FEF8A9A-CBAE-4779-B21E-A2E9E8B63B2A}">
      <dgm:prSet/>
      <dgm:spPr/>
      <dgm:t>
        <a:bodyPr/>
        <a:lstStyle/>
        <a:p>
          <a:endParaRPr lang="en-US" sz="2200"/>
        </a:p>
      </dgm:t>
    </dgm:pt>
    <dgm:pt modelId="{AE220AFA-FA1C-4BFC-B425-936E5566B19E}" type="sibTrans" cxnId="{5FEF8A9A-CBAE-4779-B21E-A2E9E8B63B2A}">
      <dgm:prSet/>
      <dgm:spPr/>
      <dgm:t>
        <a:bodyPr/>
        <a:lstStyle/>
        <a:p>
          <a:endParaRPr lang="en-US" sz="2200"/>
        </a:p>
      </dgm:t>
    </dgm:pt>
    <dgm:pt modelId="{E4B3B911-BC73-4D5D-A7E7-CAE6E3256245}">
      <dgm:prSet phldrT="[Text]" custT="1"/>
      <dgm:spPr/>
      <dgm:t>
        <a:bodyPr/>
        <a:lstStyle/>
        <a:p>
          <a:r>
            <a:rPr lang="en-US" sz="2200" dirty="0" smtClean="0"/>
            <a:t>3</a:t>
          </a:r>
          <a:endParaRPr lang="en-US" sz="2200" dirty="0"/>
        </a:p>
      </dgm:t>
    </dgm:pt>
    <dgm:pt modelId="{F4455670-8426-474A-8E50-87F956B6B77F}" type="parTrans" cxnId="{ABD984C9-EFEF-4580-9114-0FDEB2D7A7F2}">
      <dgm:prSet/>
      <dgm:spPr/>
      <dgm:t>
        <a:bodyPr/>
        <a:lstStyle/>
        <a:p>
          <a:endParaRPr lang="en-US" sz="2200"/>
        </a:p>
      </dgm:t>
    </dgm:pt>
    <dgm:pt modelId="{61C27552-58B9-4F46-A00B-6B0721D5C85E}" type="sibTrans" cxnId="{ABD984C9-EFEF-4580-9114-0FDEB2D7A7F2}">
      <dgm:prSet/>
      <dgm:spPr/>
      <dgm:t>
        <a:bodyPr/>
        <a:lstStyle/>
        <a:p>
          <a:endParaRPr lang="en-US" sz="2200"/>
        </a:p>
      </dgm:t>
    </dgm:pt>
    <dgm:pt modelId="{9B49AA29-B187-45C5-B91C-1F91C3C89B4D}">
      <dgm:prSet phldrT="[Text]" custT="1"/>
      <dgm:spPr/>
      <dgm:t>
        <a:bodyPr/>
        <a:lstStyle/>
        <a:p>
          <a:r>
            <a:rPr lang="en-US" sz="2200" dirty="0" smtClean="0"/>
            <a:t>Asking students to develop their own maps</a:t>
          </a:r>
          <a:endParaRPr lang="en-US" sz="2200" dirty="0"/>
        </a:p>
      </dgm:t>
    </dgm:pt>
    <dgm:pt modelId="{399083D0-DE01-4CB6-9723-EBDF9B4E5D02}" type="parTrans" cxnId="{9F7927FC-03E2-46D8-8627-9875ACE34EDD}">
      <dgm:prSet/>
      <dgm:spPr/>
      <dgm:t>
        <a:bodyPr/>
        <a:lstStyle/>
        <a:p>
          <a:endParaRPr lang="en-US" sz="2200"/>
        </a:p>
      </dgm:t>
    </dgm:pt>
    <dgm:pt modelId="{EF9670DF-A850-409B-850E-2321726B01B8}" type="sibTrans" cxnId="{9F7927FC-03E2-46D8-8627-9875ACE34EDD}">
      <dgm:prSet/>
      <dgm:spPr/>
      <dgm:t>
        <a:bodyPr/>
        <a:lstStyle/>
        <a:p>
          <a:endParaRPr lang="en-US" sz="2200"/>
        </a:p>
      </dgm:t>
    </dgm:pt>
    <dgm:pt modelId="{719153B1-D7B6-4C36-B24F-94BB76272EEF}">
      <dgm:prSet phldrT="[Text]" custT="1"/>
      <dgm:spPr/>
      <dgm:t>
        <a:bodyPr/>
        <a:lstStyle/>
        <a:p>
          <a:r>
            <a:rPr lang="en-US" sz="2200" dirty="0" smtClean="0"/>
            <a:t>Conducting the experiment on students at different domains</a:t>
          </a:r>
          <a:endParaRPr lang="en-US" sz="2200" dirty="0"/>
        </a:p>
      </dgm:t>
    </dgm:pt>
    <dgm:pt modelId="{A418DA16-D2FF-45F4-82CC-476567C40817}" type="parTrans" cxnId="{FD6ED171-7692-4D5C-851C-5E7D7E408643}">
      <dgm:prSet/>
      <dgm:spPr/>
      <dgm:t>
        <a:bodyPr/>
        <a:lstStyle/>
        <a:p>
          <a:endParaRPr lang="en-US" sz="2200"/>
        </a:p>
      </dgm:t>
    </dgm:pt>
    <dgm:pt modelId="{2D002D7B-1366-4A70-BAC5-82A57EC7411A}" type="sibTrans" cxnId="{FD6ED171-7692-4D5C-851C-5E7D7E408643}">
      <dgm:prSet/>
      <dgm:spPr/>
      <dgm:t>
        <a:bodyPr/>
        <a:lstStyle/>
        <a:p>
          <a:endParaRPr lang="en-US" sz="2200"/>
        </a:p>
      </dgm:t>
    </dgm:pt>
    <dgm:pt modelId="{04226E10-2FCB-4449-9B3E-95CEE1095F41}">
      <dgm:prSet phldrT="[Text]" custT="1"/>
      <dgm:spPr/>
      <dgm:t>
        <a:bodyPr/>
        <a:lstStyle/>
        <a:p>
          <a:r>
            <a:rPr lang="en-US" sz="2200" dirty="0" smtClean="0"/>
            <a:t>Involving more subjects in the experiment.</a:t>
          </a:r>
          <a:endParaRPr lang="en-US" sz="2200" dirty="0"/>
        </a:p>
      </dgm:t>
    </dgm:pt>
    <dgm:pt modelId="{AB5846B8-7BBD-47DB-BAC5-286F4017F22A}" type="parTrans" cxnId="{8CFD71AF-4E0A-4D59-A105-A67619E53076}">
      <dgm:prSet/>
      <dgm:spPr/>
      <dgm:t>
        <a:bodyPr/>
        <a:lstStyle/>
        <a:p>
          <a:endParaRPr lang="en-US" sz="2200"/>
        </a:p>
      </dgm:t>
    </dgm:pt>
    <dgm:pt modelId="{B53FA55F-A9CC-4D14-95E8-9EBF62A5BCB7}" type="sibTrans" cxnId="{8CFD71AF-4E0A-4D59-A105-A67619E53076}">
      <dgm:prSet/>
      <dgm:spPr/>
      <dgm:t>
        <a:bodyPr/>
        <a:lstStyle/>
        <a:p>
          <a:endParaRPr lang="en-US" sz="2200"/>
        </a:p>
      </dgm:t>
    </dgm:pt>
    <dgm:pt modelId="{ECD80293-5364-4668-B690-C99FA796973B}">
      <dgm:prSet phldrT="[Text]" custT="1"/>
      <dgm:spPr/>
      <dgm:t>
        <a:bodyPr/>
        <a:lstStyle/>
        <a:p>
          <a:r>
            <a:rPr lang="en-US" sz="2200" dirty="0" smtClean="0"/>
            <a:t>4</a:t>
          </a:r>
          <a:endParaRPr lang="en-US" sz="2200" dirty="0"/>
        </a:p>
      </dgm:t>
    </dgm:pt>
    <dgm:pt modelId="{95840334-4455-477E-8F79-23281E0C5568}" type="parTrans" cxnId="{308DC82D-F65A-40FF-8172-C0C27B2251DF}">
      <dgm:prSet/>
      <dgm:spPr/>
      <dgm:t>
        <a:bodyPr/>
        <a:lstStyle/>
        <a:p>
          <a:endParaRPr lang="en-US"/>
        </a:p>
      </dgm:t>
    </dgm:pt>
    <dgm:pt modelId="{4EFCA955-C720-4B06-B8EC-14FB658D26B9}" type="sibTrans" cxnId="{308DC82D-F65A-40FF-8172-C0C27B2251DF}">
      <dgm:prSet/>
      <dgm:spPr/>
      <dgm:t>
        <a:bodyPr/>
        <a:lstStyle/>
        <a:p>
          <a:endParaRPr lang="en-US"/>
        </a:p>
      </dgm:t>
    </dgm:pt>
    <dgm:pt modelId="{A6F1C7A6-23A7-40CE-BF78-A6F994937E96}">
      <dgm:prSet phldrT="[Text]" custT="1"/>
      <dgm:spPr/>
      <dgm:t>
        <a:bodyPr/>
        <a:lstStyle/>
        <a:p>
          <a:r>
            <a:rPr lang="en-US" sz="2200" dirty="0" smtClean="0"/>
            <a:t>Measuring students’ performance before and after the experiment</a:t>
          </a:r>
          <a:endParaRPr lang="en-US" sz="2200" dirty="0"/>
        </a:p>
      </dgm:t>
    </dgm:pt>
    <dgm:pt modelId="{A671FA5B-E2EA-45AC-8666-E5343B56487F}" type="parTrans" cxnId="{E290AD58-FE8E-4B26-99BB-FF846CDDBBE0}">
      <dgm:prSet/>
      <dgm:spPr/>
      <dgm:t>
        <a:bodyPr/>
        <a:lstStyle/>
        <a:p>
          <a:endParaRPr lang="en-US"/>
        </a:p>
      </dgm:t>
    </dgm:pt>
    <dgm:pt modelId="{A109E86B-3864-4B11-9F67-F1FF99794296}" type="sibTrans" cxnId="{E290AD58-FE8E-4B26-99BB-FF846CDDBBE0}">
      <dgm:prSet/>
      <dgm:spPr/>
      <dgm:t>
        <a:bodyPr/>
        <a:lstStyle/>
        <a:p>
          <a:endParaRPr lang="en-US"/>
        </a:p>
      </dgm:t>
    </dgm:pt>
    <dgm:pt modelId="{41894B9B-1455-40C2-9994-BBA729D9EFB4}" type="pres">
      <dgm:prSet presAssocID="{D17E9CBA-28F3-4950-9ECE-57F956AFCCAA}" presName="linearFlow" presStyleCnt="0">
        <dgm:presLayoutVars>
          <dgm:dir/>
          <dgm:animLvl val="lvl"/>
          <dgm:resizeHandles val="exact"/>
        </dgm:presLayoutVars>
      </dgm:prSet>
      <dgm:spPr/>
      <dgm:t>
        <a:bodyPr/>
        <a:lstStyle/>
        <a:p>
          <a:endParaRPr lang="en-US"/>
        </a:p>
      </dgm:t>
    </dgm:pt>
    <dgm:pt modelId="{737A14F5-9C43-4013-A42C-0809CE0EC0C7}" type="pres">
      <dgm:prSet presAssocID="{5144F6FB-038A-4EDA-ABD9-DFB44E295FF0}" presName="composite" presStyleCnt="0"/>
      <dgm:spPr/>
    </dgm:pt>
    <dgm:pt modelId="{0BBA21CD-3C3A-4D50-A2D5-7FA27FE6E089}" type="pres">
      <dgm:prSet presAssocID="{5144F6FB-038A-4EDA-ABD9-DFB44E295FF0}" presName="parentText" presStyleLbl="alignNode1" presStyleIdx="0" presStyleCnt="4">
        <dgm:presLayoutVars>
          <dgm:chMax val="1"/>
          <dgm:bulletEnabled val="1"/>
        </dgm:presLayoutVars>
      </dgm:prSet>
      <dgm:spPr/>
      <dgm:t>
        <a:bodyPr/>
        <a:lstStyle/>
        <a:p>
          <a:endParaRPr lang="en-US"/>
        </a:p>
      </dgm:t>
    </dgm:pt>
    <dgm:pt modelId="{FE14530E-1CF6-4148-8523-C61590C9FFE8}" type="pres">
      <dgm:prSet presAssocID="{5144F6FB-038A-4EDA-ABD9-DFB44E295FF0}" presName="descendantText" presStyleLbl="alignAcc1" presStyleIdx="0" presStyleCnt="4">
        <dgm:presLayoutVars>
          <dgm:bulletEnabled val="1"/>
        </dgm:presLayoutVars>
      </dgm:prSet>
      <dgm:spPr/>
      <dgm:t>
        <a:bodyPr/>
        <a:lstStyle/>
        <a:p>
          <a:endParaRPr lang="en-US"/>
        </a:p>
      </dgm:t>
    </dgm:pt>
    <dgm:pt modelId="{64D31C45-E09C-49F0-A4B3-E8DE9A7B4E4F}" type="pres">
      <dgm:prSet presAssocID="{5F23A710-69C2-4C9F-8B64-7414A83F7184}" presName="sp" presStyleCnt="0"/>
      <dgm:spPr/>
    </dgm:pt>
    <dgm:pt modelId="{CD110648-4886-4FEB-B582-0319A31C974B}" type="pres">
      <dgm:prSet presAssocID="{CC8B812B-A6FE-4625-A98F-BCAB5484754B}" presName="composite" presStyleCnt="0"/>
      <dgm:spPr/>
    </dgm:pt>
    <dgm:pt modelId="{33B19DFD-456C-41A5-ABBE-C76EA33E6FF3}" type="pres">
      <dgm:prSet presAssocID="{CC8B812B-A6FE-4625-A98F-BCAB5484754B}" presName="parentText" presStyleLbl="alignNode1" presStyleIdx="1" presStyleCnt="4">
        <dgm:presLayoutVars>
          <dgm:chMax val="1"/>
          <dgm:bulletEnabled val="1"/>
        </dgm:presLayoutVars>
      </dgm:prSet>
      <dgm:spPr/>
      <dgm:t>
        <a:bodyPr/>
        <a:lstStyle/>
        <a:p>
          <a:endParaRPr lang="en-US"/>
        </a:p>
      </dgm:t>
    </dgm:pt>
    <dgm:pt modelId="{EBEC33CF-62D9-4B0F-9C5B-5782BA1BCD43}" type="pres">
      <dgm:prSet presAssocID="{CC8B812B-A6FE-4625-A98F-BCAB5484754B}" presName="descendantText" presStyleLbl="alignAcc1" presStyleIdx="1" presStyleCnt="4">
        <dgm:presLayoutVars>
          <dgm:bulletEnabled val="1"/>
        </dgm:presLayoutVars>
      </dgm:prSet>
      <dgm:spPr/>
      <dgm:t>
        <a:bodyPr/>
        <a:lstStyle/>
        <a:p>
          <a:endParaRPr lang="en-US"/>
        </a:p>
      </dgm:t>
    </dgm:pt>
    <dgm:pt modelId="{86F3B9A6-BFC1-4DA1-933C-8ACB7890F935}" type="pres">
      <dgm:prSet presAssocID="{AE220AFA-FA1C-4BFC-B425-936E5566B19E}" presName="sp" presStyleCnt="0"/>
      <dgm:spPr/>
    </dgm:pt>
    <dgm:pt modelId="{C75255BF-65EF-4358-93D1-A28785FA57BF}" type="pres">
      <dgm:prSet presAssocID="{E4B3B911-BC73-4D5D-A7E7-CAE6E3256245}" presName="composite" presStyleCnt="0"/>
      <dgm:spPr/>
    </dgm:pt>
    <dgm:pt modelId="{C5E2BA0B-BFEE-4BF1-B977-390A81FE3E5E}" type="pres">
      <dgm:prSet presAssocID="{E4B3B911-BC73-4D5D-A7E7-CAE6E3256245}" presName="parentText" presStyleLbl="alignNode1" presStyleIdx="2" presStyleCnt="4">
        <dgm:presLayoutVars>
          <dgm:chMax val="1"/>
          <dgm:bulletEnabled val="1"/>
        </dgm:presLayoutVars>
      </dgm:prSet>
      <dgm:spPr/>
      <dgm:t>
        <a:bodyPr/>
        <a:lstStyle/>
        <a:p>
          <a:endParaRPr lang="en-US"/>
        </a:p>
      </dgm:t>
    </dgm:pt>
    <dgm:pt modelId="{3C2A45D8-32A5-46A5-B5A3-9C716A2B2B3D}" type="pres">
      <dgm:prSet presAssocID="{E4B3B911-BC73-4D5D-A7E7-CAE6E3256245}" presName="descendantText" presStyleLbl="alignAcc1" presStyleIdx="2" presStyleCnt="4" custLinFactNeighborY="-6575">
        <dgm:presLayoutVars>
          <dgm:bulletEnabled val="1"/>
        </dgm:presLayoutVars>
      </dgm:prSet>
      <dgm:spPr/>
      <dgm:t>
        <a:bodyPr/>
        <a:lstStyle/>
        <a:p>
          <a:endParaRPr lang="en-US"/>
        </a:p>
      </dgm:t>
    </dgm:pt>
    <dgm:pt modelId="{2C3F52B6-B14A-43AF-83EE-6F53B97D4D0B}" type="pres">
      <dgm:prSet presAssocID="{61C27552-58B9-4F46-A00B-6B0721D5C85E}" presName="sp" presStyleCnt="0"/>
      <dgm:spPr/>
    </dgm:pt>
    <dgm:pt modelId="{F3AC215E-B75F-4B13-B178-1EAC148F34BF}" type="pres">
      <dgm:prSet presAssocID="{ECD80293-5364-4668-B690-C99FA796973B}" presName="composite" presStyleCnt="0"/>
      <dgm:spPr/>
    </dgm:pt>
    <dgm:pt modelId="{A5A8F277-C937-4369-A9A0-1C98F0032B01}" type="pres">
      <dgm:prSet presAssocID="{ECD80293-5364-4668-B690-C99FA796973B}" presName="parentText" presStyleLbl="alignNode1" presStyleIdx="3" presStyleCnt="4">
        <dgm:presLayoutVars>
          <dgm:chMax val="1"/>
          <dgm:bulletEnabled val="1"/>
        </dgm:presLayoutVars>
      </dgm:prSet>
      <dgm:spPr/>
      <dgm:t>
        <a:bodyPr/>
        <a:lstStyle/>
        <a:p>
          <a:endParaRPr lang="en-US"/>
        </a:p>
      </dgm:t>
    </dgm:pt>
    <dgm:pt modelId="{4C08E8EE-4EC1-45BE-9260-A64E9B52DD87}" type="pres">
      <dgm:prSet presAssocID="{ECD80293-5364-4668-B690-C99FA796973B}" presName="descendantText" presStyleLbl="alignAcc1" presStyleIdx="3" presStyleCnt="4">
        <dgm:presLayoutVars>
          <dgm:bulletEnabled val="1"/>
        </dgm:presLayoutVars>
      </dgm:prSet>
      <dgm:spPr/>
      <dgm:t>
        <a:bodyPr/>
        <a:lstStyle/>
        <a:p>
          <a:endParaRPr lang="en-US"/>
        </a:p>
      </dgm:t>
    </dgm:pt>
  </dgm:ptLst>
  <dgm:cxnLst>
    <dgm:cxn modelId="{A292622A-24F3-4951-9728-15D1003ACE15}" type="presOf" srcId="{E4B3B911-BC73-4D5D-A7E7-CAE6E3256245}" destId="{C5E2BA0B-BFEE-4BF1-B977-390A81FE3E5E}" srcOrd="0" destOrd="0" presId="urn:microsoft.com/office/officeart/2005/8/layout/chevron2"/>
    <dgm:cxn modelId="{5FEF8A9A-CBAE-4779-B21E-A2E9E8B63B2A}" srcId="{D17E9CBA-28F3-4950-9ECE-57F956AFCCAA}" destId="{CC8B812B-A6FE-4625-A98F-BCAB5484754B}" srcOrd="1" destOrd="0" parTransId="{C29169D7-3415-4EE7-84DE-53C1B05266F4}" sibTransId="{AE220AFA-FA1C-4BFC-B425-936E5566B19E}"/>
    <dgm:cxn modelId="{9F7927FC-03E2-46D8-8627-9875ACE34EDD}" srcId="{E4B3B911-BC73-4D5D-A7E7-CAE6E3256245}" destId="{9B49AA29-B187-45C5-B91C-1F91C3C89B4D}" srcOrd="0" destOrd="0" parTransId="{399083D0-DE01-4CB6-9723-EBDF9B4E5D02}" sibTransId="{EF9670DF-A850-409B-850E-2321726B01B8}"/>
    <dgm:cxn modelId="{8CFD71AF-4E0A-4D59-A105-A67619E53076}" srcId="{5144F6FB-038A-4EDA-ABD9-DFB44E295FF0}" destId="{04226E10-2FCB-4449-9B3E-95CEE1095F41}" srcOrd="0" destOrd="0" parTransId="{AB5846B8-7BBD-47DB-BAC5-286F4017F22A}" sibTransId="{B53FA55F-A9CC-4D14-95E8-9EBF62A5BCB7}"/>
    <dgm:cxn modelId="{308DC82D-F65A-40FF-8172-C0C27B2251DF}" srcId="{D17E9CBA-28F3-4950-9ECE-57F956AFCCAA}" destId="{ECD80293-5364-4668-B690-C99FA796973B}" srcOrd="3" destOrd="0" parTransId="{95840334-4455-477E-8F79-23281E0C5568}" sibTransId="{4EFCA955-C720-4B06-B8EC-14FB658D26B9}"/>
    <dgm:cxn modelId="{50729E3E-6242-4772-BF4D-2D19A0A4EC2F}" type="presOf" srcId="{D17E9CBA-28F3-4950-9ECE-57F956AFCCAA}" destId="{41894B9B-1455-40C2-9994-BBA729D9EFB4}" srcOrd="0" destOrd="0" presId="urn:microsoft.com/office/officeart/2005/8/layout/chevron2"/>
    <dgm:cxn modelId="{C37E108D-A7EA-46C9-A871-536ED17AAD6F}" type="presOf" srcId="{04226E10-2FCB-4449-9B3E-95CEE1095F41}" destId="{FE14530E-1CF6-4148-8523-C61590C9FFE8}" srcOrd="0" destOrd="0" presId="urn:microsoft.com/office/officeart/2005/8/layout/chevron2"/>
    <dgm:cxn modelId="{B2215E78-E686-4EE2-9773-2AD434EEC8A9}" srcId="{D17E9CBA-28F3-4950-9ECE-57F956AFCCAA}" destId="{5144F6FB-038A-4EDA-ABD9-DFB44E295FF0}" srcOrd="0" destOrd="0" parTransId="{92B1B25A-672D-48D7-9688-CC6CE4E99B42}" sibTransId="{5F23A710-69C2-4C9F-8B64-7414A83F7184}"/>
    <dgm:cxn modelId="{88AAB111-9EC8-4001-BC81-F8818CDF59E7}" type="presOf" srcId="{CC8B812B-A6FE-4625-A98F-BCAB5484754B}" destId="{33B19DFD-456C-41A5-ABBE-C76EA33E6FF3}" srcOrd="0" destOrd="0" presId="urn:microsoft.com/office/officeart/2005/8/layout/chevron2"/>
    <dgm:cxn modelId="{4DDE7DF0-F611-4863-9F50-EE676DDBB8BF}" type="presOf" srcId="{719153B1-D7B6-4C36-B24F-94BB76272EEF}" destId="{EBEC33CF-62D9-4B0F-9C5B-5782BA1BCD43}" srcOrd="0" destOrd="0" presId="urn:microsoft.com/office/officeart/2005/8/layout/chevron2"/>
    <dgm:cxn modelId="{BD474266-F75E-438E-99FC-871B32391423}" type="presOf" srcId="{A6F1C7A6-23A7-40CE-BF78-A6F994937E96}" destId="{4C08E8EE-4EC1-45BE-9260-A64E9B52DD87}" srcOrd="0" destOrd="0" presId="urn:microsoft.com/office/officeart/2005/8/layout/chevron2"/>
    <dgm:cxn modelId="{6D8CDBA5-DAAB-4E6E-977C-085D96E63798}" type="presOf" srcId="{5144F6FB-038A-4EDA-ABD9-DFB44E295FF0}" destId="{0BBA21CD-3C3A-4D50-A2D5-7FA27FE6E089}" srcOrd="0" destOrd="0" presId="urn:microsoft.com/office/officeart/2005/8/layout/chevron2"/>
    <dgm:cxn modelId="{E290AD58-FE8E-4B26-99BB-FF846CDDBBE0}" srcId="{ECD80293-5364-4668-B690-C99FA796973B}" destId="{A6F1C7A6-23A7-40CE-BF78-A6F994937E96}" srcOrd="0" destOrd="0" parTransId="{A671FA5B-E2EA-45AC-8666-E5343B56487F}" sibTransId="{A109E86B-3864-4B11-9F67-F1FF99794296}"/>
    <dgm:cxn modelId="{FD6ED171-7692-4D5C-851C-5E7D7E408643}" srcId="{CC8B812B-A6FE-4625-A98F-BCAB5484754B}" destId="{719153B1-D7B6-4C36-B24F-94BB76272EEF}" srcOrd="0" destOrd="0" parTransId="{A418DA16-D2FF-45F4-82CC-476567C40817}" sibTransId="{2D002D7B-1366-4A70-BAC5-82A57EC7411A}"/>
    <dgm:cxn modelId="{FF628078-2BD5-404F-9FC8-BDFB4749F5AB}" type="presOf" srcId="{ECD80293-5364-4668-B690-C99FA796973B}" destId="{A5A8F277-C937-4369-A9A0-1C98F0032B01}" srcOrd="0" destOrd="0" presId="urn:microsoft.com/office/officeart/2005/8/layout/chevron2"/>
    <dgm:cxn modelId="{57C065E5-557A-4C62-B92E-3B4362454AC0}" type="presOf" srcId="{9B49AA29-B187-45C5-B91C-1F91C3C89B4D}" destId="{3C2A45D8-32A5-46A5-B5A3-9C716A2B2B3D}" srcOrd="0" destOrd="0" presId="urn:microsoft.com/office/officeart/2005/8/layout/chevron2"/>
    <dgm:cxn modelId="{ABD984C9-EFEF-4580-9114-0FDEB2D7A7F2}" srcId="{D17E9CBA-28F3-4950-9ECE-57F956AFCCAA}" destId="{E4B3B911-BC73-4D5D-A7E7-CAE6E3256245}" srcOrd="2" destOrd="0" parTransId="{F4455670-8426-474A-8E50-87F956B6B77F}" sibTransId="{61C27552-58B9-4F46-A00B-6B0721D5C85E}"/>
    <dgm:cxn modelId="{82EB0CBB-2F16-4769-82B3-BB0773849ED5}" type="presParOf" srcId="{41894B9B-1455-40C2-9994-BBA729D9EFB4}" destId="{737A14F5-9C43-4013-A42C-0809CE0EC0C7}" srcOrd="0" destOrd="0" presId="urn:microsoft.com/office/officeart/2005/8/layout/chevron2"/>
    <dgm:cxn modelId="{8B2837D3-724D-4538-B60B-AC7960C2F885}" type="presParOf" srcId="{737A14F5-9C43-4013-A42C-0809CE0EC0C7}" destId="{0BBA21CD-3C3A-4D50-A2D5-7FA27FE6E089}" srcOrd="0" destOrd="0" presId="urn:microsoft.com/office/officeart/2005/8/layout/chevron2"/>
    <dgm:cxn modelId="{584FCCB7-EFFA-4A11-8134-04141A2326B3}" type="presParOf" srcId="{737A14F5-9C43-4013-A42C-0809CE0EC0C7}" destId="{FE14530E-1CF6-4148-8523-C61590C9FFE8}" srcOrd="1" destOrd="0" presId="urn:microsoft.com/office/officeart/2005/8/layout/chevron2"/>
    <dgm:cxn modelId="{A983776E-E6D8-4AD6-AF78-4C60C76A7B91}" type="presParOf" srcId="{41894B9B-1455-40C2-9994-BBA729D9EFB4}" destId="{64D31C45-E09C-49F0-A4B3-E8DE9A7B4E4F}" srcOrd="1" destOrd="0" presId="urn:microsoft.com/office/officeart/2005/8/layout/chevron2"/>
    <dgm:cxn modelId="{E3AA4ACA-A3B1-4426-B5A9-E5CC07FE60D9}" type="presParOf" srcId="{41894B9B-1455-40C2-9994-BBA729D9EFB4}" destId="{CD110648-4886-4FEB-B582-0319A31C974B}" srcOrd="2" destOrd="0" presId="urn:microsoft.com/office/officeart/2005/8/layout/chevron2"/>
    <dgm:cxn modelId="{1406A9E3-BB9B-4A49-AD81-DD1A879ADA6A}" type="presParOf" srcId="{CD110648-4886-4FEB-B582-0319A31C974B}" destId="{33B19DFD-456C-41A5-ABBE-C76EA33E6FF3}" srcOrd="0" destOrd="0" presId="urn:microsoft.com/office/officeart/2005/8/layout/chevron2"/>
    <dgm:cxn modelId="{9DEDCAC3-9526-4C30-982D-E363DADE70D8}" type="presParOf" srcId="{CD110648-4886-4FEB-B582-0319A31C974B}" destId="{EBEC33CF-62D9-4B0F-9C5B-5782BA1BCD43}" srcOrd="1" destOrd="0" presId="urn:microsoft.com/office/officeart/2005/8/layout/chevron2"/>
    <dgm:cxn modelId="{E35C5E74-11AE-4C52-AD73-BD59EA3BE748}" type="presParOf" srcId="{41894B9B-1455-40C2-9994-BBA729D9EFB4}" destId="{86F3B9A6-BFC1-4DA1-933C-8ACB7890F935}" srcOrd="3" destOrd="0" presId="urn:microsoft.com/office/officeart/2005/8/layout/chevron2"/>
    <dgm:cxn modelId="{A5897BAB-C907-465B-B99D-A2D410308E2B}" type="presParOf" srcId="{41894B9B-1455-40C2-9994-BBA729D9EFB4}" destId="{C75255BF-65EF-4358-93D1-A28785FA57BF}" srcOrd="4" destOrd="0" presId="urn:microsoft.com/office/officeart/2005/8/layout/chevron2"/>
    <dgm:cxn modelId="{D2AEC892-5CD4-452E-993A-EC9AD699B8DA}" type="presParOf" srcId="{C75255BF-65EF-4358-93D1-A28785FA57BF}" destId="{C5E2BA0B-BFEE-4BF1-B977-390A81FE3E5E}" srcOrd="0" destOrd="0" presId="urn:microsoft.com/office/officeart/2005/8/layout/chevron2"/>
    <dgm:cxn modelId="{37B6051A-82B2-4A81-9644-62E402DD56E7}" type="presParOf" srcId="{C75255BF-65EF-4358-93D1-A28785FA57BF}" destId="{3C2A45D8-32A5-46A5-B5A3-9C716A2B2B3D}" srcOrd="1" destOrd="0" presId="urn:microsoft.com/office/officeart/2005/8/layout/chevron2"/>
    <dgm:cxn modelId="{683872D7-8BF3-4566-B5EC-2CB97CB416BD}" type="presParOf" srcId="{41894B9B-1455-40C2-9994-BBA729D9EFB4}" destId="{2C3F52B6-B14A-43AF-83EE-6F53B97D4D0B}" srcOrd="5" destOrd="0" presId="urn:microsoft.com/office/officeart/2005/8/layout/chevron2"/>
    <dgm:cxn modelId="{B46D94CD-4483-4623-A299-06E5CBA0ECF6}" type="presParOf" srcId="{41894B9B-1455-40C2-9994-BBA729D9EFB4}" destId="{F3AC215E-B75F-4B13-B178-1EAC148F34BF}" srcOrd="6" destOrd="0" presId="urn:microsoft.com/office/officeart/2005/8/layout/chevron2"/>
    <dgm:cxn modelId="{A6D5922C-B4AA-4720-8FA1-BD5D37F52E68}" type="presParOf" srcId="{F3AC215E-B75F-4B13-B178-1EAC148F34BF}" destId="{A5A8F277-C937-4369-A9A0-1C98F0032B01}" srcOrd="0" destOrd="0" presId="urn:microsoft.com/office/officeart/2005/8/layout/chevron2"/>
    <dgm:cxn modelId="{39390F38-FFC6-4A83-BB18-C5534E91ACA7}" type="presParOf" srcId="{F3AC215E-B75F-4B13-B178-1EAC148F34BF}" destId="{4C08E8EE-4EC1-45BE-9260-A64E9B52DD8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D0148-E080-416F-A061-DEA668F9111D}">
      <dsp:nvSpPr>
        <dsp:cNvPr id="0" name=""/>
        <dsp:cNvSpPr/>
      </dsp:nvSpPr>
      <dsp:spPr>
        <a:xfrm rot="5400000">
          <a:off x="-251667" y="258820"/>
          <a:ext cx="1677786" cy="117445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a:t>
          </a:r>
          <a:endParaRPr lang="en-US" sz="1800" kern="1200" dirty="0"/>
        </a:p>
      </dsp:txBody>
      <dsp:txXfrm rot="-5400000">
        <a:off x="1" y="594377"/>
        <a:ext cx="1174450" cy="503336"/>
      </dsp:txXfrm>
    </dsp:sp>
    <dsp:sp modelId="{D3AFD261-9557-4555-8BE7-2A5C93CDFC11}">
      <dsp:nvSpPr>
        <dsp:cNvPr id="0" name=""/>
        <dsp:cNvSpPr/>
      </dsp:nvSpPr>
      <dsp:spPr>
        <a:xfrm rot="5400000">
          <a:off x="4118644" y="-2937042"/>
          <a:ext cx="1090560" cy="697894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While previous studies have investigated the effect of developing concept map and mind map on students’ learning, the current study focuses on the level of students’ learning of new concepts through the exposure to CM and MM knowledge representation.</a:t>
          </a:r>
          <a:endParaRPr lang="en-US" sz="1800" kern="1200" dirty="0"/>
        </a:p>
      </dsp:txBody>
      <dsp:txXfrm rot="-5400000">
        <a:off x="1174450" y="60389"/>
        <a:ext cx="6925712" cy="984086"/>
      </dsp:txXfrm>
    </dsp:sp>
    <dsp:sp modelId="{0B51AF1A-E774-4F15-B0E0-F86E420F87C9}">
      <dsp:nvSpPr>
        <dsp:cNvPr id="0" name=""/>
        <dsp:cNvSpPr/>
      </dsp:nvSpPr>
      <dsp:spPr>
        <a:xfrm rot="5400000">
          <a:off x="-251667" y="1998935"/>
          <a:ext cx="1677786" cy="117445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2</a:t>
          </a:r>
          <a:endParaRPr lang="en-US" sz="1800" kern="1200" dirty="0"/>
        </a:p>
      </dsp:txBody>
      <dsp:txXfrm rot="-5400000">
        <a:off x="1" y="2334492"/>
        <a:ext cx="1174450" cy="503336"/>
      </dsp:txXfrm>
    </dsp:sp>
    <dsp:sp modelId="{343BD856-975D-4EE4-B075-6A3D2B59B2BA}">
      <dsp:nvSpPr>
        <dsp:cNvPr id="0" name=""/>
        <dsp:cNvSpPr/>
      </dsp:nvSpPr>
      <dsp:spPr>
        <a:xfrm rot="5400000">
          <a:off x="3873922" y="-1196926"/>
          <a:ext cx="1580004" cy="697894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Instead of lecturing students about the advantages of concept/mind mapping and training them to develop their own concept/mind maps,  we provided them with a piece of knowledge ,that they know how challenging and complicated to be understood using the traditional ways, represented in concept/mind mapping and tested their understanding  and speed in answering a given set of test questions.  </a:t>
          </a:r>
          <a:endParaRPr lang="en-US" sz="1800" kern="1200" dirty="0"/>
        </a:p>
      </dsp:txBody>
      <dsp:txXfrm rot="-5400000">
        <a:off x="1174450" y="1579675"/>
        <a:ext cx="6901820" cy="1425746"/>
      </dsp:txXfrm>
    </dsp:sp>
    <dsp:sp modelId="{49F4AABF-2F47-415E-B2E6-0570E21F5A3A}">
      <dsp:nvSpPr>
        <dsp:cNvPr id="0" name=""/>
        <dsp:cNvSpPr/>
      </dsp:nvSpPr>
      <dsp:spPr>
        <a:xfrm rot="5400000">
          <a:off x="-251667" y="3494329"/>
          <a:ext cx="1677786" cy="117445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3</a:t>
          </a:r>
          <a:endParaRPr lang="en-US" sz="1800" kern="1200" dirty="0"/>
        </a:p>
      </dsp:txBody>
      <dsp:txXfrm rot="-5400000">
        <a:off x="1" y="3829886"/>
        <a:ext cx="1174450" cy="503336"/>
      </dsp:txXfrm>
    </dsp:sp>
    <dsp:sp modelId="{7438DE5E-0DB5-42E8-92C7-257E43B962EF}">
      <dsp:nvSpPr>
        <dsp:cNvPr id="0" name=""/>
        <dsp:cNvSpPr/>
      </dsp:nvSpPr>
      <dsp:spPr>
        <a:xfrm rot="5400000">
          <a:off x="4118644" y="298467"/>
          <a:ext cx="1090560" cy="697894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Learning by example/experiment is an effective way to make students realize the importance of such knowledge representation methods. This will encourage and motivate students to learn and exercise on the development of their own  concept/mind maps.</a:t>
          </a:r>
          <a:endParaRPr lang="en-US" sz="1800" kern="1200" dirty="0"/>
        </a:p>
      </dsp:txBody>
      <dsp:txXfrm rot="-5400000">
        <a:off x="1174450" y="3295899"/>
        <a:ext cx="6925712" cy="984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FA5CF1-63C9-4E7F-B74E-0BFC4B08CD9E}">
      <dsp:nvSpPr>
        <dsp:cNvPr id="0" name=""/>
        <dsp:cNvSpPr/>
      </dsp:nvSpPr>
      <dsp:spPr>
        <a:xfrm rot="16200000">
          <a:off x="1482067" y="-1482067"/>
          <a:ext cx="4876800" cy="7840935"/>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ctr" defTabSz="889000">
            <a:lnSpc>
              <a:spcPct val="90000"/>
            </a:lnSpc>
            <a:spcBef>
              <a:spcPct val="0"/>
            </a:spcBef>
            <a:spcAft>
              <a:spcPct val="35000"/>
            </a:spcAft>
          </a:pPr>
          <a:endParaRPr lang="en-US" sz="2000" kern="1200" dirty="0"/>
        </a:p>
        <a:p>
          <a:pPr marL="285750" lvl="1" indent="-285750" algn="just" defTabSz="1244600">
            <a:lnSpc>
              <a:spcPct val="90000"/>
            </a:lnSpc>
            <a:spcBef>
              <a:spcPct val="0"/>
            </a:spcBef>
            <a:spcAft>
              <a:spcPct val="15000"/>
            </a:spcAft>
            <a:buChar char="••"/>
          </a:pPr>
          <a:r>
            <a:rPr lang="en-US" sz="2800" kern="1200" dirty="0" smtClean="0"/>
            <a:t>Investigating the effect of concept mapping (CM) and mind mapping (MM) on the understanding of challenging text through a set of test questions.</a:t>
          </a:r>
          <a:endParaRPr lang="en-US" sz="2800" kern="1200" dirty="0"/>
        </a:p>
        <a:p>
          <a:pPr marL="285750" lvl="1" indent="-285750" algn="just" defTabSz="1244600">
            <a:lnSpc>
              <a:spcPct val="90000"/>
            </a:lnSpc>
            <a:spcBef>
              <a:spcPct val="0"/>
            </a:spcBef>
            <a:spcAft>
              <a:spcPct val="15000"/>
            </a:spcAft>
            <a:buChar char="••"/>
          </a:pPr>
          <a:endParaRPr lang="en-US" sz="2800" kern="1200" dirty="0"/>
        </a:p>
        <a:p>
          <a:pPr marL="285750" lvl="1" indent="-285750" algn="just" defTabSz="1244600">
            <a:lnSpc>
              <a:spcPct val="90000"/>
            </a:lnSpc>
            <a:spcBef>
              <a:spcPct val="0"/>
            </a:spcBef>
            <a:spcAft>
              <a:spcPct val="15000"/>
            </a:spcAft>
            <a:buChar char="••"/>
          </a:pPr>
          <a:r>
            <a:rPr lang="en-US" sz="2800" kern="1200" dirty="0" smtClean="0"/>
            <a:t>Measuring the speed of students in answering test questions by recording the time students spent in finalizing the test questions. </a:t>
          </a:r>
          <a:endParaRPr lang="en-US" sz="2800" kern="1200" dirty="0"/>
        </a:p>
      </dsp:txBody>
      <dsp:txXfrm rot="5400000">
        <a:off x="0" y="975360"/>
        <a:ext cx="7840935" cy="2926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8D6E4-7A13-41EA-A845-6BB6B311D63D}">
      <dsp:nvSpPr>
        <dsp:cNvPr id="0" name=""/>
        <dsp:cNvSpPr/>
      </dsp:nvSpPr>
      <dsp:spPr>
        <a:xfrm rot="5400000">
          <a:off x="-187858" y="189185"/>
          <a:ext cx="1252388" cy="87667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1</a:t>
          </a:r>
          <a:endParaRPr lang="en-US" sz="2200" kern="1200" dirty="0"/>
        </a:p>
      </dsp:txBody>
      <dsp:txXfrm rot="-5400000">
        <a:off x="0" y="439663"/>
        <a:ext cx="876672" cy="375716"/>
      </dsp:txXfrm>
    </dsp:sp>
    <dsp:sp modelId="{2A97B958-CEBF-4679-B5EE-CA97B7B37EE8}">
      <dsp:nvSpPr>
        <dsp:cNvPr id="0" name=""/>
        <dsp:cNvSpPr/>
      </dsp:nvSpPr>
      <dsp:spPr>
        <a:xfrm rot="5400000">
          <a:off x="3955609" y="-3077610"/>
          <a:ext cx="814052" cy="69719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Limited sample size</a:t>
          </a:r>
          <a:endParaRPr lang="en-US" sz="2200" kern="1200" dirty="0"/>
        </a:p>
      </dsp:txBody>
      <dsp:txXfrm rot="-5400000">
        <a:off x="876672" y="41066"/>
        <a:ext cx="6932188" cy="734574"/>
      </dsp:txXfrm>
    </dsp:sp>
    <dsp:sp modelId="{7039960D-1395-4AE2-AC6C-2531623356E3}">
      <dsp:nvSpPr>
        <dsp:cNvPr id="0" name=""/>
        <dsp:cNvSpPr/>
      </dsp:nvSpPr>
      <dsp:spPr>
        <a:xfrm rot="5400000">
          <a:off x="-187858" y="1294837"/>
          <a:ext cx="1252388" cy="87667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2</a:t>
          </a:r>
          <a:endParaRPr lang="en-US" sz="2200" kern="1200" dirty="0"/>
        </a:p>
      </dsp:txBody>
      <dsp:txXfrm rot="-5400000">
        <a:off x="0" y="1545315"/>
        <a:ext cx="876672" cy="375716"/>
      </dsp:txXfrm>
    </dsp:sp>
    <dsp:sp modelId="{38F221AA-D975-4FDE-AE55-7B104BFDE3C7}">
      <dsp:nvSpPr>
        <dsp:cNvPr id="0" name=""/>
        <dsp:cNvSpPr/>
      </dsp:nvSpPr>
      <dsp:spPr>
        <a:xfrm rot="5400000">
          <a:off x="3955609" y="-1971958"/>
          <a:ext cx="814052" cy="69719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Limited sample background</a:t>
          </a:r>
          <a:endParaRPr lang="en-US" sz="2200" kern="1200" dirty="0"/>
        </a:p>
      </dsp:txBody>
      <dsp:txXfrm rot="-5400000">
        <a:off x="876672" y="1146718"/>
        <a:ext cx="6932188" cy="734574"/>
      </dsp:txXfrm>
    </dsp:sp>
    <dsp:sp modelId="{80341A6E-183E-49FA-A64E-93900E5C0CA5}">
      <dsp:nvSpPr>
        <dsp:cNvPr id="0" name=""/>
        <dsp:cNvSpPr/>
      </dsp:nvSpPr>
      <dsp:spPr>
        <a:xfrm rot="5400000">
          <a:off x="-187858" y="2400490"/>
          <a:ext cx="1252388" cy="87667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3</a:t>
          </a:r>
          <a:endParaRPr lang="en-US" sz="2200" kern="1200" dirty="0"/>
        </a:p>
      </dsp:txBody>
      <dsp:txXfrm rot="-5400000">
        <a:off x="0" y="2650968"/>
        <a:ext cx="876672" cy="375716"/>
      </dsp:txXfrm>
    </dsp:sp>
    <dsp:sp modelId="{B177DFFB-C91A-4709-B00C-DDD3CD7F84E1}">
      <dsp:nvSpPr>
        <dsp:cNvPr id="0" name=""/>
        <dsp:cNvSpPr/>
      </dsp:nvSpPr>
      <dsp:spPr>
        <a:xfrm rot="5400000">
          <a:off x="3955609" y="-866305"/>
          <a:ext cx="814052" cy="69719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Concept maps and mind maps were developed by the researchers not by students</a:t>
          </a:r>
          <a:endParaRPr lang="en-US" sz="2200" kern="1200" dirty="0"/>
        </a:p>
      </dsp:txBody>
      <dsp:txXfrm rot="-5400000">
        <a:off x="876672" y="2252371"/>
        <a:ext cx="6932188" cy="734574"/>
      </dsp:txXfrm>
    </dsp:sp>
    <dsp:sp modelId="{0A6EEBCE-6AA9-4BC3-85F4-4818335227B4}">
      <dsp:nvSpPr>
        <dsp:cNvPr id="0" name=""/>
        <dsp:cNvSpPr/>
      </dsp:nvSpPr>
      <dsp:spPr>
        <a:xfrm rot="5400000">
          <a:off x="-187858" y="3506142"/>
          <a:ext cx="1252388" cy="87667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4</a:t>
          </a:r>
          <a:endParaRPr lang="en-US" sz="2200" kern="1200" dirty="0"/>
        </a:p>
      </dsp:txBody>
      <dsp:txXfrm rot="-5400000">
        <a:off x="0" y="3756620"/>
        <a:ext cx="876672" cy="375716"/>
      </dsp:txXfrm>
    </dsp:sp>
    <dsp:sp modelId="{52F8FE38-0573-432E-A8EC-371A4BECA5E0}">
      <dsp:nvSpPr>
        <dsp:cNvPr id="0" name=""/>
        <dsp:cNvSpPr/>
      </dsp:nvSpPr>
      <dsp:spPr>
        <a:xfrm rot="5400000">
          <a:off x="3955609" y="239346"/>
          <a:ext cx="814052" cy="69719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Experiment was conducted once and was not repeated</a:t>
          </a:r>
          <a:endParaRPr lang="en-US" sz="2200" kern="1200" dirty="0"/>
        </a:p>
      </dsp:txBody>
      <dsp:txXfrm rot="-5400000">
        <a:off x="876672" y="3358023"/>
        <a:ext cx="6932188" cy="7345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BA21CD-3C3A-4D50-A2D5-7FA27FE6E089}">
      <dsp:nvSpPr>
        <dsp:cNvPr id="0" name=""/>
        <dsp:cNvSpPr/>
      </dsp:nvSpPr>
      <dsp:spPr>
        <a:xfrm rot="5400000">
          <a:off x="-169068" y="169670"/>
          <a:ext cx="1127124" cy="7889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1</a:t>
          </a:r>
          <a:endParaRPr lang="en-US" sz="2200" kern="1200" dirty="0"/>
        </a:p>
      </dsp:txBody>
      <dsp:txXfrm rot="-5400000">
        <a:off x="1" y="395096"/>
        <a:ext cx="788987" cy="338137"/>
      </dsp:txXfrm>
    </dsp:sp>
    <dsp:sp modelId="{FE14530E-1CF6-4148-8523-C61590C9FFE8}">
      <dsp:nvSpPr>
        <dsp:cNvPr id="0" name=""/>
        <dsp:cNvSpPr/>
      </dsp:nvSpPr>
      <dsp:spPr>
        <a:xfrm rot="5400000">
          <a:off x="3838178" y="-3048589"/>
          <a:ext cx="732631" cy="683101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Involving more subjects in the experiment.</a:t>
          </a:r>
          <a:endParaRPr lang="en-US" sz="2200" kern="1200" dirty="0"/>
        </a:p>
      </dsp:txBody>
      <dsp:txXfrm rot="-5400000">
        <a:off x="788988" y="36365"/>
        <a:ext cx="6795248" cy="661103"/>
      </dsp:txXfrm>
    </dsp:sp>
    <dsp:sp modelId="{33B19DFD-456C-41A5-ABBE-C76EA33E6FF3}">
      <dsp:nvSpPr>
        <dsp:cNvPr id="0" name=""/>
        <dsp:cNvSpPr/>
      </dsp:nvSpPr>
      <dsp:spPr>
        <a:xfrm rot="5400000">
          <a:off x="-169068" y="1148227"/>
          <a:ext cx="1127124" cy="7889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2</a:t>
          </a:r>
          <a:endParaRPr lang="en-US" sz="2200" kern="1200" dirty="0"/>
        </a:p>
      </dsp:txBody>
      <dsp:txXfrm rot="-5400000">
        <a:off x="1" y="1373653"/>
        <a:ext cx="788987" cy="338137"/>
      </dsp:txXfrm>
    </dsp:sp>
    <dsp:sp modelId="{EBEC33CF-62D9-4B0F-9C5B-5782BA1BCD43}">
      <dsp:nvSpPr>
        <dsp:cNvPr id="0" name=""/>
        <dsp:cNvSpPr/>
      </dsp:nvSpPr>
      <dsp:spPr>
        <a:xfrm rot="5400000">
          <a:off x="3838178" y="-2070031"/>
          <a:ext cx="732631" cy="683101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Conducting the experiment on students at different domains</a:t>
          </a:r>
          <a:endParaRPr lang="en-US" sz="2200" kern="1200" dirty="0"/>
        </a:p>
      </dsp:txBody>
      <dsp:txXfrm rot="-5400000">
        <a:off x="788988" y="1014923"/>
        <a:ext cx="6795248" cy="661103"/>
      </dsp:txXfrm>
    </dsp:sp>
    <dsp:sp modelId="{C5E2BA0B-BFEE-4BF1-B977-390A81FE3E5E}">
      <dsp:nvSpPr>
        <dsp:cNvPr id="0" name=""/>
        <dsp:cNvSpPr/>
      </dsp:nvSpPr>
      <dsp:spPr>
        <a:xfrm rot="5400000">
          <a:off x="-169068" y="2126784"/>
          <a:ext cx="1127124" cy="7889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3</a:t>
          </a:r>
          <a:endParaRPr lang="en-US" sz="2200" kern="1200" dirty="0"/>
        </a:p>
      </dsp:txBody>
      <dsp:txXfrm rot="-5400000">
        <a:off x="1" y="2352210"/>
        <a:ext cx="788987" cy="338137"/>
      </dsp:txXfrm>
    </dsp:sp>
    <dsp:sp modelId="{3C2A45D8-32A5-46A5-B5A3-9C716A2B2B3D}">
      <dsp:nvSpPr>
        <dsp:cNvPr id="0" name=""/>
        <dsp:cNvSpPr/>
      </dsp:nvSpPr>
      <dsp:spPr>
        <a:xfrm rot="5400000">
          <a:off x="3838178" y="-1139644"/>
          <a:ext cx="732631" cy="683101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Asking students to develop their own maps</a:t>
          </a:r>
          <a:endParaRPr lang="en-US" sz="2200" kern="1200" dirty="0"/>
        </a:p>
      </dsp:txBody>
      <dsp:txXfrm rot="-5400000">
        <a:off x="788988" y="1945310"/>
        <a:ext cx="6795248" cy="661103"/>
      </dsp:txXfrm>
    </dsp:sp>
    <dsp:sp modelId="{A5A8F277-C937-4369-A9A0-1C98F0032B01}">
      <dsp:nvSpPr>
        <dsp:cNvPr id="0" name=""/>
        <dsp:cNvSpPr/>
      </dsp:nvSpPr>
      <dsp:spPr>
        <a:xfrm rot="5400000">
          <a:off x="-169068" y="3105342"/>
          <a:ext cx="1127124" cy="7889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4</a:t>
          </a:r>
          <a:endParaRPr lang="en-US" sz="2200" kern="1200" dirty="0"/>
        </a:p>
      </dsp:txBody>
      <dsp:txXfrm rot="-5400000">
        <a:off x="1" y="3330768"/>
        <a:ext cx="788987" cy="338137"/>
      </dsp:txXfrm>
    </dsp:sp>
    <dsp:sp modelId="{4C08E8EE-4EC1-45BE-9260-A64E9B52DD87}">
      <dsp:nvSpPr>
        <dsp:cNvPr id="0" name=""/>
        <dsp:cNvSpPr/>
      </dsp:nvSpPr>
      <dsp:spPr>
        <a:xfrm rot="5400000">
          <a:off x="3838178" y="-112916"/>
          <a:ext cx="732631" cy="683101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Measuring students’ performance before and after the experiment</a:t>
          </a:r>
          <a:endParaRPr lang="en-US" sz="2200" kern="1200" dirty="0"/>
        </a:p>
      </dsp:txBody>
      <dsp:txXfrm rot="-5400000">
        <a:off x="788988" y="2972038"/>
        <a:ext cx="6795248" cy="66110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4F6569-94C8-4D8A-8141-6AC8920AF282}" type="datetimeFigureOut">
              <a:rPr lang="en-US" smtClean="0"/>
              <a:t>6/21/2018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BCCA90-D69A-42B2-9973-4C906CC6DB87}" type="slidenum">
              <a:rPr lang="en-US" smtClean="0"/>
              <a:t>‹#›</a:t>
            </a:fld>
            <a:endParaRPr lang="en-US"/>
          </a:p>
        </p:txBody>
      </p:sp>
    </p:spTree>
    <p:extLst>
      <p:ext uri="{BB962C8B-B14F-4D97-AF65-F5344CB8AC3E}">
        <p14:creationId xmlns:p14="http://schemas.microsoft.com/office/powerpoint/2010/main" val="1106540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0F68E29-D91C-4D19-82A1-536A5C78A282}" type="datetime1">
              <a:rPr lang="en-US" smtClean="0"/>
              <a:t>6/21/2018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E0ED647F-4066-4E59-92E9-EA6BBCF0A92E}"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27CD219-78CA-4994-8398-266B162276FE}" type="datetime1">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D647F-4066-4E59-92E9-EA6BBCF0A92E}"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3D288D1-2C83-48BE-BD90-77791A5E9273}" type="datetime1">
              <a:rPr lang="en-US" smtClean="0"/>
              <a:t>6/21/2018</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E0ED647F-4066-4E59-92E9-EA6BBCF0A92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C6FFAF8-E6CE-4DFC-A75B-DDC860833855}" type="datetime1">
              <a:rPr lang="en-US" smtClean="0"/>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D647F-4066-4E59-92E9-EA6BBCF0A92E}"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3398BBA-413B-4DC4-BA49-A0F5B5E43D7F}" type="datetime1">
              <a:rPr lang="en-US" smtClean="0"/>
              <a:t>6/21/2018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ED647F-4066-4E59-92E9-EA6BBCF0A92E}"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15460BC-782B-4707-9051-1E6A01C55B8A}" type="datetime1">
              <a:rPr lang="en-US" smtClean="0"/>
              <a:t>6/21/2018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ED647F-4066-4E59-92E9-EA6BBCF0A9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14D550-A4DF-4D5A-A93C-0D17D7E3AC1D}" type="datetime1">
              <a:rPr lang="en-US" smtClean="0"/>
              <a:t>6/21/2018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ED647F-4066-4E59-92E9-EA6BBCF0A9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1A71962-6BEB-48DA-AE55-D5BACE451B88}" type="datetime1">
              <a:rPr lang="en-US" smtClean="0"/>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D647F-4066-4E59-92E9-EA6BBCF0A92E}"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E0CCDEB-EE4D-4DD7-8CBC-15817A87AB6D}" type="datetime1">
              <a:rPr lang="en-US" smtClean="0"/>
              <a:t>6/21/2018</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E0ED647F-4066-4E59-92E9-EA6BBCF0A92E}"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426C7F-1B1C-4C24-9773-DC12290D2253}" type="datetime1">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D647F-4066-4E59-92E9-EA6BBCF0A9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9F60D4-F44B-4D34-B99F-EFD6BA23B20A}" type="datetime1">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D647F-4066-4E59-92E9-EA6BBCF0A9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9F6F052-BDBC-419B-81D3-120979EF9CDF}" type="datetime1">
              <a:rPr lang="en-US" smtClean="0"/>
              <a:t>6/21/2018</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0ED647F-4066-4E59-92E9-EA6BBCF0A92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rofase2000@yahoo.com" TargetMode="External"/><Relationship Id="rId2" Type="http://schemas.openxmlformats.org/officeDocument/2006/relationships/hyperlink" Target="mailto:ahmed.sharaf@su.edu.eg" TargetMode="External"/><Relationship Id="rId1" Type="http://schemas.openxmlformats.org/officeDocument/2006/relationships/slideLayout" Target="../slideLayouts/slideLayout1.xml"/><Relationship Id="rId4" Type="http://schemas.openxmlformats.org/officeDocument/2006/relationships/hyperlink" Target="mailto:a.elsayed@learningsi.net"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2200" y="4343400"/>
            <a:ext cx="6400800" cy="5029200"/>
          </a:xfrm>
        </p:spPr>
        <p:txBody>
          <a:bodyPr>
            <a:noAutofit/>
          </a:bodyPr>
          <a:lstStyle/>
          <a:p>
            <a:r>
              <a:rPr lang="en-US" sz="1200" dirty="0"/>
              <a:t> </a:t>
            </a:r>
          </a:p>
          <a:p>
            <a:endParaRPr lang="en-US" sz="1200" dirty="0"/>
          </a:p>
        </p:txBody>
      </p:sp>
      <p:sp>
        <p:nvSpPr>
          <p:cNvPr id="2" name="Title 1"/>
          <p:cNvSpPr>
            <a:spLocks noGrp="1"/>
          </p:cNvSpPr>
          <p:nvPr>
            <p:ph type="ctrTitle"/>
          </p:nvPr>
        </p:nvSpPr>
        <p:spPr>
          <a:xfrm>
            <a:off x="457200" y="1600200"/>
            <a:ext cx="8229600" cy="1470025"/>
          </a:xfrm>
        </p:spPr>
        <p:txBody>
          <a:bodyPr>
            <a:noAutofit/>
          </a:bodyPr>
          <a:lstStyle/>
          <a:p>
            <a:r>
              <a:rPr lang="en-US" sz="2800" b="1" dirty="0"/>
              <a:t>THE EFFECT OF CONCEPT MAPPING AND MIND MAPPING UTILIZATION ON STUDENTS’ UNDERSTANDING LEVEL: AN EMPIRICAL </a:t>
            </a:r>
            <a:r>
              <a:rPr lang="en-US" sz="2800" b="1" dirty="0" smtClean="0"/>
              <a:t>STUDY</a:t>
            </a:r>
            <a:endParaRPr lang="en-US" sz="2800" i="1" dirty="0"/>
          </a:p>
        </p:txBody>
      </p:sp>
      <p:graphicFrame>
        <p:nvGraphicFramePr>
          <p:cNvPr id="4" name="Table 3"/>
          <p:cNvGraphicFramePr>
            <a:graphicFrameLocks noGrp="1"/>
          </p:cNvGraphicFramePr>
          <p:nvPr>
            <p:extLst>
              <p:ext uri="{D42A27DB-BD31-4B8C-83A1-F6EECF244321}">
                <p14:modId xmlns:p14="http://schemas.microsoft.com/office/powerpoint/2010/main" val="211016737"/>
              </p:ext>
            </p:extLst>
          </p:nvPr>
        </p:nvGraphicFramePr>
        <p:xfrm>
          <a:off x="228600" y="3276600"/>
          <a:ext cx="8763000" cy="2560320"/>
        </p:xfrm>
        <a:graphic>
          <a:graphicData uri="http://schemas.openxmlformats.org/drawingml/2006/table">
            <a:tbl>
              <a:tblPr firstRow="1" bandRow="1">
                <a:tableStyleId>{5940675A-B579-460E-94D1-54222C63F5DA}</a:tableStyleId>
              </a:tblPr>
              <a:tblGrid>
                <a:gridCol w="29718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2590800">
                  <a:extLst>
                    <a:ext uri="{9D8B030D-6E8A-4147-A177-3AD203B41FA5}">
                      <a16:colId xmlns:a16="http://schemas.microsoft.com/office/drawing/2014/main" val="549039026"/>
                    </a:ext>
                  </a:extLst>
                </a:gridCol>
              </a:tblGrid>
              <a:tr h="370840">
                <a:tc>
                  <a:txBody>
                    <a:bodyPr/>
                    <a:lstStyle/>
                    <a:p>
                      <a:pPr algn="ctr"/>
                      <a:r>
                        <a:rPr kumimoji="0" lang="en-US" sz="1800" b="1" kern="1200" dirty="0" smtClean="0">
                          <a:solidFill>
                            <a:schemeClr val="tx1"/>
                          </a:solidFill>
                          <a:effectLst/>
                          <a:latin typeface="+mn-lt"/>
                          <a:ea typeface="+mn-ea"/>
                          <a:cs typeface="+mn-cs"/>
                        </a:rPr>
                        <a:t>Shaimaa Salah Abbas</a:t>
                      </a:r>
                    </a:p>
                    <a:p>
                      <a:pPr algn="ctr"/>
                      <a:r>
                        <a:rPr kumimoji="0" lang="en-US" sz="1800" kern="1200" dirty="0" smtClean="0">
                          <a:solidFill>
                            <a:schemeClr val="tx1"/>
                          </a:solidFill>
                          <a:effectLst/>
                          <a:latin typeface="+mn-lt"/>
                          <a:ea typeface="+mn-ea"/>
                          <a:cs typeface="+mn-cs"/>
                        </a:rPr>
                        <a:t>Department of Information Systems</a:t>
                      </a:r>
                    </a:p>
                    <a:p>
                      <a:pPr algn="ctr"/>
                      <a:r>
                        <a:rPr kumimoji="0" lang="en-US" sz="1800" kern="1200" dirty="0" smtClean="0">
                          <a:solidFill>
                            <a:schemeClr val="tx1"/>
                          </a:solidFill>
                          <a:effectLst/>
                          <a:latin typeface="+mn-lt"/>
                          <a:ea typeface="+mn-ea"/>
                          <a:cs typeface="+mn-cs"/>
                        </a:rPr>
                        <a:t>Faculty of Computers and Information</a:t>
                      </a:r>
                    </a:p>
                    <a:p>
                      <a:pPr algn="ctr"/>
                      <a:r>
                        <a:rPr kumimoji="0" lang="en-US" sz="1800" kern="1200" dirty="0" smtClean="0">
                          <a:solidFill>
                            <a:schemeClr val="tx1"/>
                          </a:solidFill>
                          <a:effectLst/>
                          <a:latin typeface="+mn-lt"/>
                          <a:ea typeface="+mn-ea"/>
                          <a:cs typeface="+mn-cs"/>
                        </a:rPr>
                        <a:t>Helwan University, Cairo, Egypt</a:t>
                      </a:r>
                    </a:p>
                    <a:p>
                      <a:pPr algn="ctr"/>
                      <a:r>
                        <a:rPr kumimoji="0" lang="en-US" sz="1800" kern="1200" dirty="0" smtClean="0">
                          <a:solidFill>
                            <a:schemeClr val="tx1"/>
                          </a:solidFill>
                          <a:effectLst/>
                          <a:latin typeface="+mn-lt"/>
                          <a:ea typeface="+mn-ea"/>
                          <a:cs typeface="+mn-cs"/>
                        </a:rPr>
                        <a:t>E-mail</a:t>
                      </a:r>
                      <a:r>
                        <a:rPr kumimoji="0" lang="en-US" sz="1800" b="1" kern="1200" dirty="0" smtClean="0">
                          <a:solidFill>
                            <a:schemeClr val="tx1"/>
                          </a:solidFill>
                          <a:effectLst/>
                          <a:latin typeface="+mn-lt"/>
                          <a:ea typeface="+mn-ea"/>
                          <a:cs typeface="+mn-cs"/>
                        </a:rPr>
                        <a:t>: </a:t>
                      </a:r>
                      <a:r>
                        <a:rPr kumimoji="0" lang="en-US" sz="1800" b="0" u="sng" strike="noStrike" kern="1200" dirty="0" smtClean="0">
                          <a:solidFill>
                            <a:srgbClr val="CC9900"/>
                          </a:solidFill>
                          <a:effectLst/>
                          <a:latin typeface="+mn-lt"/>
                          <a:ea typeface="+mn-ea"/>
                          <a:cs typeface="+mn-cs"/>
                        </a:rPr>
                        <a:t>shimaa_it@yahoo.com</a:t>
                      </a:r>
                      <a:r>
                        <a:rPr kumimoji="0" lang="en-US" sz="1800" b="1" kern="1200" dirty="0" smtClean="0">
                          <a:solidFill>
                            <a:srgbClr val="C00000"/>
                          </a:solidFill>
                          <a:effectLst/>
                          <a:latin typeface="+mn-lt"/>
                          <a:ea typeface="+mn-ea"/>
                          <a:cs typeface="+mn-cs"/>
                        </a:rPr>
                        <a:t> </a:t>
                      </a:r>
                    </a:p>
                    <a:p>
                      <a:pPr algn="ctr"/>
                      <a:r>
                        <a:rPr kumimoji="0" lang="en-US" sz="1800" b="1" kern="1200" dirty="0" smtClean="0">
                          <a:solidFill>
                            <a:schemeClr val="tx1"/>
                          </a:solidFill>
                          <a:effectLst/>
                          <a:latin typeface="+mn-lt"/>
                          <a:ea typeface="+mn-ea"/>
                          <a:cs typeface="+mn-cs"/>
                        </a:rPr>
                        <a:t>(</a:t>
                      </a:r>
                      <a:r>
                        <a:rPr kumimoji="0" lang="en-US" sz="1800" b="1" i="1" kern="1200" dirty="0" smtClean="0">
                          <a:solidFill>
                            <a:schemeClr val="accent1">
                              <a:lumMod val="75000"/>
                            </a:schemeClr>
                          </a:solidFill>
                          <a:effectLst/>
                          <a:latin typeface="+mn-lt"/>
                          <a:ea typeface="+mn-ea"/>
                          <a:cs typeface="+mn-cs"/>
                        </a:rPr>
                        <a:t>Corresponding Author</a:t>
                      </a:r>
                      <a:r>
                        <a:rPr kumimoji="0" lang="en-US" sz="1800" b="1" i="1" kern="1200" dirty="0" smtClean="0">
                          <a:solidFill>
                            <a:schemeClr val="tx1"/>
                          </a:solidFill>
                          <a:effectLst/>
                          <a:latin typeface="+mn-lt"/>
                          <a:ea typeface="+mn-ea"/>
                          <a:cs typeface="+mn-cs"/>
                        </a:rPr>
                        <a:t>)</a:t>
                      </a:r>
                      <a:endParaRPr kumimoji="0" lang="en-US" sz="1800" kern="1200" dirty="0" smtClean="0">
                        <a:solidFill>
                          <a:schemeClr val="tx1"/>
                        </a:solidFill>
                        <a:effectLst/>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kumimoji="0" lang="en-US" sz="1800" b="1" kern="1200" dirty="0" smtClean="0">
                          <a:solidFill>
                            <a:schemeClr val="tx1"/>
                          </a:solidFill>
                          <a:effectLst/>
                          <a:latin typeface="+mn-lt"/>
                          <a:ea typeface="+mn-ea"/>
                          <a:cs typeface="+mn-cs"/>
                        </a:rPr>
                        <a:t>Ahmed Sharaf Eldin </a:t>
                      </a:r>
                      <a:endParaRPr kumimoji="0" lang="en-US" sz="1800" kern="1200" dirty="0" smtClean="0">
                        <a:solidFill>
                          <a:schemeClr val="tx1"/>
                        </a:solidFill>
                        <a:effectLst/>
                        <a:latin typeface="+mn-lt"/>
                        <a:ea typeface="+mn-ea"/>
                        <a:cs typeface="+mn-cs"/>
                      </a:endParaRPr>
                    </a:p>
                    <a:p>
                      <a:pPr algn="ctr"/>
                      <a:r>
                        <a:rPr kumimoji="0" lang="en-US" sz="1800" kern="1200" dirty="0" smtClean="0">
                          <a:solidFill>
                            <a:schemeClr val="tx1"/>
                          </a:solidFill>
                          <a:effectLst/>
                          <a:latin typeface="+mn-lt"/>
                          <a:ea typeface="+mn-ea"/>
                          <a:cs typeface="+mn-cs"/>
                        </a:rPr>
                        <a:t>Faculty of Computers and Information, Helwan University, </a:t>
                      </a:r>
                      <a:r>
                        <a:rPr kumimoji="0" lang="en-US" sz="1800" kern="1200" dirty="0" smtClean="0">
                          <a:solidFill>
                            <a:schemeClr val="tx1"/>
                          </a:solidFill>
                          <a:effectLst/>
                          <a:latin typeface="+mn-lt"/>
                          <a:ea typeface="+mn-ea"/>
                          <a:cs typeface="+mn-cs"/>
                        </a:rPr>
                        <a:t>Cairo, Egypt</a:t>
                      </a:r>
                      <a:r>
                        <a:rPr kumimoji="0" lang="en-US" sz="1800" kern="1200" dirty="0" smtClean="0">
                          <a:solidFill>
                            <a:schemeClr val="tx1"/>
                          </a:solidFill>
                          <a:effectLst/>
                          <a:latin typeface="+mn-lt"/>
                          <a:ea typeface="+mn-ea"/>
                          <a:cs typeface="+mn-cs"/>
                        </a:rPr>
                        <a:t>.</a:t>
                      </a:r>
                    </a:p>
                    <a:p>
                      <a:pPr algn="ctr"/>
                      <a:r>
                        <a:rPr kumimoji="0" lang="en-US" sz="1800" kern="1200" dirty="0" smtClean="0">
                          <a:solidFill>
                            <a:schemeClr val="tx1"/>
                          </a:solidFill>
                          <a:effectLst/>
                          <a:latin typeface="+mn-lt"/>
                          <a:ea typeface="+mn-ea"/>
                          <a:cs typeface="+mn-cs"/>
                        </a:rPr>
                        <a:t>Faculty of Information Technology and Computer Science, Sinai University</a:t>
                      </a:r>
                      <a:r>
                        <a:rPr kumimoji="0" lang="en-US" sz="1800" kern="1200" dirty="0" smtClean="0">
                          <a:solidFill>
                            <a:schemeClr val="tx1"/>
                          </a:solidFill>
                          <a:effectLst/>
                          <a:latin typeface="+mn-lt"/>
                          <a:ea typeface="+mn-ea"/>
                          <a:cs typeface="+mn-cs"/>
                        </a:rPr>
                        <a:t>, Cairo,  </a:t>
                      </a:r>
                      <a:r>
                        <a:rPr kumimoji="0" lang="en-US" sz="1800" kern="1200" dirty="0" smtClean="0">
                          <a:solidFill>
                            <a:schemeClr val="tx1"/>
                          </a:solidFill>
                          <a:effectLst/>
                          <a:latin typeface="+mn-lt"/>
                          <a:ea typeface="+mn-ea"/>
                          <a:cs typeface="+mn-cs"/>
                        </a:rPr>
                        <a:t>Egypt.</a:t>
                      </a:r>
                    </a:p>
                    <a:p>
                      <a:pPr algn="ctr"/>
                      <a:r>
                        <a:rPr kumimoji="0" lang="en-US" sz="1800" kern="1200" dirty="0" smtClean="0">
                          <a:solidFill>
                            <a:schemeClr val="tx1"/>
                          </a:solidFill>
                          <a:effectLst/>
                          <a:latin typeface="+mn-lt"/>
                          <a:ea typeface="+mn-ea"/>
                          <a:cs typeface="+mn-cs"/>
                        </a:rPr>
                        <a:t>E-mail: </a:t>
                      </a:r>
                      <a:r>
                        <a:rPr kumimoji="0" lang="en-US" sz="1800" u="sng" kern="1200" dirty="0" smtClean="0">
                          <a:solidFill>
                            <a:schemeClr val="tx1"/>
                          </a:solidFill>
                          <a:effectLst/>
                          <a:latin typeface="+mn-lt"/>
                          <a:ea typeface="+mn-ea"/>
                          <a:cs typeface="+mn-cs"/>
                          <a:hlinkClick r:id="rId2"/>
                        </a:rPr>
                        <a:t>ahmed.sharaf@su.edu.eg</a:t>
                      </a:r>
                      <a:r>
                        <a:rPr kumimoji="0" lang="en-US" sz="1800" kern="1200" dirty="0" smtClean="0">
                          <a:solidFill>
                            <a:schemeClr val="tx1"/>
                          </a:solidFill>
                          <a:effectLst/>
                          <a:latin typeface="+mn-lt"/>
                          <a:ea typeface="+mn-ea"/>
                          <a:cs typeface="+mn-cs"/>
                        </a:rPr>
                        <a:t> ; </a:t>
                      </a:r>
                    </a:p>
                    <a:p>
                      <a:pPr algn="ctr"/>
                      <a:r>
                        <a:rPr kumimoji="0" lang="en-US" sz="1800" kern="1200" dirty="0" smtClean="0">
                          <a:solidFill>
                            <a:schemeClr val="tx1"/>
                          </a:solidFill>
                          <a:effectLst/>
                          <a:latin typeface="+mn-lt"/>
                          <a:ea typeface="+mn-ea"/>
                          <a:cs typeface="+mn-cs"/>
                        </a:rPr>
                        <a:t>           </a:t>
                      </a:r>
                      <a:r>
                        <a:rPr kumimoji="0" lang="en-US" sz="1800" u="sng" kern="1200" dirty="0" smtClean="0">
                          <a:solidFill>
                            <a:schemeClr val="tx1"/>
                          </a:solidFill>
                          <a:effectLst/>
                          <a:latin typeface="+mn-lt"/>
                          <a:ea typeface="+mn-ea"/>
                          <a:cs typeface="+mn-cs"/>
                          <a:hlinkClick r:id="rId3"/>
                        </a:rPr>
                        <a:t>profase2000@yahoo.com</a:t>
                      </a:r>
                      <a:endParaRPr kumimoji="0" lang="en-US" sz="1800" kern="1200" dirty="0">
                        <a:solidFill>
                          <a:schemeClr val="tx1"/>
                        </a:solidFill>
                        <a:effectLst/>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kumimoji="0" lang="en-US" sz="1800" b="1" kern="1200" dirty="0" smtClean="0">
                          <a:solidFill>
                            <a:schemeClr val="tx1"/>
                          </a:solidFill>
                          <a:effectLst/>
                          <a:latin typeface="+mn-lt"/>
                          <a:ea typeface="+mn-ea"/>
                          <a:cs typeface="+mn-cs"/>
                        </a:rPr>
                        <a:t>Adel </a:t>
                      </a:r>
                      <a:r>
                        <a:rPr kumimoji="0" lang="en-US" sz="1800" b="1" kern="1200" dirty="0" err="1" smtClean="0">
                          <a:solidFill>
                            <a:schemeClr val="tx1"/>
                          </a:solidFill>
                          <a:effectLst/>
                          <a:latin typeface="+mn-lt"/>
                          <a:ea typeface="+mn-ea"/>
                          <a:cs typeface="+mn-cs"/>
                        </a:rPr>
                        <a:t>Elsayed</a:t>
                      </a:r>
                      <a:r>
                        <a:rPr kumimoji="0" lang="en-US" sz="1800" b="1" kern="1200" dirty="0" smtClean="0">
                          <a:solidFill>
                            <a:schemeClr val="tx1"/>
                          </a:solidFill>
                          <a:effectLst/>
                          <a:latin typeface="+mn-lt"/>
                          <a:ea typeface="+mn-ea"/>
                          <a:cs typeface="+mn-cs"/>
                        </a:rPr>
                        <a:t>    </a:t>
                      </a:r>
                      <a:r>
                        <a:rPr kumimoji="0" lang="en-US" sz="1800" b="0" kern="1200" dirty="0" smtClean="0">
                          <a:solidFill>
                            <a:schemeClr val="tx1"/>
                          </a:solidFill>
                          <a:effectLst/>
                          <a:latin typeface="+mn-lt"/>
                          <a:ea typeface="+mn-ea"/>
                          <a:cs typeface="+mn-cs"/>
                        </a:rPr>
                        <a:t> </a:t>
                      </a:r>
                    </a:p>
                    <a:p>
                      <a:pPr algn="ctr"/>
                      <a:r>
                        <a:rPr kumimoji="0" lang="en-US" sz="1800" kern="1200" dirty="0" smtClean="0">
                          <a:solidFill>
                            <a:schemeClr val="tx1"/>
                          </a:solidFill>
                          <a:effectLst/>
                          <a:latin typeface="+mn-lt"/>
                          <a:ea typeface="+mn-ea"/>
                          <a:cs typeface="+mn-cs"/>
                        </a:rPr>
                        <a:t>Learning Systems, Inc., UK.</a:t>
                      </a:r>
                    </a:p>
                    <a:p>
                      <a:pPr algn="ctr"/>
                      <a:r>
                        <a:rPr kumimoji="0" lang="en-US" sz="1800" kern="1200" dirty="0" smtClean="0">
                          <a:solidFill>
                            <a:schemeClr val="tx1"/>
                          </a:solidFill>
                          <a:effectLst/>
                          <a:latin typeface="+mn-lt"/>
                          <a:ea typeface="+mn-ea"/>
                          <a:cs typeface="+mn-cs"/>
                        </a:rPr>
                        <a:t>E-mail:  </a:t>
                      </a:r>
                      <a:r>
                        <a:rPr kumimoji="0" lang="en-US" sz="1800" u="sng" kern="1200" dirty="0" smtClean="0">
                          <a:solidFill>
                            <a:schemeClr val="tx1"/>
                          </a:solidFill>
                          <a:effectLst/>
                          <a:latin typeface="+mn-lt"/>
                          <a:ea typeface="+mn-ea"/>
                          <a:cs typeface="+mn-cs"/>
                          <a:hlinkClick r:id="rId4"/>
                        </a:rPr>
                        <a:t>a.elsayed@learningsi.net</a:t>
                      </a:r>
                      <a:endParaRPr kumimoji="0" lang="en-US" sz="1800" kern="1200" dirty="0" smtClean="0">
                        <a:solidFill>
                          <a:schemeClr val="tx1"/>
                        </a:solidFill>
                        <a:effectLst/>
                        <a:latin typeface="+mn-lt"/>
                        <a:ea typeface="+mn-ea"/>
                        <a:cs typeface="+mn-cs"/>
                      </a:endParaRPr>
                    </a:p>
                    <a:p>
                      <a:pPr algn="ctr"/>
                      <a:r>
                        <a:rPr kumimoji="0" lang="en-US" sz="1800" b="0" kern="1200" dirty="0" smtClean="0">
                          <a:solidFill>
                            <a:schemeClr val="tx1"/>
                          </a:solidFill>
                          <a:effectLst/>
                          <a:latin typeface="+mn-lt"/>
                          <a:ea typeface="+mn-ea"/>
                          <a:cs typeface="+mn-cs"/>
                        </a:rPr>
                        <a:t>       </a:t>
                      </a:r>
                      <a:endParaRPr kumimoji="0" lang="en-US" sz="1800" b="1" kern="1200" dirty="0" smtClean="0">
                        <a:solidFill>
                          <a:schemeClr val="tx1"/>
                        </a:solidFill>
                        <a:effectLst/>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5" name="Slide Number Placeholder 4"/>
          <p:cNvSpPr>
            <a:spLocks noGrp="1"/>
          </p:cNvSpPr>
          <p:nvPr>
            <p:ph type="sldNum" sz="quarter" idx="12"/>
          </p:nvPr>
        </p:nvSpPr>
        <p:spPr/>
        <p:txBody>
          <a:bodyPr/>
          <a:lstStyle/>
          <a:p>
            <a:fld id="{E0ED647F-4066-4E59-92E9-EA6BBCF0A92E}" type="slidenum">
              <a:rPr lang="en-US" smtClean="0"/>
              <a:t>1</a:t>
            </a:fld>
            <a:endParaRPr lang="en-US"/>
          </a:p>
        </p:txBody>
      </p:sp>
    </p:spTree>
    <p:extLst>
      <p:ext uri="{BB962C8B-B14F-4D97-AF65-F5344CB8AC3E}">
        <p14:creationId xmlns:p14="http://schemas.microsoft.com/office/powerpoint/2010/main" val="30746497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2</a:t>
            </a:fld>
            <a:endParaRPr lang="en-US"/>
          </a:p>
        </p:txBody>
      </p:sp>
      <p:graphicFrame>
        <p:nvGraphicFramePr>
          <p:cNvPr id="5" name="Diagram 4"/>
          <p:cNvGraphicFramePr/>
          <p:nvPr>
            <p:extLst>
              <p:ext uri="{D42A27DB-BD31-4B8C-83A1-F6EECF244321}">
                <p14:modId xmlns:p14="http://schemas.microsoft.com/office/powerpoint/2010/main" val="1970655467"/>
              </p:ext>
            </p:extLst>
          </p:nvPr>
        </p:nvGraphicFramePr>
        <p:xfrm>
          <a:off x="762000" y="1397000"/>
          <a:ext cx="815340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452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a:t>
            </a:r>
            <a:r>
              <a:rPr lang="en-US" dirty="0" smtClean="0"/>
              <a:t>Objectives</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3</a:t>
            </a:fld>
            <a:endParaRPr lang="en-US"/>
          </a:p>
        </p:txBody>
      </p:sp>
      <p:sp>
        <p:nvSpPr>
          <p:cNvPr id="4" name="Content Placeholder 3"/>
          <p:cNvSpPr>
            <a:spLocks noGrp="1"/>
          </p:cNvSpPr>
          <p:nvPr>
            <p:ph sz="quarter" idx="1"/>
          </p:nvPr>
        </p:nvSpPr>
        <p:spPr/>
        <p:txBody>
          <a:bodyPr>
            <a:noAutofit/>
          </a:bodyPr>
          <a:lstStyle/>
          <a:p>
            <a:pPr>
              <a:buSzPct val="91000"/>
              <a:buFont typeface="+mj-lt"/>
              <a:buAutoNum type="arabicPeriod"/>
            </a:pPr>
            <a:endParaRPr lang="en-US" sz="2800" dirty="0"/>
          </a:p>
          <a:p>
            <a:pPr marL="457200" indent="-457200">
              <a:buSzPct val="91000"/>
              <a:buFont typeface="+mj-lt"/>
              <a:buAutoNum type="arabicPeriod"/>
            </a:pPr>
            <a:endParaRPr lang="en-US" sz="2800" dirty="0" smtClean="0"/>
          </a:p>
          <a:p>
            <a:pPr>
              <a:buSzPct val="91000"/>
              <a:buFont typeface="+mj-lt"/>
              <a:buAutoNum type="arabicPeriod"/>
            </a:pPr>
            <a:endParaRPr lang="en-US" sz="2800" dirty="0"/>
          </a:p>
          <a:p>
            <a:pPr>
              <a:buSzPct val="91000"/>
              <a:buFont typeface="+mj-lt"/>
              <a:buAutoNum type="arabicPeriod"/>
            </a:pPr>
            <a:endParaRPr lang="en-US" sz="2800" dirty="0"/>
          </a:p>
          <a:p>
            <a:pPr marL="457200" indent="-457200">
              <a:buSzPct val="91000"/>
              <a:buFont typeface="+mj-lt"/>
              <a:buAutoNum type="arabicPeriod"/>
            </a:pPr>
            <a:endParaRPr lang="en-US" sz="2800" dirty="0" smtClean="0"/>
          </a:p>
          <a:p>
            <a:pPr marL="457200" indent="-457200">
              <a:buSzPct val="91000"/>
              <a:buFont typeface="+mj-lt"/>
              <a:buAutoNum type="arabicPeriod"/>
            </a:pPr>
            <a:endParaRPr lang="en-US" sz="2800" dirty="0" smtClean="0"/>
          </a:p>
          <a:p>
            <a:pPr>
              <a:buSzPct val="91000"/>
              <a:buFont typeface="+mj-lt"/>
              <a:buAutoNum type="arabicPeriod"/>
            </a:pPr>
            <a:endParaRPr lang="en-US" sz="2800" dirty="0"/>
          </a:p>
          <a:p>
            <a:pPr marL="0" indent="0">
              <a:buSzPct val="91000"/>
              <a:buNone/>
            </a:pPr>
            <a:endParaRPr lang="en-US" sz="2800" dirty="0" smtClean="0"/>
          </a:p>
        </p:txBody>
      </p:sp>
      <p:graphicFrame>
        <p:nvGraphicFramePr>
          <p:cNvPr id="5" name="Diagram 4"/>
          <p:cNvGraphicFramePr/>
          <p:nvPr>
            <p:extLst>
              <p:ext uri="{D42A27DB-BD31-4B8C-83A1-F6EECF244321}">
                <p14:modId xmlns:p14="http://schemas.microsoft.com/office/powerpoint/2010/main" val="3443123480"/>
              </p:ext>
            </p:extLst>
          </p:nvPr>
        </p:nvGraphicFramePr>
        <p:xfrm>
          <a:off x="1066800" y="1524000"/>
          <a:ext cx="7848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69974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4</a:t>
            </a:fld>
            <a:endParaRPr lang="en-US"/>
          </a:p>
        </p:txBody>
      </p:sp>
      <p:sp>
        <p:nvSpPr>
          <p:cNvPr id="6" name="Content Placeholder 5"/>
          <p:cNvSpPr>
            <a:spLocks noGrp="1"/>
          </p:cNvSpPr>
          <p:nvPr>
            <p:ph sz="quarter" idx="1"/>
          </p:nvPr>
        </p:nvSpPr>
        <p:spPr>
          <a:xfrm>
            <a:off x="914400" y="1447800"/>
            <a:ext cx="7772400" cy="5219700"/>
          </a:xfrm>
        </p:spPr>
        <p:txBody>
          <a:bodyPr>
            <a:noAutofit/>
          </a:bodyPr>
          <a:lstStyle/>
          <a:p>
            <a:pPr algn="just"/>
            <a:r>
              <a:rPr lang="en-US" sz="2200" b="1" dirty="0" smtClean="0"/>
              <a:t>RQ1</a:t>
            </a:r>
            <a:r>
              <a:rPr lang="en-US" sz="2200" dirty="0" smtClean="0"/>
              <a:t>- For </a:t>
            </a:r>
            <a:r>
              <a:rPr lang="en-US" sz="2200" dirty="0"/>
              <a:t>formative assessment, is there a statistically significant difference between the comprehension levels of students in treatment group 1, treatment group 2 and the control group?  </a:t>
            </a:r>
            <a:endParaRPr lang="en-US" sz="2200" dirty="0" smtClean="0"/>
          </a:p>
          <a:p>
            <a:pPr algn="just"/>
            <a:endParaRPr lang="en-US" sz="2200" dirty="0" smtClean="0"/>
          </a:p>
          <a:p>
            <a:pPr marL="0" marR="0" algn="just">
              <a:lnSpc>
                <a:spcPct val="115000"/>
              </a:lnSpc>
              <a:spcBef>
                <a:spcPts val="0"/>
              </a:spcBef>
              <a:spcAft>
                <a:spcPts val="1000"/>
              </a:spcAft>
            </a:pPr>
            <a:r>
              <a:rPr lang="en-US" sz="2200" b="1" dirty="0" smtClean="0"/>
              <a:t>RQ2</a:t>
            </a:r>
            <a:r>
              <a:rPr lang="en-US" sz="2200" dirty="0" smtClean="0"/>
              <a:t>-</a:t>
            </a:r>
            <a:r>
              <a:rPr lang="en-US" sz="2200" cap="small" dirty="0"/>
              <a:t> </a:t>
            </a:r>
            <a:r>
              <a:rPr lang="en-US" sz="2200" dirty="0" smtClean="0"/>
              <a:t>For </a:t>
            </a:r>
            <a:r>
              <a:rPr lang="en-US" sz="2200" dirty="0"/>
              <a:t>summative assessment, is there statistically significant difference between the comprehension levels of students in treatment group 1, treatment group 2 and the control group? </a:t>
            </a:r>
            <a:endParaRPr lang="en-US" sz="2200" dirty="0" smtClean="0"/>
          </a:p>
          <a:p>
            <a:pPr marL="0" marR="0" algn="just">
              <a:lnSpc>
                <a:spcPct val="115000"/>
              </a:lnSpc>
              <a:spcBef>
                <a:spcPts val="0"/>
              </a:spcBef>
              <a:spcAft>
                <a:spcPts val="1000"/>
              </a:spcAft>
            </a:pPr>
            <a:endParaRPr lang="en-US" sz="2200" dirty="0" smtClean="0"/>
          </a:p>
          <a:p>
            <a:pPr marL="0" algn="just">
              <a:lnSpc>
                <a:spcPct val="115000"/>
              </a:lnSpc>
              <a:spcBef>
                <a:spcPts val="0"/>
              </a:spcBef>
              <a:spcAft>
                <a:spcPts val="1000"/>
              </a:spcAft>
            </a:pPr>
            <a:r>
              <a:rPr lang="en-US" sz="2200" b="1" dirty="0" smtClean="0"/>
              <a:t>RQ3</a:t>
            </a:r>
            <a:r>
              <a:rPr lang="en-US" sz="2200" dirty="0" smtClean="0"/>
              <a:t>- </a:t>
            </a:r>
            <a:r>
              <a:rPr lang="en-US" sz="2200" dirty="0"/>
              <a:t>For the total score, is there statistically significant difference between the comprehension levels of students in treatment group 1, treatment group 2 and the control group?  </a:t>
            </a:r>
            <a:endParaRPr lang="en-US" sz="2200" dirty="0" smtClean="0"/>
          </a:p>
          <a:p>
            <a:pPr marL="0" marR="0" indent="0" algn="just">
              <a:lnSpc>
                <a:spcPct val="115000"/>
              </a:lnSpc>
              <a:spcBef>
                <a:spcPts val="0"/>
              </a:spcBef>
              <a:spcAft>
                <a:spcPts val="1000"/>
              </a:spcAft>
              <a:buNone/>
            </a:pPr>
            <a:endParaRPr lang="en-US" sz="2200" dirty="0" smtClean="0"/>
          </a:p>
          <a:p>
            <a:pPr marL="0" marR="0" algn="just">
              <a:lnSpc>
                <a:spcPct val="115000"/>
              </a:lnSpc>
              <a:spcBef>
                <a:spcPts val="0"/>
              </a:spcBef>
              <a:spcAft>
                <a:spcPts val="1000"/>
              </a:spcAft>
            </a:pPr>
            <a:endParaRPr lang="en-US" sz="2200" dirty="0" smtClean="0"/>
          </a:p>
          <a:p>
            <a:pPr marL="0" marR="0" algn="just">
              <a:lnSpc>
                <a:spcPct val="115000"/>
              </a:lnSpc>
              <a:spcBef>
                <a:spcPts val="0"/>
              </a:spcBef>
              <a:spcAft>
                <a:spcPts val="1000"/>
              </a:spcAft>
            </a:pPr>
            <a:endParaRPr lang="en-US" sz="2200" dirty="0" smtClean="0"/>
          </a:p>
          <a:p>
            <a:pPr marL="0" marR="0" algn="just">
              <a:lnSpc>
                <a:spcPct val="115000"/>
              </a:lnSpc>
              <a:spcBef>
                <a:spcPts val="0"/>
              </a:spcBef>
              <a:spcAft>
                <a:spcPts val="1000"/>
              </a:spcAft>
            </a:pPr>
            <a:endParaRPr lang="en-US" sz="2200" dirty="0"/>
          </a:p>
        </p:txBody>
      </p:sp>
    </p:spTree>
    <p:extLst>
      <p:ext uri="{BB962C8B-B14F-4D97-AF65-F5344CB8AC3E}">
        <p14:creationId xmlns:p14="http://schemas.microsoft.com/office/powerpoint/2010/main" val="3814074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 (Cont.)</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5</a:t>
            </a:fld>
            <a:endParaRPr lang="en-US"/>
          </a:p>
        </p:txBody>
      </p:sp>
      <p:sp>
        <p:nvSpPr>
          <p:cNvPr id="6" name="Content Placeholder 5"/>
          <p:cNvSpPr>
            <a:spLocks noGrp="1"/>
          </p:cNvSpPr>
          <p:nvPr>
            <p:ph sz="quarter" idx="1"/>
          </p:nvPr>
        </p:nvSpPr>
        <p:spPr/>
        <p:txBody>
          <a:bodyPr>
            <a:noAutofit/>
          </a:bodyPr>
          <a:lstStyle/>
          <a:p>
            <a:pPr algn="just" hangingPunct="0"/>
            <a:r>
              <a:rPr lang="en-US" sz="2200" b="1" dirty="0" smtClean="0"/>
              <a:t>RQ4</a:t>
            </a:r>
            <a:r>
              <a:rPr lang="en-US" sz="2200" dirty="0" smtClean="0"/>
              <a:t>- </a:t>
            </a:r>
            <a:r>
              <a:rPr lang="en-US" sz="2200" dirty="0"/>
              <a:t>Would the time students spend to finalize model A of the experiment (CM) in treatment group 1 is less than the time students would spend to finalize model B of the experiment (MM) in treatment group 2</a:t>
            </a:r>
            <a:r>
              <a:rPr lang="en-US" sz="2200" dirty="0" smtClean="0"/>
              <a:t>?</a:t>
            </a:r>
          </a:p>
          <a:p>
            <a:pPr algn="just" hangingPunct="0"/>
            <a:endParaRPr lang="en-US" sz="2200" dirty="0"/>
          </a:p>
          <a:p>
            <a:pPr algn="just" hangingPunct="0"/>
            <a:r>
              <a:rPr lang="en-US" sz="2200" b="1" dirty="0" smtClean="0"/>
              <a:t>RQ5</a:t>
            </a:r>
            <a:r>
              <a:rPr lang="en-US" sz="2200" dirty="0" smtClean="0"/>
              <a:t>- </a:t>
            </a:r>
            <a:r>
              <a:rPr lang="en-US" sz="2200" dirty="0"/>
              <a:t>Would the time students spend to finalize model C of the experiment (traditional explanation text) would be the largest time overall other treatment groups as no graphs were used</a:t>
            </a:r>
            <a:r>
              <a:rPr lang="en-US" sz="2200" dirty="0" smtClean="0"/>
              <a:t>?</a:t>
            </a:r>
          </a:p>
          <a:p>
            <a:pPr algn="just" hangingPunct="0"/>
            <a:endParaRPr lang="en-US" sz="2200" dirty="0" smtClean="0"/>
          </a:p>
          <a:p>
            <a:pPr algn="just" hangingPunct="0"/>
            <a:r>
              <a:rPr lang="en-US" sz="2200" b="1" dirty="0" smtClean="0"/>
              <a:t>RQ6</a:t>
            </a:r>
            <a:r>
              <a:rPr lang="en-US" sz="2200" dirty="0" smtClean="0"/>
              <a:t>-</a:t>
            </a:r>
            <a:r>
              <a:rPr lang="en-US" sz="2200" cap="small" dirty="0" smtClean="0"/>
              <a:t> </a:t>
            </a:r>
            <a:r>
              <a:rPr lang="en-US" sz="2200" dirty="0"/>
              <a:t>Would the model of the experiment affect the time students </a:t>
            </a:r>
            <a:r>
              <a:rPr lang="en-US" sz="2200" dirty="0" smtClean="0"/>
              <a:t>would spend </a:t>
            </a:r>
            <a:r>
              <a:rPr lang="en-US" sz="2200" dirty="0"/>
              <a:t>to finalize the </a:t>
            </a:r>
            <a:r>
              <a:rPr lang="en-US" sz="2200" dirty="0" smtClean="0"/>
              <a:t>test questions?</a:t>
            </a:r>
          </a:p>
          <a:p>
            <a:pPr algn="just" hangingPunct="0"/>
            <a:endParaRPr lang="en-US" sz="2200" dirty="0"/>
          </a:p>
          <a:p>
            <a:pPr algn="just" hangingPunct="0"/>
            <a:r>
              <a:rPr lang="en-US" sz="2200" b="1" dirty="0" smtClean="0"/>
              <a:t>RQ7</a:t>
            </a:r>
            <a:r>
              <a:rPr lang="en-US" sz="2200" dirty="0"/>
              <a:t>- Would the model type of the experiment affect both time and the total score? </a:t>
            </a:r>
            <a:endParaRPr lang="en-US" sz="2200" dirty="0" smtClean="0"/>
          </a:p>
          <a:p>
            <a:pPr marL="0" marR="0" algn="just">
              <a:lnSpc>
                <a:spcPct val="115000"/>
              </a:lnSpc>
              <a:spcBef>
                <a:spcPts val="0"/>
              </a:spcBef>
              <a:spcAft>
                <a:spcPts val="1000"/>
              </a:spcAft>
            </a:pPr>
            <a:endParaRPr lang="en-US" sz="2200" dirty="0" smtClean="0"/>
          </a:p>
          <a:p>
            <a:pPr marL="0" marR="0" algn="just">
              <a:lnSpc>
                <a:spcPct val="115000"/>
              </a:lnSpc>
              <a:spcBef>
                <a:spcPts val="0"/>
              </a:spcBef>
              <a:spcAft>
                <a:spcPts val="1000"/>
              </a:spcAft>
            </a:pPr>
            <a:endParaRPr lang="en-US" sz="2200" dirty="0" smtClean="0"/>
          </a:p>
          <a:p>
            <a:pPr marL="0" marR="0" algn="just">
              <a:lnSpc>
                <a:spcPct val="115000"/>
              </a:lnSpc>
              <a:spcBef>
                <a:spcPts val="0"/>
              </a:spcBef>
              <a:spcAft>
                <a:spcPts val="1000"/>
              </a:spcAft>
            </a:pPr>
            <a:endParaRPr lang="en-US" sz="2200" dirty="0" smtClean="0"/>
          </a:p>
          <a:p>
            <a:pPr marL="0" marR="0" algn="just">
              <a:lnSpc>
                <a:spcPct val="115000"/>
              </a:lnSpc>
              <a:spcBef>
                <a:spcPts val="0"/>
              </a:spcBef>
              <a:spcAft>
                <a:spcPts val="1000"/>
              </a:spcAft>
            </a:pPr>
            <a:endParaRPr lang="en-US" sz="2200" dirty="0"/>
          </a:p>
        </p:txBody>
      </p:sp>
    </p:spTree>
    <p:extLst>
      <p:ext uri="{BB962C8B-B14F-4D97-AF65-F5344CB8AC3E}">
        <p14:creationId xmlns:p14="http://schemas.microsoft.com/office/powerpoint/2010/main" val="35601010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6</a:t>
            </a:fld>
            <a:endParaRPr lang="en-US"/>
          </a:p>
        </p:txBody>
      </p:sp>
      <p:sp>
        <p:nvSpPr>
          <p:cNvPr id="4" name="Content Placeholder 3"/>
          <p:cNvSpPr>
            <a:spLocks noGrp="1"/>
          </p:cNvSpPr>
          <p:nvPr>
            <p:ph sz="quarter" idx="1"/>
          </p:nvPr>
        </p:nvSpPr>
        <p:spPr/>
        <p:txBody>
          <a:bodyPr>
            <a:normAutofit fontScale="85000" lnSpcReduction="20000"/>
          </a:bodyPr>
          <a:lstStyle/>
          <a:p>
            <a:pPr marL="0" indent="0" algn="just">
              <a:buNone/>
            </a:pPr>
            <a:r>
              <a:rPr lang="en-US" b="1" dirty="0" smtClean="0">
                <a:solidFill>
                  <a:schemeClr val="accent1"/>
                </a:solidFill>
              </a:rPr>
              <a:t>Concepts:</a:t>
            </a:r>
          </a:p>
          <a:p>
            <a:pPr algn="just"/>
            <a:r>
              <a:rPr lang="en-US" dirty="0"/>
              <a:t>Concepts are considered the backbone of any science. Understanding a concept paves the way to understand another concept, which in turn helps to understand another…etc.  </a:t>
            </a:r>
            <a:endParaRPr lang="en-US" dirty="0" smtClean="0"/>
          </a:p>
          <a:p>
            <a:pPr algn="just"/>
            <a:r>
              <a:rPr lang="en-US" dirty="0" smtClean="0"/>
              <a:t>Our </a:t>
            </a:r>
            <a:r>
              <a:rPr lang="en-US" dirty="0"/>
              <a:t>knowledge acquisition in any field can be measured by the amount of our understanding to a set of concepts as well as our understanding of the relationships between these concepts. Using Information technologies can improve our vision towards knowledge acquisition in terms of the accessibility, easiness and visualization of knowledge</a:t>
            </a:r>
            <a:r>
              <a:rPr lang="en-US" dirty="0" smtClean="0"/>
              <a:t>.</a:t>
            </a:r>
          </a:p>
          <a:p>
            <a:pPr algn="just"/>
            <a:r>
              <a:rPr lang="en-US" dirty="0" smtClean="0"/>
              <a:t> </a:t>
            </a:r>
            <a:r>
              <a:rPr lang="en-US" dirty="0"/>
              <a:t>Knowledge representation is the way in which unstructured text is represented in structured forms. There are various methods and techniques of knowledge representation. </a:t>
            </a:r>
            <a:endParaRPr lang="en-US" dirty="0" smtClean="0"/>
          </a:p>
          <a:p>
            <a:pPr algn="just"/>
            <a:r>
              <a:rPr lang="en-US" dirty="0" smtClean="0"/>
              <a:t>Concept-based </a:t>
            </a:r>
            <a:r>
              <a:rPr lang="en-US" dirty="0"/>
              <a:t>knowledge representation is one of those techniques in which concepts, as well as the relationships among these concepts, can be defined or represented in clear and concise forms.  </a:t>
            </a:r>
          </a:p>
          <a:p>
            <a:pPr algn="just"/>
            <a:endParaRPr lang="en-US" dirty="0" smtClean="0"/>
          </a:p>
          <a:p>
            <a:pPr algn="just"/>
            <a:endParaRPr lang="en-US" dirty="0" smtClean="0"/>
          </a:p>
          <a:p>
            <a:pPr marL="0" indent="0" algn="just">
              <a:buNone/>
            </a:pPr>
            <a:endParaRPr lang="en-US" b="1" dirty="0" smtClean="0"/>
          </a:p>
          <a:p>
            <a:pPr lvl="2" algn="just"/>
            <a:endParaRPr lang="en-US" b="1" dirty="0" smtClean="0"/>
          </a:p>
          <a:p>
            <a:pPr lvl="1" algn="just"/>
            <a:endParaRPr lang="en-US" b="1" dirty="0" smtClean="0"/>
          </a:p>
          <a:p>
            <a:pPr lvl="1" algn="just"/>
            <a:endParaRPr lang="en-US" b="1" dirty="0" smtClean="0"/>
          </a:p>
          <a:p>
            <a:pPr algn="just"/>
            <a:endParaRPr lang="en-US" b="1" dirty="0">
              <a:solidFill>
                <a:schemeClr val="accent1"/>
              </a:solidFill>
            </a:endParaRPr>
          </a:p>
        </p:txBody>
      </p:sp>
    </p:spTree>
    <p:extLst>
      <p:ext uri="{BB962C8B-B14F-4D97-AF65-F5344CB8AC3E}">
        <p14:creationId xmlns:p14="http://schemas.microsoft.com/office/powerpoint/2010/main" val="2567967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7</a:t>
            </a:fld>
            <a:endParaRPr lang="en-US"/>
          </a:p>
        </p:txBody>
      </p:sp>
      <p:sp>
        <p:nvSpPr>
          <p:cNvPr id="4" name="Content Placeholder 3"/>
          <p:cNvSpPr>
            <a:spLocks noGrp="1"/>
          </p:cNvSpPr>
          <p:nvPr>
            <p:ph sz="quarter" idx="1"/>
          </p:nvPr>
        </p:nvSpPr>
        <p:spPr/>
        <p:txBody>
          <a:bodyPr>
            <a:normAutofit/>
          </a:bodyPr>
          <a:lstStyle/>
          <a:p>
            <a:pPr marL="0" indent="0" algn="just">
              <a:buNone/>
            </a:pPr>
            <a:r>
              <a:rPr lang="en-US" b="1" dirty="0" smtClean="0">
                <a:solidFill>
                  <a:schemeClr val="accent1"/>
                </a:solidFill>
              </a:rPr>
              <a:t>Concept Map:</a:t>
            </a:r>
          </a:p>
          <a:p>
            <a:pPr algn="just"/>
            <a:r>
              <a:rPr lang="en-US" dirty="0" smtClean="0"/>
              <a:t>A research </a:t>
            </a:r>
            <a:r>
              <a:rPr lang="en-US" dirty="0"/>
              <a:t>tool and instructional technique that can be utilized for an effective meaningful </a:t>
            </a:r>
            <a:r>
              <a:rPr lang="en-US" dirty="0" smtClean="0"/>
              <a:t>learning </a:t>
            </a:r>
            <a:r>
              <a:rPr lang="en-US" dirty="0"/>
              <a:t> (Novak, Bob </a:t>
            </a:r>
            <a:r>
              <a:rPr lang="en-US" dirty="0" err="1"/>
              <a:t>Gowin</a:t>
            </a:r>
            <a:r>
              <a:rPr lang="en-US" dirty="0"/>
              <a:t>, &amp; Johansen, 1983)</a:t>
            </a:r>
            <a:r>
              <a:rPr lang="en-US" dirty="0" smtClean="0"/>
              <a:t>.</a:t>
            </a:r>
          </a:p>
          <a:p>
            <a:pPr algn="just"/>
            <a:r>
              <a:rPr lang="en-US" dirty="0"/>
              <a:t>Construction of concept maps includes the use of labeled concepts framed in circles or rectangles, linking words, that could be prepositions, placed on connecting directed/simple arrows to connect one concept to another, and may include the usage of some graphical visualization of concepts (</a:t>
            </a:r>
            <a:r>
              <a:rPr lang="en-US" dirty="0" err="1"/>
              <a:t>Åhlberg</a:t>
            </a:r>
            <a:r>
              <a:rPr lang="en-US" dirty="0"/>
              <a:t> &amp; </a:t>
            </a:r>
            <a:r>
              <a:rPr lang="en-US" dirty="0" err="1"/>
              <a:t>Ahoranta</a:t>
            </a:r>
            <a:r>
              <a:rPr lang="en-US" dirty="0"/>
              <a:t>, 2004)</a:t>
            </a:r>
            <a:endParaRPr lang="en-US" dirty="0" smtClean="0"/>
          </a:p>
          <a:p>
            <a:pPr algn="just"/>
            <a:endParaRPr lang="en-US" dirty="0" smtClean="0"/>
          </a:p>
          <a:p>
            <a:pPr marL="0" indent="0" algn="just">
              <a:buNone/>
            </a:pPr>
            <a:endParaRPr lang="en-US" b="1" dirty="0" smtClean="0"/>
          </a:p>
          <a:p>
            <a:pPr lvl="2" algn="just"/>
            <a:endParaRPr lang="en-US" b="1" dirty="0" smtClean="0"/>
          </a:p>
          <a:p>
            <a:pPr lvl="1" algn="just"/>
            <a:endParaRPr lang="en-US" b="1" dirty="0" smtClean="0"/>
          </a:p>
          <a:p>
            <a:pPr lvl="1" algn="just"/>
            <a:endParaRPr lang="en-US" b="1" dirty="0" smtClean="0"/>
          </a:p>
          <a:p>
            <a:pPr algn="just"/>
            <a:endParaRPr lang="en-US" b="1" dirty="0">
              <a:solidFill>
                <a:schemeClr val="accent1"/>
              </a:solidFill>
            </a:endParaRPr>
          </a:p>
        </p:txBody>
      </p:sp>
    </p:spTree>
    <p:extLst>
      <p:ext uri="{BB962C8B-B14F-4D97-AF65-F5344CB8AC3E}">
        <p14:creationId xmlns:p14="http://schemas.microsoft.com/office/powerpoint/2010/main" val="35070663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8</a:t>
            </a:fld>
            <a:endParaRPr lang="en-US"/>
          </a:p>
        </p:txBody>
      </p:sp>
      <p:sp>
        <p:nvSpPr>
          <p:cNvPr id="4" name="Content Placeholder 3"/>
          <p:cNvSpPr>
            <a:spLocks noGrp="1"/>
          </p:cNvSpPr>
          <p:nvPr>
            <p:ph sz="quarter" idx="1"/>
          </p:nvPr>
        </p:nvSpPr>
        <p:spPr/>
        <p:txBody>
          <a:bodyPr>
            <a:noAutofit/>
          </a:bodyPr>
          <a:lstStyle/>
          <a:p>
            <a:pPr marL="0" indent="0" algn="just">
              <a:buNone/>
            </a:pPr>
            <a:r>
              <a:rPr lang="en-US" sz="2200" b="1" dirty="0" smtClean="0">
                <a:solidFill>
                  <a:schemeClr val="accent1"/>
                </a:solidFill>
              </a:rPr>
              <a:t>Concept Map:</a:t>
            </a:r>
          </a:p>
          <a:p>
            <a:pPr algn="just"/>
            <a:r>
              <a:rPr lang="en-US" sz="2200" dirty="0"/>
              <a:t>Most of the concept map research focus on the construction and development of concept maps (</a:t>
            </a:r>
            <a:r>
              <a:rPr lang="en-US" sz="2200" dirty="0" err="1"/>
              <a:t>Cañas</a:t>
            </a:r>
            <a:r>
              <a:rPr lang="en-US" sz="2200" dirty="0"/>
              <a:t>, Valerio, </a:t>
            </a:r>
            <a:r>
              <a:rPr lang="en-US" sz="2200" dirty="0" err="1"/>
              <a:t>Lalinde</a:t>
            </a:r>
            <a:r>
              <a:rPr lang="en-US" sz="2200" dirty="0"/>
              <a:t>-Pulido, </a:t>
            </a:r>
            <a:r>
              <a:rPr lang="en-US" sz="2200" dirty="0" err="1"/>
              <a:t>Carvalho</a:t>
            </a:r>
            <a:r>
              <a:rPr lang="en-US" sz="2200" dirty="0"/>
              <a:t>, &amp; </a:t>
            </a:r>
            <a:r>
              <a:rPr lang="en-US" sz="2200" dirty="0" err="1"/>
              <a:t>Arguedas</a:t>
            </a:r>
            <a:r>
              <a:rPr lang="en-US" sz="2200" dirty="0"/>
              <a:t>, 2003; S.-M. Chen &amp; Bai, 2010; S.-M. Chen &amp; Sue, 2013; Coffey, </a:t>
            </a:r>
            <a:r>
              <a:rPr lang="en-US" sz="2200" dirty="0" err="1"/>
              <a:t>Reichherzer</a:t>
            </a:r>
            <a:r>
              <a:rPr lang="en-US" sz="2200" dirty="0"/>
              <a:t>, </a:t>
            </a:r>
            <a:r>
              <a:rPr lang="en-US" sz="2200" dirty="0" err="1"/>
              <a:t>Owsnick-Klewe</a:t>
            </a:r>
            <a:r>
              <a:rPr lang="en-US" sz="2200" dirty="0"/>
              <a:t>, &amp; Wilde, 2012; </a:t>
            </a:r>
            <a:r>
              <a:rPr lang="en-US" sz="2200" dirty="0" err="1"/>
              <a:t>Ke</a:t>
            </a:r>
            <a:r>
              <a:rPr lang="en-US" sz="2200" dirty="0"/>
              <a:t>, 2013; </a:t>
            </a:r>
            <a:r>
              <a:rPr lang="en-US" sz="2200" dirty="0" err="1"/>
              <a:t>Qasim</a:t>
            </a:r>
            <a:r>
              <a:rPr lang="en-US" sz="2200" dirty="0"/>
              <a:t>, </a:t>
            </a:r>
            <a:r>
              <a:rPr lang="en-US" sz="2200" dirty="0" err="1"/>
              <a:t>Jeong</a:t>
            </a:r>
            <a:r>
              <a:rPr lang="en-US" sz="2200" dirty="0"/>
              <a:t>, </a:t>
            </a:r>
            <a:r>
              <a:rPr lang="en-US" sz="2200" dirty="0" err="1"/>
              <a:t>Heu</a:t>
            </a:r>
            <a:r>
              <a:rPr lang="en-US" sz="2200" dirty="0"/>
              <a:t>, &amp; Lee, 2013; Valerio </a:t>
            </a:r>
            <a:r>
              <a:rPr lang="en-US" sz="2200" dirty="0" err="1"/>
              <a:t>Arbizu</a:t>
            </a:r>
            <a:r>
              <a:rPr lang="en-US" sz="2200" dirty="0"/>
              <a:t>, 2014) </a:t>
            </a:r>
            <a:endParaRPr lang="en-US" sz="2200" dirty="0" smtClean="0"/>
          </a:p>
          <a:p>
            <a:pPr marL="0" indent="0" algn="just">
              <a:buNone/>
            </a:pPr>
            <a:endParaRPr lang="en-US" sz="2200" dirty="0" smtClean="0"/>
          </a:p>
          <a:p>
            <a:pPr algn="just"/>
            <a:r>
              <a:rPr lang="en-US" sz="2200" dirty="0" smtClean="0"/>
              <a:t>As </a:t>
            </a:r>
            <a:r>
              <a:rPr lang="en-US" sz="2200" dirty="0"/>
              <a:t>well as evaluation of concept maps as an effective learning tools (Ben Salem, </a:t>
            </a:r>
            <a:r>
              <a:rPr lang="en-US" sz="2200" dirty="0" err="1"/>
              <a:t>Cheniti</a:t>
            </a:r>
            <a:r>
              <a:rPr lang="en-US" sz="2200" dirty="0"/>
              <a:t> </a:t>
            </a:r>
            <a:r>
              <a:rPr lang="en-US" sz="2200" dirty="0" err="1"/>
              <a:t>Belcadhi</a:t>
            </a:r>
            <a:r>
              <a:rPr lang="en-US" sz="2200" dirty="0"/>
              <a:t>, &amp; Braham, 2013; </a:t>
            </a:r>
            <a:r>
              <a:rPr lang="en-US" sz="2200" dirty="0" err="1"/>
              <a:t>Jetter</a:t>
            </a:r>
            <a:r>
              <a:rPr lang="en-US" sz="2200" dirty="0"/>
              <a:t> &amp; </a:t>
            </a:r>
            <a:r>
              <a:rPr lang="en-US" sz="2200" dirty="0" err="1"/>
              <a:t>Kok</a:t>
            </a:r>
            <a:r>
              <a:rPr lang="en-US" sz="2200" dirty="0"/>
              <a:t>, 2014; </a:t>
            </a:r>
            <a:r>
              <a:rPr lang="en-US" sz="2200" dirty="0" err="1"/>
              <a:t>Kibar</a:t>
            </a:r>
            <a:r>
              <a:rPr lang="en-US" sz="2200" dirty="0"/>
              <a:t>, </a:t>
            </a:r>
            <a:r>
              <a:rPr lang="en-US" sz="2200" dirty="0" err="1"/>
              <a:t>Yaman</a:t>
            </a:r>
            <a:r>
              <a:rPr lang="en-US" sz="2200" dirty="0"/>
              <a:t>, &amp; </a:t>
            </a:r>
            <a:r>
              <a:rPr lang="en-US" sz="2200" dirty="0" err="1"/>
              <a:t>Ayas</a:t>
            </a:r>
            <a:r>
              <a:rPr lang="en-US" sz="2200" dirty="0"/>
              <a:t>, 2013; </a:t>
            </a:r>
            <a:r>
              <a:rPr lang="en-US" sz="2200" dirty="0" err="1"/>
              <a:t>Kumaran</a:t>
            </a:r>
            <a:r>
              <a:rPr lang="en-US" sz="2200" dirty="0"/>
              <a:t> &amp; </a:t>
            </a:r>
            <a:r>
              <a:rPr lang="en-US" sz="2200" dirty="0" err="1"/>
              <a:t>Sankar</a:t>
            </a:r>
            <a:r>
              <a:rPr lang="en-US" sz="2200" dirty="0"/>
              <a:t>, 2013; Watson, </a:t>
            </a:r>
            <a:r>
              <a:rPr lang="en-US" sz="2200" dirty="0" err="1"/>
              <a:t>Pelkey</a:t>
            </a:r>
            <a:r>
              <a:rPr lang="en-US" sz="2200" dirty="0"/>
              <a:t>, Noyes, &amp; Rodgers, 2016).</a:t>
            </a:r>
            <a:endParaRPr lang="en-US" sz="2200" dirty="0" smtClean="0"/>
          </a:p>
          <a:p>
            <a:pPr marL="0" indent="0" algn="just">
              <a:buNone/>
            </a:pPr>
            <a:endParaRPr lang="en-US" sz="2200" b="1" dirty="0" smtClean="0"/>
          </a:p>
          <a:p>
            <a:pPr lvl="2" algn="just"/>
            <a:endParaRPr lang="en-US" sz="2200" b="1" dirty="0" smtClean="0"/>
          </a:p>
          <a:p>
            <a:pPr lvl="1" algn="just"/>
            <a:endParaRPr lang="en-US" sz="2200" b="1" dirty="0" smtClean="0"/>
          </a:p>
          <a:p>
            <a:pPr lvl="1" algn="just"/>
            <a:endParaRPr lang="en-US" sz="2200" b="1" dirty="0" smtClean="0"/>
          </a:p>
          <a:p>
            <a:pPr algn="just"/>
            <a:endParaRPr lang="en-US" sz="2200" b="1" dirty="0">
              <a:solidFill>
                <a:schemeClr val="accent1"/>
              </a:solidFill>
            </a:endParaRPr>
          </a:p>
        </p:txBody>
      </p:sp>
    </p:spTree>
    <p:extLst>
      <p:ext uri="{BB962C8B-B14F-4D97-AF65-F5344CB8AC3E}">
        <p14:creationId xmlns:p14="http://schemas.microsoft.com/office/powerpoint/2010/main" val="3824072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9</a:t>
            </a:fld>
            <a:endParaRPr lang="en-US"/>
          </a:p>
        </p:txBody>
      </p:sp>
      <p:sp>
        <p:nvSpPr>
          <p:cNvPr id="4" name="Content Placeholder 3"/>
          <p:cNvSpPr>
            <a:spLocks noGrp="1"/>
          </p:cNvSpPr>
          <p:nvPr>
            <p:ph sz="quarter" idx="1"/>
          </p:nvPr>
        </p:nvSpPr>
        <p:spPr/>
        <p:txBody>
          <a:bodyPr>
            <a:noAutofit/>
          </a:bodyPr>
          <a:lstStyle/>
          <a:p>
            <a:pPr marL="0" indent="0" algn="just">
              <a:buNone/>
            </a:pPr>
            <a:r>
              <a:rPr lang="en-US" sz="2200" b="1" dirty="0" smtClean="0">
                <a:solidFill>
                  <a:schemeClr val="accent1"/>
                </a:solidFill>
              </a:rPr>
              <a:t>Mind Map:</a:t>
            </a:r>
          </a:p>
          <a:p>
            <a:r>
              <a:rPr lang="en-US" sz="2200" dirty="0" smtClean="0"/>
              <a:t>A </a:t>
            </a:r>
            <a:r>
              <a:rPr lang="en-US" sz="2200" dirty="0"/>
              <a:t>mind map is a non-linear learning technique to represent knowledge using a central image that represents a main concept/issue then branching it to many branches where more related concepts are connected to it the same way as the human </a:t>
            </a:r>
            <a:r>
              <a:rPr lang="en-US" sz="2200" dirty="0" smtClean="0"/>
              <a:t>brain (</a:t>
            </a:r>
            <a:r>
              <a:rPr lang="en-US" sz="2200" dirty="0" err="1"/>
              <a:t>Buzan</a:t>
            </a:r>
            <a:r>
              <a:rPr lang="en-US" sz="2200" dirty="0"/>
              <a:t> &amp; </a:t>
            </a:r>
            <a:r>
              <a:rPr lang="en-US" sz="2200" dirty="0" err="1"/>
              <a:t>Buzan</a:t>
            </a:r>
            <a:r>
              <a:rPr lang="en-US" sz="2200" dirty="0"/>
              <a:t>, 1993)</a:t>
            </a:r>
            <a:r>
              <a:rPr lang="en-US" sz="2200" dirty="0" smtClean="0"/>
              <a:t>. </a:t>
            </a:r>
          </a:p>
          <a:p>
            <a:r>
              <a:rPr lang="en-US" sz="2200" dirty="0" err="1" smtClean="0"/>
              <a:t>Buzan</a:t>
            </a:r>
            <a:r>
              <a:rPr lang="en-US" sz="2200" dirty="0" smtClean="0"/>
              <a:t> </a:t>
            </a:r>
            <a:r>
              <a:rPr lang="en-US" sz="2200" dirty="0"/>
              <a:t>&amp; </a:t>
            </a:r>
            <a:r>
              <a:rPr lang="en-US" sz="2200" dirty="0" err="1"/>
              <a:t>Buzan</a:t>
            </a:r>
            <a:r>
              <a:rPr lang="en-US" sz="2200" dirty="0"/>
              <a:t> emphasized that the central concept should be an image because the human brain is formulated to remember an image than a word (Budd, 2004; </a:t>
            </a:r>
            <a:r>
              <a:rPr lang="en-US" sz="2200" dirty="0" err="1"/>
              <a:t>Buzan</a:t>
            </a:r>
            <a:r>
              <a:rPr lang="en-US" sz="2200" dirty="0"/>
              <a:t> &amp; </a:t>
            </a:r>
            <a:r>
              <a:rPr lang="en-US" sz="2200" dirty="0" err="1"/>
              <a:t>Buzan</a:t>
            </a:r>
            <a:r>
              <a:rPr lang="en-US" sz="2200" dirty="0"/>
              <a:t>, 1993). </a:t>
            </a:r>
            <a:endParaRPr lang="en-US" sz="2200" dirty="0" smtClean="0"/>
          </a:p>
          <a:p>
            <a:r>
              <a:rPr lang="en-US" sz="2200" dirty="0" smtClean="0"/>
              <a:t>Most </a:t>
            </a:r>
            <a:r>
              <a:rPr lang="en-US" sz="2200" dirty="0"/>
              <a:t>of the mind map research focuses on the utilization of mind maps in the education process to improve the quality of learning environment and to facilitate the learning process (Budd, 2004; Radix &amp; </a:t>
            </a:r>
            <a:r>
              <a:rPr lang="en-US" sz="2200" dirty="0" err="1"/>
              <a:t>Abdool</a:t>
            </a:r>
            <a:r>
              <a:rPr lang="en-US" sz="2200" dirty="0"/>
              <a:t>, 2013; </a:t>
            </a:r>
            <a:r>
              <a:rPr lang="en-US" sz="2200" dirty="0" err="1"/>
              <a:t>Wheeldon</a:t>
            </a:r>
            <a:r>
              <a:rPr lang="en-US" sz="2200" dirty="0"/>
              <a:t>, 2011; </a:t>
            </a:r>
            <a:r>
              <a:rPr lang="en-US" sz="2200" dirty="0" err="1"/>
              <a:t>Wickramasinghe</a:t>
            </a:r>
            <a:r>
              <a:rPr lang="en-US" sz="2200" dirty="0"/>
              <a:t>, </a:t>
            </a:r>
            <a:r>
              <a:rPr lang="en-US" sz="2200" dirty="0" err="1"/>
              <a:t>Widanapathirana</a:t>
            </a:r>
            <a:r>
              <a:rPr lang="en-US" sz="2200" dirty="0"/>
              <a:t>, </a:t>
            </a:r>
            <a:r>
              <a:rPr lang="en-US" sz="2200" dirty="0" err="1"/>
              <a:t>Kuruppu</a:t>
            </a:r>
            <a:r>
              <a:rPr lang="en-US" sz="2200" dirty="0"/>
              <a:t>, </a:t>
            </a:r>
            <a:r>
              <a:rPr lang="en-US" sz="2200" dirty="0" err="1"/>
              <a:t>Liyanage</a:t>
            </a:r>
            <a:r>
              <a:rPr lang="en-US" sz="2200" dirty="0"/>
              <a:t>, &amp; </a:t>
            </a:r>
            <a:r>
              <a:rPr lang="en-US" sz="2200" dirty="0" err="1"/>
              <a:t>Karunathilake</a:t>
            </a:r>
            <a:r>
              <a:rPr lang="en-US" sz="2200" dirty="0"/>
              <a:t>, 2011; Willis &amp; </a:t>
            </a:r>
            <a:r>
              <a:rPr lang="en-US" sz="2200" dirty="0" err="1"/>
              <a:t>Miertschin</a:t>
            </a:r>
            <a:r>
              <a:rPr lang="en-US" sz="2200" dirty="0"/>
              <a:t>, 2006; </a:t>
            </a:r>
            <a:r>
              <a:rPr lang="en-US" sz="2200" dirty="0" err="1"/>
              <a:t>Zipp</a:t>
            </a:r>
            <a:r>
              <a:rPr lang="en-US" sz="2200" dirty="0"/>
              <a:t>, Maher, &amp; </a:t>
            </a:r>
            <a:r>
              <a:rPr lang="en-US" sz="2200" dirty="0" err="1"/>
              <a:t>D’Antoni</a:t>
            </a:r>
            <a:r>
              <a:rPr lang="en-US" sz="2200" dirty="0"/>
              <a:t>, 2011). </a:t>
            </a:r>
          </a:p>
          <a:p>
            <a:pPr algn="just"/>
            <a:endParaRPr lang="en-US" sz="2200" dirty="0" smtClean="0"/>
          </a:p>
          <a:p>
            <a:pPr marL="0" indent="0" algn="just">
              <a:buNone/>
            </a:pPr>
            <a:endParaRPr lang="en-US" sz="2200" b="1" dirty="0" smtClean="0"/>
          </a:p>
          <a:p>
            <a:pPr lvl="2" algn="just"/>
            <a:endParaRPr lang="en-US" sz="2200" b="1" dirty="0" smtClean="0"/>
          </a:p>
          <a:p>
            <a:pPr lvl="1" algn="just"/>
            <a:endParaRPr lang="en-US" sz="2200" b="1" dirty="0" smtClean="0"/>
          </a:p>
          <a:p>
            <a:pPr lvl="1" algn="just"/>
            <a:endParaRPr lang="en-US" sz="2200" b="1" dirty="0" smtClean="0"/>
          </a:p>
          <a:p>
            <a:pPr algn="just"/>
            <a:endParaRPr lang="en-US" sz="2200" b="1" dirty="0">
              <a:solidFill>
                <a:schemeClr val="accent1"/>
              </a:solidFill>
            </a:endParaRPr>
          </a:p>
        </p:txBody>
      </p:sp>
    </p:spTree>
    <p:extLst>
      <p:ext uri="{BB962C8B-B14F-4D97-AF65-F5344CB8AC3E}">
        <p14:creationId xmlns:p14="http://schemas.microsoft.com/office/powerpoint/2010/main" val="468833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10</a:t>
            </a:fld>
            <a:endParaRPr lang="en-US"/>
          </a:p>
        </p:txBody>
      </p:sp>
      <p:sp>
        <p:nvSpPr>
          <p:cNvPr id="4" name="Content Placeholder 3"/>
          <p:cNvSpPr>
            <a:spLocks noGrp="1"/>
          </p:cNvSpPr>
          <p:nvPr>
            <p:ph sz="quarter" idx="1"/>
          </p:nvPr>
        </p:nvSpPr>
        <p:spPr/>
        <p:txBody>
          <a:bodyPr>
            <a:noAutofit/>
          </a:bodyPr>
          <a:lstStyle/>
          <a:p>
            <a:r>
              <a:rPr lang="en-US" sz="2200" b="1" dirty="0" smtClean="0">
                <a:solidFill>
                  <a:schemeClr val="accent1"/>
                </a:solidFill>
              </a:rPr>
              <a:t>Concept mapping empirical studies focus on</a:t>
            </a:r>
            <a:endParaRPr lang="en-US" sz="2000" i="1" dirty="0"/>
          </a:p>
          <a:p>
            <a:pPr marL="0" indent="0">
              <a:buNone/>
            </a:pPr>
            <a:r>
              <a:rPr lang="en-US" sz="2200" dirty="0" smtClean="0"/>
              <a:t>1-</a:t>
            </a:r>
            <a:r>
              <a:rPr lang="en-US" sz="2200" b="1" dirty="0" smtClean="0"/>
              <a:t> </a:t>
            </a:r>
            <a:r>
              <a:rPr lang="en-US" i="1" dirty="0" smtClean="0">
                <a:solidFill>
                  <a:schemeClr val="accent1"/>
                </a:solidFill>
              </a:rPr>
              <a:t>Testing</a:t>
            </a:r>
            <a:r>
              <a:rPr lang="en-US" dirty="0" smtClean="0"/>
              <a:t> </a:t>
            </a:r>
            <a:r>
              <a:rPr lang="en-US" dirty="0"/>
              <a:t>the effect of teaching using concept mapping compared to traditional lectures on students’ critical </a:t>
            </a:r>
            <a:r>
              <a:rPr lang="en-US" dirty="0" smtClean="0"/>
              <a:t>thinking (Chen</a:t>
            </a:r>
            <a:r>
              <a:rPr lang="en-US" dirty="0"/>
              <a:t>, Liang, Lee, &amp; Liao, 2011 ; </a:t>
            </a:r>
            <a:r>
              <a:rPr lang="en-US" dirty="0" err="1"/>
              <a:t>Kaddoura</a:t>
            </a:r>
            <a:r>
              <a:rPr lang="en-US" dirty="0"/>
              <a:t>, Van-Dyke &amp; Yang, 2016</a:t>
            </a:r>
            <a:r>
              <a:rPr lang="en-US" dirty="0" smtClean="0"/>
              <a:t>).</a:t>
            </a:r>
          </a:p>
          <a:p>
            <a:pPr marL="0" indent="0">
              <a:buNone/>
            </a:pPr>
            <a:r>
              <a:rPr lang="en-US" dirty="0" smtClean="0"/>
              <a:t>2- </a:t>
            </a:r>
            <a:r>
              <a:rPr lang="en-US" i="1" dirty="0" smtClean="0">
                <a:solidFill>
                  <a:schemeClr val="accent1"/>
                </a:solidFill>
              </a:rPr>
              <a:t>Investigating</a:t>
            </a:r>
            <a:r>
              <a:rPr lang="en-US" dirty="0" smtClean="0"/>
              <a:t> if concept </a:t>
            </a:r>
            <a:r>
              <a:rPr lang="en-US" dirty="0"/>
              <a:t>mapping can help to reduce students’ cognitive </a:t>
            </a:r>
            <a:r>
              <a:rPr lang="en-US" dirty="0" smtClean="0"/>
              <a:t>load (Hu </a:t>
            </a:r>
            <a:r>
              <a:rPr lang="en-US" dirty="0"/>
              <a:t>&amp; </a:t>
            </a:r>
            <a:r>
              <a:rPr lang="en-US" dirty="0" smtClean="0"/>
              <a:t>Wu, 2012) or could add cognitive load on students </a:t>
            </a:r>
            <a:r>
              <a:rPr lang="en-US" dirty="0"/>
              <a:t>(Hwang et al., 2014)</a:t>
            </a:r>
            <a:r>
              <a:rPr lang="en-US" dirty="0" smtClean="0"/>
              <a:t>. </a:t>
            </a:r>
          </a:p>
          <a:p>
            <a:pPr marL="0" indent="0">
              <a:buNone/>
            </a:pPr>
            <a:r>
              <a:rPr lang="en-US" sz="2200" dirty="0" smtClean="0"/>
              <a:t>3- </a:t>
            </a:r>
            <a:r>
              <a:rPr lang="en-US" sz="2200" i="1" dirty="0" smtClean="0">
                <a:solidFill>
                  <a:schemeClr val="accent1"/>
                </a:solidFill>
              </a:rPr>
              <a:t>A</a:t>
            </a:r>
            <a:r>
              <a:rPr lang="en-US" i="1" dirty="0" smtClean="0">
                <a:solidFill>
                  <a:schemeClr val="accent1"/>
                </a:solidFill>
              </a:rPr>
              <a:t>ssessing</a:t>
            </a:r>
            <a:r>
              <a:rPr lang="en-US" dirty="0" smtClean="0"/>
              <a:t> </a:t>
            </a:r>
            <a:r>
              <a:rPr lang="en-US" dirty="0"/>
              <a:t>the effect of the concept mapping on students’ academic </a:t>
            </a:r>
            <a:r>
              <a:rPr lang="en-US" dirty="0" smtClean="0"/>
              <a:t>achievement (</a:t>
            </a:r>
            <a:r>
              <a:rPr lang="en-US" dirty="0" err="1" smtClean="0"/>
              <a:t>Martínez</a:t>
            </a:r>
            <a:r>
              <a:rPr lang="en-US" dirty="0"/>
              <a:t>, Pérez, </a:t>
            </a:r>
            <a:r>
              <a:rPr lang="en-US" dirty="0" err="1"/>
              <a:t>Suero</a:t>
            </a:r>
            <a:r>
              <a:rPr lang="en-US" dirty="0"/>
              <a:t>, &amp; </a:t>
            </a:r>
            <a:r>
              <a:rPr lang="en-US" dirty="0" smtClean="0"/>
              <a:t>Pardo,2013; </a:t>
            </a:r>
            <a:r>
              <a:rPr lang="en-US" dirty="0" err="1"/>
              <a:t>Nedungadi</a:t>
            </a:r>
            <a:r>
              <a:rPr lang="en-US" dirty="0"/>
              <a:t>, </a:t>
            </a:r>
            <a:r>
              <a:rPr lang="en-US" dirty="0" err="1"/>
              <a:t>Haridas</a:t>
            </a:r>
            <a:r>
              <a:rPr lang="en-US" dirty="0"/>
              <a:t> &amp; </a:t>
            </a:r>
            <a:r>
              <a:rPr lang="en-US" dirty="0" smtClean="0"/>
              <a:t>Raman, 2015; </a:t>
            </a:r>
            <a:r>
              <a:rPr lang="en-US" dirty="0"/>
              <a:t>Youssef &amp; </a:t>
            </a:r>
            <a:r>
              <a:rPr lang="en-US" dirty="0" smtClean="0"/>
              <a:t>Mansour, 2012; </a:t>
            </a:r>
            <a:r>
              <a:rPr lang="en-US" dirty="0" err="1" smtClean="0"/>
              <a:t>Chiou</a:t>
            </a:r>
            <a:r>
              <a:rPr lang="en-US" dirty="0" smtClean="0"/>
              <a:t>, 2008; </a:t>
            </a:r>
            <a:r>
              <a:rPr lang="en-US" dirty="0" err="1"/>
              <a:t>Attia</a:t>
            </a:r>
            <a:r>
              <a:rPr lang="en-US" dirty="0"/>
              <a:t>, Sharaf Eldin, </a:t>
            </a:r>
            <a:r>
              <a:rPr lang="en-US" dirty="0" err="1"/>
              <a:t>Elsayed</a:t>
            </a:r>
            <a:r>
              <a:rPr lang="en-US" dirty="0"/>
              <a:t>, Nasr, &amp; Kamal, 2009</a:t>
            </a:r>
            <a:r>
              <a:rPr lang="en-US" dirty="0" smtClean="0"/>
              <a:t>)</a:t>
            </a:r>
            <a:endParaRPr lang="en-US" sz="2200" b="1" dirty="0">
              <a:solidFill>
                <a:schemeClr val="accent1"/>
              </a:solidFill>
            </a:endParaRPr>
          </a:p>
        </p:txBody>
      </p:sp>
    </p:spTree>
    <p:extLst>
      <p:ext uri="{BB962C8B-B14F-4D97-AF65-F5344CB8AC3E}">
        <p14:creationId xmlns:p14="http://schemas.microsoft.com/office/powerpoint/2010/main" val="2223317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 (Cont.)</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11</a:t>
            </a:fld>
            <a:endParaRPr lang="en-US"/>
          </a:p>
        </p:txBody>
      </p:sp>
      <p:sp>
        <p:nvSpPr>
          <p:cNvPr id="4" name="Content Placeholder 3"/>
          <p:cNvSpPr>
            <a:spLocks noGrp="1"/>
          </p:cNvSpPr>
          <p:nvPr>
            <p:ph sz="quarter" idx="1"/>
          </p:nvPr>
        </p:nvSpPr>
        <p:spPr/>
        <p:txBody>
          <a:bodyPr>
            <a:noAutofit/>
          </a:bodyPr>
          <a:lstStyle/>
          <a:p>
            <a:r>
              <a:rPr lang="en-US" sz="2000" b="1" dirty="0" smtClean="0">
                <a:solidFill>
                  <a:schemeClr val="accent1"/>
                </a:solidFill>
              </a:rPr>
              <a:t>Mind mapping </a:t>
            </a:r>
            <a:r>
              <a:rPr lang="en-US" sz="2000" b="1" dirty="0">
                <a:solidFill>
                  <a:schemeClr val="accent1"/>
                </a:solidFill>
              </a:rPr>
              <a:t>empirical studies focus </a:t>
            </a:r>
            <a:r>
              <a:rPr lang="en-US" sz="2000" b="1" dirty="0" smtClean="0">
                <a:solidFill>
                  <a:schemeClr val="accent1"/>
                </a:solidFill>
              </a:rPr>
              <a:t>on</a:t>
            </a:r>
          </a:p>
          <a:p>
            <a:pPr marL="0" indent="0">
              <a:buNone/>
            </a:pPr>
            <a:r>
              <a:rPr lang="en-US" sz="2000" dirty="0" smtClean="0"/>
              <a:t>1- </a:t>
            </a:r>
            <a:r>
              <a:rPr lang="en-US" sz="2000" i="1" dirty="0" smtClean="0">
                <a:solidFill>
                  <a:schemeClr val="accent1"/>
                </a:solidFill>
              </a:rPr>
              <a:t>Assessing</a:t>
            </a:r>
            <a:r>
              <a:rPr lang="en-US" sz="2000" dirty="0" smtClean="0"/>
              <a:t> </a:t>
            </a:r>
            <a:r>
              <a:rPr lang="en-US" sz="2000" dirty="0"/>
              <a:t>the effect of the mind mapping on students’ academic </a:t>
            </a:r>
            <a:r>
              <a:rPr lang="en-US" sz="2000" dirty="0" smtClean="0"/>
              <a:t>achievement (</a:t>
            </a:r>
            <a:r>
              <a:rPr lang="en-US" sz="2000" dirty="0" err="1" smtClean="0"/>
              <a:t>AbiElMona</a:t>
            </a:r>
            <a:r>
              <a:rPr lang="en-US" sz="2000" dirty="0" smtClean="0"/>
              <a:t> </a:t>
            </a:r>
            <a:r>
              <a:rPr lang="en-US" sz="2000" dirty="0"/>
              <a:t>&amp; </a:t>
            </a:r>
            <a:r>
              <a:rPr lang="en-US" sz="2000" dirty="0" smtClean="0"/>
              <a:t>AdbElKhalick,2008; Adodo,2013; </a:t>
            </a:r>
            <a:r>
              <a:rPr lang="en-US" sz="2000" dirty="0" err="1" smtClean="0"/>
              <a:t>Balim</a:t>
            </a:r>
            <a:r>
              <a:rPr lang="en-US" sz="2000" dirty="0" smtClean="0"/>
              <a:t>, 2013; </a:t>
            </a:r>
            <a:r>
              <a:rPr lang="en-US" sz="2000" dirty="0" err="1" smtClean="0"/>
              <a:t>Mahasneh</a:t>
            </a:r>
            <a:r>
              <a:rPr lang="en-US" sz="2000" dirty="0" smtClean="0"/>
              <a:t>, 2017; </a:t>
            </a:r>
            <a:r>
              <a:rPr lang="en-US" sz="2000" dirty="0"/>
              <a:t>Holland, Holland &amp; </a:t>
            </a:r>
            <a:r>
              <a:rPr lang="en-US" sz="2000" dirty="0" smtClean="0"/>
              <a:t>Davies, 2004)</a:t>
            </a:r>
          </a:p>
          <a:p>
            <a:pPr marL="0" indent="0">
              <a:buNone/>
            </a:pPr>
            <a:r>
              <a:rPr lang="en-US" sz="2000" dirty="0" smtClean="0"/>
              <a:t>2- </a:t>
            </a:r>
            <a:r>
              <a:rPr lang="en-US" sz="2000" i="1" dirty="0">
                <a:solidFill>
                  <a:schemeClr val="accent1"/>
                </a:solidFill>
              </a:rPr>
              <a:t>I</a:t>
            </a:r>
            <a:r>
              <a:rPr lang="en-US" sz="2000" i="1" dirty="0" smtClean="0">
                <a:solidFill>
                  <a:schemeClr val="accent1"/>
                </a:solidFill>
              </a:rPr>
              <a:t>nvestigating</a:t>
            </a:r>
            <a:r>
              <a:rPr lang="en-US" sz="2000" dirty="0" smtClean="0"/>
              <a:t> the effect of mind mapping on </a:t>
            </a:r>
            <a:r>
              <a:rPr lang="en-US" sz="2000" dirty="0"/>
              <a:t>the quality of students’ cognitive knowledge structure </a:t>
            </a:r>
            <a:r>
              <a:rPr lang="en-US" sz="2000" dirty="0" smtClean="0"/>
              <a:t>(</a:t>
            </a:r>
            <a:r>
              <a:rPr lang="en-US" sz="2000" dirty="0" err="1"/>
              <a:t>Dhindsa</a:t>
            </a:r>
            <a:r>
              <a:rPr lang="en-US" sz="2000" dirty="0"/>
              <a:t> &amp; </a:t>
            </a:r>
            <a:r>
              <a:rPr lang="en-US" sz="2000" dirty="0" smtClean="0"/>
              <a:t>Anderson, 2011)</a:t>
            </a:r>
          </a:p>
          <a:p>
            <a:pPr marL="0" indent="0">
              <a:buNone/>
            </a:pPr>
            <a:r>
              <a:rPr lang="en-US" sz="2000" b="1" i="1" dirty="0" smtClean="0"/>
              <a:t>In a similar study to the current study,</a:t>
            </a:r>
            <a:endParaRPr lang="en-US" sz="2000" b="1" i="1" dirty="0"/>
          </a:p>
          <a:p>
            <a:pPr marL="0" indent="0">
              <a:buNone/>
            </a:pPr>
            <a:r>
              <a:rPr lang="en-US" sz="2000" dirty="0" smtClean="0"/>
              <a:t>Aydin </a:t>
            </a:r>
            <a:r>
              <a:rPr lang="en-US" sz="2000" dirty="0"/>
              <a:t>(2015) </a:t>
            </a:r>
            <a:r>
              <a:rPr lang="en-US" sz="2000" dirty="0" smtClean="0"/>
              <a:t> conducted an experiment study to </a:t>
            </a:r>
            <a:r>
              <a:rPr lang="en-US" sz="2000" dirty="0"/>
              <a:t>investigate the effect of utilizing technology-supported mind and concept mapping on learning science concepts as well as seeking students’ opinions on preparing mind and concept maps. Experiment results revealed that, in terms of understanding concepts, students in the concept map group performed better than students in other groups, while students in both mind map and concept map groups stated that developing concept maps and mind maps was fun and instructive (Aydin, 2015).</a:t>
            </a:r>
            <a:endParaRPr lang="en-US" sz="2000" i="1" dirty="0"/>
          </a:p>
          <a:p>
            <a:pPr marL="0" indent="0">
              <a:buNone/>
            </a:pPr>
            <a:endParaRPr lang="en-US" sz="2000" dirty="0" smtClean="0"/>
          </a:p>
        </p:txBody>
      </p:sp>
    </p:spTree>
    <p:extLst>
      <p:ext uri="{BB962C8B-B14F-4D97-AF65-F5344CB8AC3E}">
        <p14:creationId xmlns:p14="http://schemas.microsoft.com/office/powerpoint/2010/main" val="916688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12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519852502"/>
              </p:ext>
            </p:extLst>
          </p:nvPr>
        </p:nvGraphicFramePr>
        <p:xfrm>
          <a:off x="603504" y="1447800"/>
          <a:ext cx="8011859" cy="5181600"/>
        </p:xfrm>
        <a:graphic>
          <a:graphicData uri="http://schemas.openxmlformats.org/drawingml/2006/table">
            <a:tbl>
              <a:tblPr firstRow="1" firstCol="1" lastRow="1" bandRow="1">
                <a:tableStyleId>{5C22544A-7EE6-4342-B048-85BDC9FD1C3A}</a:tableStyleId>
              </a:tblPr>
              <a:tblGrid>
                <a:gridCol w="2402056">
                  <a:extLst>
                    <a:ext uri="{9D8B030D-6E8A-4147-A177-3AD203B41FA5}">
                      <a16:colId xmlns:a16="http://schemas.microsoft.com/office/drawing/2014/main" val="20000"/>
                    </a:ext>
                  </a:extLst>
                </a:gridCol>
                <a:gridCol w="5609803">
                  <a:extLst>
                    <a:ext uri="{9D8B030D-6E8A-4147-A177-3AD203B41FA5}">
                      <a16:colId xmlns:a16="http://schemas.microsoft.com/office/drawing/2014/main" val="20001"/>
                    </a:ext>
                  </a:extLst>
                </a:gridCol>
              </a:tblGrid>
              <a:tr h="324099">
                <a:tc>
                  <a:txBody>
                    <a:bodyPr/>
                    <a:lstStyle/>
                    <a:p>
                      <a:pPr marL="0" marR="0">
                        <a:lnSpc>
                          <a:spcPct val="115000"/>
                        </a:lnSpc>
                        <a:spcBef>
                          <a:spcPts val="0"/>
                        </a:spcBef>
                        <a:spcAft>
                          <a:spcPts val="0"/>
                        </a:spcAft>
                      </a:pPr>
                      <a:r>
                        <a:rPr lang="en-US" sz="1600" dirty="0">
                          <a:solidFill>
                            <a:schemeClr val="bg1"/>
                          </a:solidFill>
                          <a:effectLst/>
                        </a:rPr>
                        <a:t>Country Under Study</a:t>
                      </a:r>
                      <a:endParaRPr lang="en-US" sz="1600" dirty="0">
                        <a:solidFill>
                          <a:schemeClr val="bg1"/>
                        </a:solidFill>
                        <a:effectLst/>
                        <a:latin typeface="Calibri"/>
                        <a:ea typeface="Calibri"/>
                        <a:cs typeface="Arial"/>
                      </a:endParaRPr>
                    </a:p>
                  </a:txBody>
                  <a:tcPr marL="60218" marR="60218" marT="0" marB="0"/>
                </a:tc>
                <a:tc>
                  <a:txBody>
                    <a:bodyPr/>
                    <a:lstStyle/>
                    <a:p>
                      <a:pPr marL="0" marR="0">
                        <a:lnSpc>
                          <a:spcPct val="115000"/>
                        </a:lnSpc>
                        <a:spcBef>
                          <a:spcPts val="0"/>
                        </a:spcBef>
                        <a:spcAft>
                          <a:spcPts val="0"/>
                        </a:spcAft>
                      </a:pPr>
                      <a:r>
                        <a:rPr lang="en-US" sz="1800" dirty="0" smtClean="0">
                          <a:solidFill>
                            <a:schemeClr val="bg1"/>
                          </a:solidFill>
                          <a:effectLst/>
                        </a:rPr>
                        <a:t>Egypt</a:t>
                      </a:r>
                      <a:endParaRPr lang="en-US" sz="1800" dirty="0">
                        <a:solidFill>
                          <a:schemeClr val="bg1"/>
                        </a:solidFill>
                        <a:effectLst/>
                        <a:latin typeface="Calibri"/>
                        <a:ea typeface="Calibri"/>
                        <a:cs typeface="Arial"/>
                      </a:endParaRPr>
                    </a:p>
                  </a:txBody>
                  <a:tcPr marL="60218" marR="60218" marT="0" marB="0"/>
                </a:tc>
                <a:extLst>
                  <a:ext uri="{0D108BD9-81ED-4DB2-BD59-A6C34878D82A}">
                    <a16:rowId xmlns:a16="http://schemas.microsoft.com/office/drawing/2014/main" val="10000"/>
                  </a:ext>
                </a:extLst>
              </a:tr>
              <a:tr h="845476">
                <a:tc>
                  <a:txBody>
                    <a:bodyPr/>
                    <a:lstStyle/>
                    <a:p>
                      <a:pPr marL="0" marR="0">
                        <a:lnSpc>
                          <a:spcPct val="115000"/>
                        </a:lnSpc>
                        <a:spcBef>
                          <a:spcPts val="0"/>
                        </a:spcBef>
                        <a:spcAft>
                          <a:spcPts val="0"/>
                        </a:spcAft>
                      </a:pPr>
                      <a:r>
                        <a:rPr lang="en-US" sz="1600" dirty="0">
                          <a:solidFill>
                            <a:schemeClr val="bg1"/>
                          </a:solidFill>
                          <a:effectLst/>
                        </a:rPr>
                        <a:t>Targeted </a:t>
                      </a:r>
                      <a:r>
                        <a:rPr lang="en-US" sz="1600" dirty="0" smtClean="0">
                          <a:solidFill>
                            <a:schemeClr val="bg1"/>
                          </a:solidFill>
                          <a:effectLst/>
                        </a:rPr>
                        <a:t>Population</a:t>
                      </a:r>
                      <a:endParaRPr lang="en-US" sz="1600" dirty="0">
                        <a:solidFill>
                          <a:schemeClr val="bg1"/>
                        </a:solidFill>
                        <a:effectLst/>
                        <a:latin typeface="Calibri"/>
                        <a:ea typeface="Calibri"/>
                        <a:cs typeface="Arial"/>
                      </a:endParaRPr>
                    </a:p>
                  </a:txBody>
                  <a:tcPr marL="60218" marR="60218" marT="0" marB="0"/>
                </a:tc>
                <a:tc>
                  <a:txBody>
                    <a:bodyPr/>
                    <a:lstStyle/>
                    <a:p>
                      <a:pPr marL="0" indent="0">
                        <a:buFont typeface="+mj-lt"/>
                        <a:buNone/>
                      </a:pPr>
                      <a:r>
                        <a:rPr kumimoji="0" lang="en-US" sz="1800" kern="1200" dirty="0" smtClean="0">
                          <a:solidFill>
                            <a:schemeClr val="dk1"/>
                          </a:solidFill>
                          <a:effectLst/>
                          <a:latin typeface="+mn-lt"/>
                          <a:ea typeface="+mn-ea"/>
                          <a:cs typeface="+mn-cs"/>
                        </a:rPr>
                        <a:t>Students at the Faculty of</a:t>
                      </a:r>
                      <a:r>
                        <a:rPr kumimoji="0" lang="en-US" sz="1800" kern="1200" baseline="0" dirty="0" smtClean="0">
                          <a:solidFill>
                            <a:schemeClr val="dk1"/>
                          </a:solidFill>
                          <a:effectLst/>
                          <a:latin typeface="+mn-lt"/>
                          <a:ea typeface="+mn-ea"/>
                          <a:cs typeface="+mn-cs"/>
                        </a:rPr>
                        <a:t> Computers and Information at Helwan </a:t>
                      </a:r>
                      <a:r>
                        <a:rPr kumimoji="0" lang="en-US" sz="1800" kern="1200" baseline="0" dirty="0" smtClean="0">
                          <a:solidFill>
                            <a:schemeClr val="dk1"/>
                          </a:solidFill>
                          <a:effectLst/>
                          <a:latin typeface="+mn-lt"/>
                          <a:ea typeface="+mn-ea"/>
                          <a:cs typeface="+mn-cs"/>
                        </a:rPr>
                        <a:t>University </a:t>
                      </a:r>
                      <a:r>
                        <a:rPr kumimoji="0" lang="en-US" sz="1800" kern="1200" baseline="0" dirty="0" smtClean="0">
                          <a:solidFill>
                            <a:schemeClr val="dk1"/>
                          </a:solidFill>
                          <a:effectLst/>
                          <a:latin typeface="+mn-lt"/>
                          <a:ea typeface="+mn-ea"/>
                          <a:cs typeface="+mn-cs"/>
                        </a:rPr>
                        <a:t>in Egypt</a:t>
                      </a:r>
                      <a:endParaRPr kumimoji="0" lang="en-US" sz="1800" kern="1200" dirty="0" smtClean="0">
                        <a:solidFill>
                          <a:schemeClr val="dk1"/>
                        </a:solidFill>
                        <a:effectLst/>
                        <a:latin typeface="+mn-lt"/>
                        <a:ea typeface="+mn-ea"/>
                        <a:cs typeface="+mn-cs"/>
                      </a:endParaRPr>
                    </a:p>
                    <a:p>
                      <a:pPr marL="0" indent="0">
                        <a:buFontTx/>
                        <a:buNone/>
                      </a:pPr>
                      <a:endParaRPr lang="en-US" sz="1800" dirty="0">
                        <a:effectLst/>
                        <a:latin typeface="Calibri"/>
                        <a:ea typeface="Calibri"/>
                        <a:cs typeface="Arial"/>
                      </a:endParaRPr>
                    </a:p>
                  </a:txBody>
                  <a:tcPr marL="60218" marR="60218" marT="0" marB="0"/>
                </a:tc>
                <a:extLst>
                  <a:ext uri="{0D108BD9-81ED-4DB2-BD59-A6C34878D82A}">
                    <a16:rowId xmlns:a16="http://schemas.microsoft.com/office/drawing/2014/main" val="10001"/>
                  </a:ext>
                </a:extLst>
              </a:tr>
              <a:tr h="324099">
                <a:tc>
                  <a:txBody>
                    <a:bodyPr/>
                    <a:lstStyle/>
                    <a:p>
                      <a:pPr marL="0" marR="0">
                        <a:lnSpc>
                          <a:spcPct val="115000"/>
                        </a:lnSpc>
                        <a:spcBef>
                          <a:spcPts val="0"/>
                        </a:spcBef>
                        <a:spcAft>
                          <a:spcPts val="0"/>
                        </a:spcAft>
                      </a:pPr>
                      <a:r>
                        <a:rPr lang="en-US" sz="1600" dirty="0">
                          <a:solidFill>
                            <a:schemeClr val="bg1"/>
                          </a:solidFill>
                          <a:effectLst/>
                        </a:rPr>
                        <a:t>Technology Under Study</a:t>
                      </a:r>
                      <a:endParaRPr lang="en-US" sz="1600" dirty="0">
                        <a:solidFill>
                          <a:schemeClr val="bg1"/>
                        </a:solidFill>
                        <a:effectLst/>
                        <a:latin typeface="Calibri"/>
                        <a:ea typeface="Calibri"/>
                        <a:cs typeface="Arial"/>
                      </a:endParaRPr>
                    </a:p>
                  </a:txBody>
                  <a:tcPr marL="60218" marR="60218" marT="0" marB="0"/>
                </a:tc>
                <a:tc>
                  <a:txBody>
                    <a:bodyPr/>
                    <a:lstStyle/>
                    <a:p>
                      <a:pPr marL="0" marR="0">
                        <a:lnSpc>
                          <a:spcPct val="115000"/>
                        </a:lnSpc>
                        <a:spcBef>
                          <a:spcPts val="0"/>
                        </a:spcBef>
                        <a:spcAft>
                          <a:spcPts val="0"/>
                        </a:spcAft>
                      </a:pPr>
                      <a:r>
                        <a:rPr kumimoji="0" lang="en-US" sz="1800" kern="1200" dirty="0" smtClean="0">
                          <a:solidFill>
                            <a:schemeClr val="dk1"/>
                          </a:solidFill>
                          <a:effectLst/>
                          <a:latin typeface="+mn-lt"/>
                          <a:ea typeface="+mn-ea"/>
                          <a:cs typeface="+mn-cs"/>
                        </a:rPr>
                        <a:t>Concept</a:t>
                      </a:r>
                      <a:r>
                        <a:rPr kumimoji="0" lang="en-US" sz="1800" kern="1200" baseline="0" dirty="0" smtClean="0">
                          <a:solidFill>
                            <a:schemeClr val="dk1"/>
                          </a:solidFill>
                          <a:effectLst/>
                          <a:latin typeface="+mn-lt"/>
                          <a:ea typeface="+mn-ea"/>
                          <a:cs typeface="+mn-cs"/>
                        </a:rPr>
                        <a:t> mapping and mind mapping </a:t>
                      </a:r>
                      <a:endParaRPr kumimoji="0" lang="en-US" sz="1800" kern="1200" dirty="0">
                        <a:solidFill>
                          <a:schemeClr val="dk1"/>
                        </a:solidFill>
                        <a:effectLst/>
                        <a:latin typeface="+mn-lt"/>
                        <a:ea typeface="+mn-ea"/>
                        <a:cs typeface="+mn-cs"/>
                      </a:endParaRPr>
                    </a:p>
                  </a:txBody>
                  <a:tcPr marL="60218" marR="60218" marT="0" marB="0"/>
                </a:tc>
                <a:extLst>
                  <a:ext uri="{0D108BD9-81ED-4DB2-BD59-A6C34878D82A}">
                    <a16:rowId xmlns:a16="http://schemas.microsoft.com/office/drawing/2014/main" val="10002"/>
                  </a:ext>
                </a:extLst>
              </a:tr>
              <a:tr h="648198">
                <a:tc>
                  <a:txBody>
                    <a:bodyPr/>
                    <a:lstStyle/>
                    <a:p>
                      <a:pPr marL="0" marR="0">
                        <a:lnSpc>
                          <a:spcPct val="115000"/>
                        </a:lnSpc>
                        <a:spcBef>
                          <a:spcPts val="0"/>
                        </a:spcBef>
                        <a:spcAft>
                          <a:spcPts val="0"/>
                        </a:spcAft>
                      </a:pPr>
                      <a:r>
                        <a:rPr lang="en-US" sz="1600" dirty="0" smtClean="0">
                          <a:solidFill>
                            <a:schemeClr val="bg1"/>
                          </a:solidFill>
                          <a:effectLst/>
                        </a:rPr>
                        <a:t>Population Details</a:t>
                      </a:r>
                      <a:endParaRPr lang="en-US" sz="1600" dirty="0">
                        <a:solidFill>
                          <a:schemeClr val="bg1"/>
                        </a:solidFill>
                        <a:effectLst/>
                        <a:latin typeface="Calibri"/>
                        <a:ea typeface="Calibri"/>
                        <a:cs typeface="Arial"/>
                      </a:endParaRPr>
                    </a:p>
                  </a:txBody>
                  <a:tcPr marL="60218" marR="60218" marT="0" marB="0"/>
                </a:tc>
                <a:tc>
                  <a:txBody>
                    <a:bodyPr/>
                    <a:lstStyle/>
                    <a:p>
                      <a:pPr marL="285750" marR="0" indent="-2857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800" b="1" kern="1200" dirty="0" smtClean="0">
                          <a:solidFill>
                            <a:schemeClr val="dk1"/>
                          </a:solidFill>
                          <a:effectLst/>
                          <a:latin typeface="+mn-lt"/>
                          <a:ea typeface="+mn-ea"/>
                          <a:cs typeface="+mn-cs"/>
                        </a:rPr>
                        <a:t> </a:t>
                      </a:r>
                      <a:r>
                        <a:rPr kumimoji="0" lang="en-US" sz="1800" b="0" kern="1200" dirty="0" smtClean="0">
                          <a:solidFill>
                            <a:schemeClr val="dk1"/>
                          </a:solidFill>
                          <a:effectLst/>
                          <a:latin typeface="+mn-lt"/>
                          <a:ea typeface="+mn-ea"/>
                          <a:cs typeface="+mn-cs"/>
                        </a:rPr>
                        <a:t>A total of </a:t>
                      </a:r>
                      <a:r>
                        <a:rPr kumimoji="0" lang="en-US" sz="1800" b="1" kern="1200" dirty="0" smtClean="0">
                          <a:solidFill>
                            <a:schemeClr val="dk1"/>
                          </a:solidFill>
                          <a:effectLst/>
                          <a:latin typeface="+mn-lt"/>
                          <a:ea typeface="+mn-ea"/>
                          <a:cs typeface="+mn-cs"/>
                        </a:rPr>
                        <a:t>140 </a:t>
                      </a:r>
                      <a:r>
                        <a:rPr kumimoji="0" lang="en-US" sz="1800" b="0" kern="1200" dirty="0" smtClean="0">
                          <a:solidFill>
                            <a:schemeClr val="dk1"/>
                          </a:solidFill>
                          <a:effectLst/>
                          <a:latin typeface="+mn-lt"/>
                          <a:ea typeface="+mn-ea"/>
                          <a:cs typeface="+mn-cs"/>
                        </a:rPr>
                        <a:t>students in three classes</a:t>
                      </a:r>
                    </a:p>
                    <a:p>
                      <a:pPr marL="285750" marR="0" indent="-285750" algn="l" defTabSz="914400" rtl="0" eaLnBrk="1" fontAlgn="auto" latinLnBrk="0" hangingPunct="1">
                        <a:lnSpc>
                          <a:spcPct val="115000"/>
                        </a:lnSpc>
                        <a:spcBef>
                          <a:spcPts val="0"/>
                        </a:spcBef>
                        <a:spcAft>
                          <a:spcPts val="0"/>
                        </a:spcAft>
                        <a:buClrTx/>
                        <a:buSzTx/>
                        <a:buFont typeface="Arial" pitchFamily="34" charset="0"/>
                        <a:buChar char="•"/>
                        <a:tabLst/>
                        <a:defRPr/>
                      </a:pPr>
                      <a:endParaRPr kumimoji="0" lang="en-US" sz="1800" b="0" kern="1200" dirty="0" smtClean="0">
                        <a:solidFill>
                          <a:schemeClr val="dk1"/>
                        </a:solidFill>
                        <a:effectLst/>
                        <a:latin typeface="+mn-lt"/>
                        <a:ea typeface="+mn-ea"/>
                        <a:cs typeface="+mn-cs"/>
                      </a:endParaRPr>
                    </a:p>
                  </a:txBody>
                  <a:tcPr marL="60218" marR="60218" marT="0" marB="0"/>
                </a:tc>
                <a:extLst>
                  <a:ext uri="{0D108BD9-81ED-4DB2-BD59-A6C34878D82A}">
                    <a16:rowId xmlns:a16="http://schemas.microsoft.com/office/drawing/2014/main" val="10003"/>
                  </a:ext>
                </a:extLst>
              </a:tr>
              <a:tr h="2592792">
                <a:tc>
                  <a:txBody>
                    <a:bodyPr/>
                    <a:lstStyle/>
                    <a:p>
                      <a:pPr marL="0" marR="0">
                        <a:lnSpc>
                          <a:spcPct val="115000"/>
                        </a:lnSpc>
                        <a:spcBef>
                          <a:spcPts val="0"/>
                        </a:spcBef>
                        <a:spcAft>
                          <a:spcPts val="0"/>
                        </a:spcAft>
                      </a:pPr>
                      <a:r>
                        <a:rPr lang="en-US" sz="1600" dirty="0" smtClean="0">
                          <a:solidFill>
                            <a:schemeClr val="bg1"/>
                          </a:solidFill>
                          <a:effectLst/>
                        </a:rPr>
                        <a:t>Data Collection Method</a:t>
                      </a:r>
                      <a:endParaRPr lang="en-US" sz="1600" dirty="0">
                        <a:solidFill>
                          <a:schemeClr val="bg1"/>
                        </a:solidFill>
                        <a:effectLst/>
                        <a:latin typeface="Calibri"/>
                        <a:ea typeface="Calibri"/>
                        <a:cs typeface="Arial"/>
                      </a:endParaRPr>
                    </a:p>
                  </a:txBody>
                  <a:tcPr marL="60218" marR="60218" marT="0" marB="0"/>
                </a:tc>
                <a:tc>
                  <a:txBody>
                    <a:bodyPr/>
                    <a:lstStyle/>
                    <a:p>
                      <a:pPr marL="285750" marR="0" indent="-285750">
                        <a:lnSpc>
                          <a:spcPct val="115000"/>
                        </a:lnSpc>
                        <a:spcBef>
                          <a:spcPts val="0"/>
                        </a:spcBef>
                        <a:spcAft>
                          <a:spcPts val="0"/>
                        </a:spcAft>
                        <a:buFont typeface="Arial" panose="020B0604020202020204" pitchFamily="34" charset="0"/>
                        <a:buChar char="•"/>
                      </a:pPr>
                      <a:r>
                        <a:rPr kumimoji="0" lang="en-US" sz="1800" kern="1200" dirty="0" smtClean="0">
                          <a:solidFill>
                            <a:schemeClr val="dk1"/>
                          </a:solidFill>
                          <a:effectLst/>
                          <a:latin typeface="+mn-lt"/>
                          <a:ea typeface="+mn-ea"/>
                          <a:cs typeface="+mn-cs"/>
                        </a:rPr>
                        <a:t>An</a:t>
                      </a:r>
                      <a:r>
                        <a:rPr kumimoji="0" lang="en-US" sz="1800" kern="1200" baseline="0" dirty="0" smtClean="0">
                          <a:solidFill>
                            <a:schemeClr val="dk1"/>
                          </a:solidFill>
                          <a:effectLst/>
                          <a:latin typeface="+mn-lt"/>
                          <a:ea typeface="+mn-ea"/>
                          <a:cs typeface="+mn-cs"/>
                        </a:rPr>
                        <a:t> experiment was conducted</a:t>
                      </a:r>
                    </a:p>
                    <a:p>
                      <a:pPr marL="285750" marR="0" indent="-285750">
                        <a:lnSpc>
                          <a:spcPct val="115000"/>
                        </a:lnSpc>
                        <a:spcBef>
                          <a:spcPts val="0"/>
                        </a:spcBef>
                        <a:spcAft>
                          <a:spcPts val="0"/>
                        </a:spcAft>
                        <a:buFont typeface="Arial" panose="020B0604020202020204" pitchFamily="34" charset="0"/>
                        <a:buChar char="•"/>
                      </a:pPr>
                      <a:r>
                        <a:rPr kumimoji="0" lang="en-US" sz="1800" kern="1200" baseline="0" dirty="0" smtClean="0">
                          <a:solidFill>
                            <a:schemeClr val="dk1"/>
                          </a:solidFill>
                          <a:effectLst/>
                          <a:latin typeface="+mn-lt"/>
                          <a:ea typeface="+mn-ea"/>
                          <a:cs typeface="+mn-cs"/>
                        </a:rPr>
                        <a:t>Three models of  test questions were developed and distributed to the targeted three classes of students</a:t>
                      </a:r>
                    </a:p>
                    <a:p>
                      <a:pPr marL="285750" marR="0" indent="-285750">
                        <a:lnSpc>
                          <a:spcPct val="115000"/>
                        </a:lnSpc>
                        <a:spcBef>
                          <a:spcPts val="0"/>
                        </a:spcBef>
                        <a:spcAft>
                          <a:spcPts val="0"/>
                        </a:spcAft>
                        <a:buFont typeface="Arial" panose="020B0604020202020204" pitchFamily="34" charset="0"/>
                        <a:buChar char="•"/>
                      </a:pPr>
                      <a:r>
                        <a:rPr kumimoji="0" lang="en-US" sz="1800" kern="1200" baseline="0" dirty="0" smtClean="0">
                          <a:solidFill>
                            <a:schemeClr val="dk1"/>
                          </a:solidFill>
                          <a:effectLst/>
                          <a:latin typeface="+mn-lt"/>
                          <a:ea typeface="+mn-ea"/>
                          <a:cs typeface="+mn-cs"/>
                        </a:rPr>
                        <a:t>Each model includes text represented in a different way</a:t>
                      </a:r>
                    </a:p>
                    <a:p>
                      <a:pPr marL="0" marR="0" indent="0">
                        <a:lnSpc>
                          <a:spcPct val="115000"/>
                        </a:lnSpc>
                        <a:spcBef>
                          <a:spcPts val="0"/>
                        </a:spcBef>
                        <a:spcAft>
                          <a:spcPts val="0"/>
                        </a:spcAft>
                        <a:buFont typeface="Arial" panose="020B0604020202020204" pitchFamily="34" charset="0"/>
                        <a:buNone/>
                      </a:pPr>
                      <a:r>
                        <a:rPr kumimoji="0" lang="en-US" sz="1800" kern="1200" baseline="0" dirty="0" smtClean="0">
                          <a:solidFill>
                            <a:schemeClr val="dk1"/>
                          </a:solidFill>
                          <a:effectLst/>
                          <a:latin typeface="+mn-lt"/>
                          <a:ea typeface="+mn-ea"/>
                          <a:cs typeface="+mn-cs"/>
                        </a:rPr>
                        <a:t>         1- model A includes text represented in concept mapping</a:t>
                      </a:r>
                    </a:p>
                    <a:p>
                      <a:pPr marL="0" marR="0" indent="0">
                        <a:lnSpc>
                          <a:spcPct val="115000"/>
                        </a:lnSpc>
                        <a:spcBef>
                          <a:spcPts val="0"/>
                        </a:spcBef>
                        <a:spcAft>
                          <a:spcPts val="0"/>
                        </a:spcAft>
                        <a:buFont typeface="Arial" panose="020B0604020202020204" pitchFamily="34" charset="0"/>
                        <a:buNone/>
                      </a:pPr>
                      <a:r>
                        <a:rPr kumimoji="0" lang="en-US" sz="1800" kern="1200" baseline="0" dirty="0" smtClean="0">
                          <a:solidFill>
                            <a:schemeClr val="dk1"/>
                          </a:solidFill>
                          <a:effectLst/>
                          <a:latin typeface="+mn-lt"/>
                          <a:ea typeface="+mn-ea"/>
                          <a:cs typeface="+mn-cs"/>
                        </a:rPr>
                        <a:t>         2- model B includes text represented in mind mapping    </a:t>
                      </a:r>
                    </a:p>
                    <a:p>
                      <a:pPr marL="0" marR="0">
                        <a:lnSpc>
                          <a:spcPct val="115000"/>
                        </a:lnSpc>
                        <a:spcBef>
                          <a:spcPts val="0"/>
                        </a:spcBef>
                        <a:spcAft>
                          <a:spcPts val="0"/>
                        </a:spcAft>
                      </a:pPr>
                      <a:r>
                        <a:rPr kumimoji="0" lang="en-US" sz="1800" kern="1200" baseline="0" dirty="0" smtClean="0">
                          <a:solidFill>
                            <a:schemeClr val="dk1"/>
                          </a:solidFill>
                          <a:effectLst/>
                          <a:latin typeface="+mn-lt"/>
                          <a:ea typeface="+mn-ea"/>
                          <a:cs typeface="+mn-cs"/>
                        </a:rPr>
                        <a:t>         3- model C includes text represented in traditional way   </a:t>
                      </a:r>
                    </a:p>
                    <a:p>
                      <a:pPr marL="0" marR="0">
                        <a:lnSpc>
                          <a:spcPct val="115000"/>
                        </a:lnSpc>
                        <a:spcBef>
                          <a:spcPts val="0"/>
                        </a:spcBef>
                        <a:spcAft>
                          <a:spcPts val="0"/>
                        </a:spcAft>
                      </a:pPr>
                      <a:r>
                        <a:rPr kumimoji="0" lang="en-US" sz="1800" kern="1200" baseline="0" dirty="0" smtClean="0">
                          <a:solidFill>
                            <a:schemeClr val="dk1"/>
                          </a:solidFill>
                          <a:effectLst/>
                          <a:latin typeface="+mn-lt"/>
                          <a:ea typeface="+mn-ea"/>
                          <a:cs typeface="+mn-cs"/>
                        </a:rPr>
                        <a:t>              of text explanation</a:t>
                      </a:r>
                      <a:endParaRPr kumimoji="0" lang="en-US" sz="1800" kern="1200" dirty="0">
                        <a:solidFill>
                          <a:schemeClr val="dk1"/>
                        </a:solidFill>
                        <a:effectLst/>
                        <a:latin typeface="+mn-lt"/>
                        <a:ea typeface="+mn-ea"/>
                        <a:cs typeface="+mn-cs"/>
                      </a:endParaRPr>
                    </a:p>
                  </a:txBody>
                  <a:tcPr marL="60218" marR="60218" marT="0" marB="0"/>
                </a:tc>
                <a:extLst>
                  <a:ext uri="{0D108BD9-81ED-4DB2-BD59-A6C34878D82A}">
                    <a16:rowId xmlns:a16="http://schemas.microsoft.com/office/drawing/2014/main" val="10004"/>
                  </a:ext>
                </a:extLst>
              </a:tr>
              <a:tr h="446936">
                <a:tc gridSpan="2">
                  <a:txBody>
                    <a:bodyPr/>
                    <a:lstStyle/>
                    <a:p>
                      <a:pPr marL="0" marR="0" indent="0">
                        <a:lnSpc>
                          <a:spcPct val="115000"/>
                        </a:lnSpc>
                        <a:spcBef>
                          <a:spcPts val="0"/>
                        </a:spcBef>
                        <a:spcAft>
                          <a:spcPts val="0"/>
                        </a:spcAft>
                        <a:buFont typeface="+mj-lt"/>
                        <a:buNone/>
                      </a:pPr>
                      <a:endParaRPr kumimoji="0" lang="en-US" sz="1800" kern="1200" dirty="0">
                        <a:solidFill>
                          <a:schemeClr val="dk1"/>
                        </a:solidFill>
                        <a:effectLst/>
                        <a:latin typeface="+mn-lt"/>
                        <a:ea typeface="+mn-ea"/>
                        <a:cs typeface="+mn-cs"/>
                      </a:endParaRPr>
                    </a:p>
                  </a:txBody>
                  <a:tcPr marL="60218" marR="60218" marT="0" marB="0"/>
                </a:tc>
                <a:tc hMerge="1">
                  <a:txBody>
                    <a:bodyPr/>
                    <a:lstStyle/>
                    <a:p>
                      <a:pPr marL="342900" marR="0" indent="-342900">
                        <a:lnSpc>
                          <a:spcPct val="115000"/>
                        </a:lnSpc>
                        <a:spcBef>
                          <a:spcPts val="0"/>
                        </a:spcBef>
                        <a:spcAft>
                          <a:spcPts val="0"/>
                        </a:spcAft>
                        <a:buFont typeface="+mj-lt"/>
                        <a:buAutoNum type="arabicPeriod"/>
                      </a:pPr>
                      <a:endParaRPr kumimoji="0" lang="en-US" sz="1800" kern="1200" dirty="0">
                        <a:solidFill>
                          <a:schemeClr val="dk1"/>
                        </a:solidFill>
                        <a:effectLst/>
                        <a:latin typeface="+mn-lt"/>
                        <a:ea typeface="+mn-ea"/>
                        <a:cs typeface="+mn-cs"/>
                      </a:endParaRPr>
                    </a:p>
                  </a:txBody>
                  <a:tcPr marL="60218" marR="60218" marT="0" marB="0"/>
                </a:tc>
                <a:extLst>
                  <a:ext uri="{0D108BD9-81ED-4DB2-BD59-A6C34878D82A}">
                    <a16:rowId xmlns:a16="http://schemas.microsoft.com/office/drawing/2014/main" val="113495807"/>
                  </a:ext>
                </a:extLst>
              </a:tr>
            </a:tbl>
          </a:graphicData>
        </a:graphic>
      </p:graphicFrame>
    </p:spTree>
    <p:extLst>
      <p:ext uri="{BB962C8B-B14F-4D97-AF65-F5344CB8AC3E}">
        <p14:creationId xmlns:p14="http://schemas.microsoft.com/office/powerpoint/2010/main" val="10212773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Analysis</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13</a:t>
            </a:fld>
            <a:endParaRPr lang="en-US"/>
          </a:p>
        </p:txBody>
      </p:sp>
      <p:sp>
        <p:nvSpPr>
          <p:cNvPr id="4" name="Content Placeholder 3"/>
          <p:cNvSpPr>
            <a:spLocks noGrp="1"/>
          </p:cNvSpPr>
          <p:nvPr>
            <p:ph sz="quarter" idx="1"/>
          </p:nvPr>
        </p:nvSpPr>
        <p:spPr/>
        <p:txBody>
          <a:bodyPr>
            <a:normAutofit/>
          </a:bodyPr>
          <a:lstStyle/>
          <a:p>
            <a:r>
              <a:rPr lang="en-US" sz="3200" dirty="0" smtClean="0">
                <a:solidFill>
                  <a:schemeClr val="accent1"/>
                </a:solidFill>
              </a:rPr>
              <a:t>SPSS was used for:</a:t>
            </a:r>
          </a:p>
          <a:p>
            <a:pPr lvl="1"/>
            <a:r>
              <a:rPr lang="en-US" sz="3200" dirty="0" smtClean="0"/>
              <a:t>Simple </a:t>
            </a:r>
            <a:r>
              <a:rPr lang="en-US" sz="3200" dirty="0"/>
              <a:t>d</a:t>
            </a:r>
            <a:r>
              <a:rPr lang="en-US" sz="3200" dirty="0" smtClean="0"/>
              <a:t>escriptive analysis </a:t>
            </a:r>
          </a:p>
          <a:p>
            <a:pPr lvl="1"/>
            <a:r>
              <a:rPr lang="en-US" sz="3200" dirty="0"/>
              <a:t>Kruskal Wallis H Test</a:t>
            </a:r>
            <a:endParaRPr lang="en-US" sz="3200" dirty="0" smtClean="0"/>
          </a:p>
          <a:p>
            <a:pPr lvl="1"/>
            <a:r>
              <a:rPr lang="en-US" sz="3200" dirty="0" smtClean="0"/>
              <a:t>One-Way ANOVA</a:t>
            </a:r>
          </a:p>
          <a:p>
            <a:pPr lvl="1"/>
            <a:r>
              <a:rPr lang="en-US" sz="3200" dirty="0" smtClean="0"/>
              <a:t>MANOVA</a:t>
            </a:r>
          </a:p>
          <a:p>
            <a:pPr lvl="1"/>
            <a:endParaRPr lang="en-US" sz="3200" dirty="0"/>
          </a:p>
          <a:p>
            <a:pPr lvl="1"/>
            <a:endParaRPr lang="en-US" sz="3200" dirty="0"/>
          </a:p>
        </p:txBody>
      </p:sp>
    </p:spTree>
    <p:extLst>
      <p:ext uri="{BB962C8B-B14F-4D97-AF65-F5344CB8AC3E}">
        <p14:creationId xmlns:p14="http://schemas.microsoft.com/office/powerpoint/2010/main" val="38757656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Results</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14</a:t>
            </a:fld>
            <a:endParaRPr lang="en-US"/>
          </a:p>
        </p:txBody>
      </p:sp>
      <p:sp>
        <p:nvSpPr>
          <p:cNvPr id="4" name="Content Placeholder 3"/>
          <p:cNvSpPr>
            <a:spLocks noGrp="1"/>
          </p:cNvSpPr>
          <p:nvPr>
            <p:ph sz="quarter" idx="1"/>
          </p:nvPr>
        </p:nvSpPr>
        <p:spPr/>
        <p:txBody>
          <a:bodyPr>
            <a:normAutofit/>
          </a:bodyPr>
          <a:lstStyle/>
          <a:p>
            <a:pPr algn="just"/>
            <a:r>
              <a:rPr lang="en-US" dirty="0" smtClean="0"/>
              <a:t>Descriptive results</a:t>
            </a: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689968330"/>
              </p:ext>
            </p:extLst>
          </p:nvPr>
        </p:nvGraphicFramePr>
        <p:xfrm>
          <a:off x="617220" y="1927860"/>
          <a:ext cx="8145780" cy="4898706"/>
        </p:xfrm>
        <a:graphic>
          <a:graphicData uri="http://schemas.openxmlformats.org/drawingml/2006/table">
            <a:tbl>
              <a:tblPr firstRow="1" firstCol="1" bandRow="1">
                <a:tableStyleId>{69012ECD-51FC-41F1-AA8D-1B2483CD663E}</a:tableStyleId>
              </a:tblPr>
              <a:tblGrid>
                <a:gridCol w="3268980">
                  <a:extLst>
                    <a:ext uri="{9D8B030D-6E8A-4147-A177-3AD203B41FA5}">
                      <a16:colId xmlns:a16="http://schemas.microsoft.com/office/drawing/2014/main" val="2842023259"/>
                    </a:ext>
                  </a:extLst>
                </a:gridCol>
                <a:gridCol w="2161540">
                  <a:extLst>
                    <a:ext uri="{9D8B030D-6E8A-4147-A177-3AD203B41FA5}">
                      <a16:colId xmlns:a16="http://schemas.microsoft.com/office/drawing/2014/main" val="1187582937"/>
                    </a:ext>
                  </a:extLst>
                </a:gridCol>
                <a:gridCol w="2715260">
                  <a:extLst>
                    <a:ext uri="{9D8B030D-6E8A-4147-A177-3AD203B41FA5}">
                      <a16:colId xmlns:a16="http://schemas.microsoft.com/office/drawing/2014/main" val="2629420946"/>
                    </a:ext>
                  </a:extLst>
                </a:gridCol>
              </a:tblGrid>
              <a:tr h="0">
                <a:tc>
                  <a:txBody>
                    <a:bodyPr/>
                    <a:lstStyle/>
                    <a:p>
                      <a:pPr marL="0" marR="0">
                        <a:lnSpc>
                          <a:spcPct val="150000"/>
                        </a:lnSpc>
                        <a:spcBef>
                          <a:spcPts val="0"/>
                        </a:spcBef>
                        <a:spcAft>
                          <a:spcPts val="0"/>
                        </a:spcAft>
                      </a:pPr>
                      <a:r>
                        <a:rPr lang="en-US" sz="1400" b="1" dirty="0">
                          <a:effectLst/>
                        </a:rPr>
                        <a:t>Variable</a:t>
                      </a:r>
                      <a:endParaRPr lang="en-US" sz="1400" b="1" dirty="0">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0" marR="0" algn="ctr">
                        <a:lnSpc>
                          <a:spcPct val="150000"/>
                        </a:lnSpc>
                        <a:spcBef>
                          <a:spcPts val="0"/>
                        </a:spcBef>
                        <a:spcAft>
                          <a:spcPts val="0"/>
                        </a:spcAft>
                      </a:pPr>
                      <a:r>
                        <a:rPr lang="en-US" sz="1400" b="1" dirty="0">
                          <a:effectLst/>
                        </a:rPr>
                        <a:t>Frequency</a:t>
                      </a:r>
                      <a:endParaRPr lang="en-US" sz="1400" b="1" dirty="0">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0" marR="0" algn="ctr">
                        <a:lnSpc>
                          <a:spcPct val="150000"/>
                        </a:lnSpc>
                        <a:spcBef>
                          <a:spcPts val="0"/>
                        </a:spcBef>
                        <a:spcAft>
                          <a:spcPts val="0"/>
                        </a:spcAft>
                      </a:pPr>
                      <a:r>
                        <a:rPr lang="en-US" sz="1400" b="1" dirty="0">
                          <a:effectLst/>
                        </a:rPr>
                        <a:t>Percentage</a:t>
                      </a:r>
                      <a:endParaRPr lang="en-US" sz="1400" b="1" dirty="0">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3891157654"/>
                  </a:ext>
                </a:extLst>
              </a:tr>
              <a:tr h="0">
                <a:tc>
                  <a:txBody>
                    <a:bodyPr/>
                    <a:lstStyle/>
                    <a:p>
                      <a:pPr marL="0" marR="0">
                        <a:lnSpc>
                          <a:spcPct val="150000"/>
                        </a:lnSpc>
                        <a:spcBef>
                          <a:spcPts val="0"/>
                        </a:spcBef>
                        <a:spcAft>
                          <a:spcPts val="0"/>
                        </a:spcAft>
                      </a:pPr>
                      <a:r>
                        <a:rPr lang="en-US" sz="1000" b="1" dirty="0">
                          <a:effectLst/>
                        </a:rPr>
                        <a:t>Model</a:t>
                      </a:r>
                    </a:p>
                    <a:p>
                      <a:pPr marL="0" marR="0">
                        <a:lnSpc>
                          <a:spcPct val="150000"/>
                        </a:lnSpc>
                        <a:spcBef>
                          <a:spcPts val="0"/>
                        </a:spcBef>
                        <a:spcAft>
                          <a:spcPts val="0"/>
                        </a:spcAft>
                      </a:pPr>
                      <a:r>
                        <a:rPr lang="en-US" sz="1000" b="1" dirty="0">
                          <a:effectLst/>
                        </a:rPr>
                        <a:t>Model A(CM)</a:t>
                      </a:r>
                    </a:p>
                    <a:p>
                      <a:pPr marL="0" marR="0">
                        <a:lnSpc>
                          <a:spcPct val="150000"/>
                        </a:lnSpc>
                        <a:spcBef>
                          <a:spcPts val="0"/>
                        </a:spcBef>
                        <a:spcAft>
                          <a:spcPts val="0"/>
                        </a:spcAft>
                      </a:pPr>
                      <a:r>
                        <a:rPr lang="en-US" sz="1000" b="1" dirty="0">
                          <a:effectLst/>
                        </a:rPr>
                        <a:t>Model B(MM)</a:t>
                      </a:r>
                    </a:p>
                    <a:p>
                      <a:pPr marL="0" marR="0">
                        <a:lnSpc>
                          <a:spcPct val="150000"/>
                        </a:lnSpc>
                        <a:spcBef>
                          <a:spcPts val="0"/>
                        </a:spcBef>
                        <a:spcAft>
                          <a:spcPts val="0"/>
                        </a:spcAft>
                      </a:pPr>
                      <a:r>
                        <a:rPr lang="en-US" sz="1000" b="1" dirty="0">
                          <a:effectLst/>
                        </a:rPr>
                        <a:t>Model C(Traditional text explanation)</a:t>
                      </a:r>
                      <a:endParaRPr lang="en-US" sz="1000" b="1" dirty="0">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0" marR="0" algn="ctr">
                        <a:lnSpc>
                          <a:spcPct val="150000"/>
                        </a:lnSpc>
                        <a:spcBef>
                          <a:spcPts val="0"/>
                        </a:spcBef>
                        <a:spcAft>
                          <a:spcPts val="0"/>
                        </a:spcAft>
                      </a:pPr>
                      <a:r>
                        <a:rPr lang="en-US" sz="1050" b="1" dirty="0">
                          <a:effectLst/>
                        </a:rPr>
                        <a:t> </a:t>
                      </a:r>
                    </a:p>
                    <a:p>
                      <a:pPr marL="0" marR="0" algn="ctr">
                        <a:lnSpc>
                          <a:spcPct val="150000"/>
                        </a:lnSpc>
                        <a:spcBef>
                          <a:spcPts val="0"/>
                        </a:spcBef>
                        <a:spcAft>
                          <a:spcPts val="0"/>
                        </a:spcAft>
                      </a:pPr>
                      <a:r>
                        <a:rPr lang="en-US" sz="1050" b="1" dirty="0">
                          <a:effectLst/>
                        </a:rPr>
                        <a:t>44</a:t>
                      </a:r>
                    </a:p>
                    <a:p>
                      <a:pPr marL="0" marR="0" algn="ctr">
                        <a:lnSpc>
                          <a:spcPct val="150000"/>
                        </a:lnSpc>
                        <a:spcBef>
                          <a:spcPts val="0"/>
                        </a:spcBef>
                        <a:spcAft>
                          <a:spcPts val="0"/>
                        </a:spcAft>
                      </a:pPr>
                      <a:r>
                        <a:rPr lang="en-US" sz="1050" b="1" dirty="0">
                          <a:effectLst/>
                        </a:rPr>
                        <a:t>47</a:t>
                      </a:r>
                    </a:p>
                    <a:p>
                      <a:pPr marL="0" marR="0" algn="ctr">
                        <a:lnSpc>
                          <a:spcPct val="150000"/>
                        </a:lnSpc>
                        <a:spcBef>
                          <a:spcPts val="0"/>
                        </a:spcBef>
                        <a:spcAft>
                          <a:spcPts val="0"/>
                        </a:spcAft>
                      </a:pPr>
                      <a:r>
                        <a:rPr lang="en-US" sz="1050" b="1" dirty="0">
                          <a:effectLst/>
                        </a:rPr>
                        <a:t>49</a:t>
                      </a:r>
                      <a:endParaRPr lang="en-US" sz="1050" b="1" dirty="0">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0" marR="0" algn="ctr">
                        <a:lnSpc>
                          <a:spcPct val="150000"/>
                        </a:lnSpc>
                        <a:spcBef>
                          <a:spcPts val="0"/>
                        </a:spcBef>
                        <a:spcAft>
                          <a:spcPts val="0"/>
                        </a:spcAft>
                      </a:pPr>
                      <a:r>
                        <a:rPr lang="en-US" sz="1050" b="1" dirty="0">
                          <a:effectLst/>
                        </a:rPr>
                        <a:t> </a:t>
                      </a:r>
                    </a:p>
                    <a:p>
                      <a:pPr marL="0" marR="0" algn="ctr">
                        <a:lnSpc>
                          <a:spcPct val="150000"/>
                        </a:lnSpc>
                        <a:spcBef>
                          <a:spcPts val="0"/>
                        </a:spcBef>
                        <a:spcAft>
                          <a:spcPts val="0"/>
                        </a:spcAft>
                      </a:pPr>
                      <a:r>
                        <a:rPr lang="en-US" sz="1050" b="1" dirty="0">
                          <a:effectLst/>
                        </a:rPr>
                        <a:t>31.4</a:t>
                      </a:r>
                    </a:p>
                    <a:p>
                      <a:pPr marL="0" marR="0" algn="ctr">
                        <a:lnSpc>
                          <a:spcPct val="150000"/>
                        </a:lnSpc>
                        <a:spcBef>
                          <a:spcPts val="0"/>
                        </a:spcBef>
                        <a:spcAft>
                          <a:spcPts val="0"/>
                        </a:spcAft>
                      </a:pPr>
                      <a:r>
                        <a:rPr lang="en-US" sz="1050" b="1" dirty="0">
                          <a:effectLst/>
                        </a:rPr>
                        <a:t>33.6</a:t>
                      </a:r>
                    </a:p>
                    <a:p>
                      <a:pPr marL="0" marR="0" algn="ctr">
                        <a:lnSpc>
                          <a:spcPct val="150000"/>
                        </a:lnSpc>
                        <a:spcBef>
                          <a:spcPts val="0"/>
                        </a:spcBef>
                        <a:spcAft>
                          <a:spcPts val="0"/>
                        </a:spcAft>
                      </a:pPr>
                      <a:r>
                        <a:rPr lang="en-US" sz="1050" b="1" dirty="0">
                          <a:effectLst/>
                        </a:rPr>
                        <a:t>35.0</a:t>
                      </a:r>
                      <a:endParaRPr lang="en-US" sz="1050" b="1" dirty="0">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2864249778"/>
                  </a:ext>
                </a:extLst>
              </a:tr>
              <a:tr h="0">
                <a:tc>
                  <a:txBody>
                    <a:bodyPr/>
                    <a:lstStyle/>
                    <a:p>
                      <a:pPr marL="0" marR="0">
                        <a:lnSpc>
                          <a:spcPct val="150000"/>
                        </a:lnSpc>
                        <a:spcBef>
                          <a:spcPts val="0"/>
                        </a:spcBef>
                        <a:spcAft>
                          <a:spcPts val="0"/>
                        </a:spcAft>
                      </a:pPr>
                      <a:r>
                        <a:rPr lang="en-US" sz="1000" b="1">
                          <a:effectLst/>
                        </a:rPr>
                        <a:t>Gender</a:t>
                      </a:r>
                    </a:p>
                    <a:p>
                      <a:pPr marL="0" marR="0">
                        <a:lnSpc>
                          <a:spcPct val="150000"/>
                        </a:lnSpc>
                        <a:spcBef>
                          <a:spcPts val="0"/>
                        </a:spcBef>
                        <a:spcAft>
                          <a:spcPts val="0"/>
                        </a:spcAft>
                      </a:pPr>
                      <a:r>
                        <a:rPr lang="en-US" sz="1000" b="1">
                          <a:effectLst/>
                        </a:rPr>
                        <a:t>Male</a:t>
                      </a:r>
                    </a:p>
                    <a:p>
                      <a:pPr marL="0" marR="0">
                        <a:lnSpc>
                          <a:spcPct val="150000"/>
                        </a:lnSpc>
                        <a:spcBef>
                          <a:spcPts val="0"/>
                        </a:spcBef>
                        <a:spcAft>
                          <a:spcPts val="0"/>
                        </a:spcAft>
                      </a:pPr>
                      <a:r>
                        <a:rPr lang="en-US" sz="1000" b="1">
                          <a:effectLst/>
                        </a:rPr>
                        <a:t>Female</a:t>
                      </a:r>
                    </a:p>
                    <a:p>
                      <a:pPr marL="0" marR="0">
                        <a:lnSpc>
                          <a:spcPct val="150000"/>
                        </a:lnSpc>
                        <a:spcBef>
                          <a:spcPts val="0"/>
                        </a:spcBef>
                        <a:spcAft>
                          <a:spcPts val="0"/>
                        </a:spcAft>
                      </a:pPr>
                      <a:r>
                        <a:rPr lang="en-US" sz="1000" b="1">
                          <a:effectLst/>
                        </a:rPr>
                        <a:t>Missing</a:t>
                      </a:r>
                      <a:endParaRPr lang="en-US" sz="1000" b="1">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38100" marR="38100" algn="ctr">
                        <a:lnSpc>
                          <a:spcPct val="150000"/>
                        </a:lnSpc>
                        <a:spcBef>
                          <a:spcPts val="0"/>
                        </a:spcBef>
                        <a:spcAft>
                          <a:spcPts val="0"/>
                        </a:spcAft>
                      </a:pPr>
                      <a:r>
                        <a:rPr lang="en-US" sz="1050" b="1">
                          <a:effectLst/>
                        </a:rPr>
                        <a:t> </a:t>
                      </a:r>
                    </a:p>
                    <a:p>
                      <a:pPr marL="38100" marR="38100" algn="ctr">
                        <a:lnSpc>
                          <a:spcPct val="150000"/>
                        </a:lnSpc>
                        <a:spcBef>
                          <a:spcPts val="0"/>
                        </a:spcBef>
                        <a:spcAft>
                          <a:spcPts val="0"/>
                        </a:spcAft>
                      </a:pPr>
                      <a:r>
                        <a:rPr lang="en-US" sz="1050" b="1">
                          <a:effectLst/>
                        </a:rPr>
                        <a:t>79</a:t>
                      </a:r>
                    </a:p>
                    <a:p>
                      <a:pPr marL="38100" marR="38100" algn="ctr">
                        <a:lnSpc>
                          <a:spcPct val="150000"/>
                        </a:lnSpc>
                        <a:spcBef>
                          <a:spcPts val="0"/>
                        </a:spcBef>
                        <a:spcAft>
                          <a:spcPts val="0"/>
                        </a:spcAft>
                      </a:pPr>
                      <a:r>
                        <a:rPr lang="en-US" sz="1050" b="1">
                          <a:effectLst/>
                        </a:rPr>
                        <a:t>55</a:t>
                      </a:r>
                    </a:p>
                    <a:p>
                      <a:pPr marL="38100" marR="38100" algn="ctr">
                        <a:lnSpc>
                          <a:spcPct val="150000"/>
                        </a:lnSpc>
                        <a:spcBef>
                          <a:spcPts val="0"/>
                        </a:spcBef>
                        <a:spcAft>
                          <a:spcPts val="0"/>
                        </a:spcAft>
                      </a:pPr>
                      <a:r>
                        <a:rPr lang="en-US" sz="1050" b="1">
                          <a:effectLst/>
                        </a:rPr>
                        <a:t>6</a:t>
                      </a:r>
                      <a:endParaRPr lang="en-US" sz="1050" b="1">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38100" marR="38100" algn="ctr">
                        <a:lnSpc>
                          <a:spcPct val="150000"/>
                        </a:lnSpc>
                        <a:spcBef>
                          <a:spcPts val="0"/>
                        </a:spcBef>
                        <a:spcAft>
                          <a:spcPts val="0"/>
                        </a:spcAft>
                      </a:pPr>
                      <a:r>
                        <a:rPr lang="en-US" sz="1050" b="1" dirty="0">
                          <a:effectLst/>
                        </a:rPr>
                        <a:t> </a:t>
                      </a:r>
                    </a:p>
                    <a:p>
                      <a:pPr marL="38100" marR="38100" algn="ctr">
                        <a:lnSpc>
                          <a:spcPct val="150000"/>
                        </a:lnSpc>
                        <a:spcBef>
                          <a:spcPts val="0"/>
                        </a:spcBef>
                        <a:spcAft>
                          <a:spcPts val="0"/>
                        </a:spcAft>
                      </a:pPr>
                      <a:r>
                        <a:rPr lang="en-US" sz="1050" b="1" dirty="0">
                          <a:effectLst/>
                        </a:rPr>
                        <a:t>56.4</a:t>
                      </a:r>
                    </a:p>
                    <a:p>
                      <a:pPr marL="38100" marR="38100" algn="ctr">
                        <a:lnSpc>
                          <a:spcPct val="150000"/>
                        </a:lnSpc>
                        <a:spcBef>
                          <a:spcPts val="0"/>
                        </a:spcBef>
                        <a:spcAft>
                          <a:spcPts val="0"/>
                        </a:spcAft>
                      </a:pPr>
                      <a:r>
                        <a:rPr lang="en-US" sz="1050" b="1" dirty="0">
                          <a:effectLst/>
                        </a:rPr>
                        <a:t>39.3</a:t>
                      </a:r>
                    </a:p>
                    <a:p>
                      <a:pPr marL="38100" marR="38100" algn="ctr">
                        <a:lnSpc>
                          <a:spcPct val="150000"/>
                        </a:lnSpc>
                        <a:spcBef>
                          <a:spcPts val="0"/>
                        </a:spcBef>
                        <a:spcAft>
                          <a:spcPts val="0"/>
                        </a:spcAft>
                      </a:pPr>
                      <a:r>
                        <a:rPr lang="en-US" sz="1050" b="1" dirty="0">
                          <a:effectLst/>
                        </a:rPr>
                        <a:t>4.3</a:t>
                      </a:r>
                      <a:endParaRPr lang="en-US" sz="1050" b="1" dirty="0">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1285485132"/>
                  </a:ext>
                </a:extLst>
              </a:tr>
              <a:tr h="0">
                <a:tc>
                  <a:txBody>
                    <a:bodyPr/>
                    <a:lstStyle/>
                    <a:p>
                      <a:pPr marL="0" marR="0">
                        <a:lnSpc>
                          <a:spcPct val="150000"/>
                        </a:lnSpc>
                        <a:spcBef>
                          <a:spcPts val="0"/>
                        </a:spcBef>
                        <a:spcAft>
                          <a:spcPts val="0"/>
                        </a:spcAft>
                      </a:pPr>
                      <a:r>
                        <a:rPr lang="en-US" sz="1000" b="1">
                          <a:effectLst/>
                        </a:rPr>
                        <a:t>Age</a:t>
                      </a:r>
                    </a:p>
                    <a:p>
                      <a:pPr marL="0" marR="0">
                        <a:lnSpc>
                          <a:spcPct val="150000"/>
                        </a:lnSpc>
                        <a:spcBef>
                          <a:spcPts val="0"/>
                        </a:spcBef>
                        <a:spcAft>
                          <a:spcPts val="0"/>
                        </a:spcAft>
                      </a:pPr>
                      <a:r>
                        <a:rPr lang="ar-SA" sz="1000" b="1">
                          <a:effectLst/>
                        </a:rPr>
                        <a:t>&gt;</a:t>
                      </a:r>
                      <a:r>
                        <a:rPr lang="en-US" sz="1000" b="1">
                          <a:effectLst/>
                        </a:rPr>
                        <a:t>=20 years</a:t>
                      </a:r>
                    </a:p>
                    <a:p>
                      <a:pPr marL="0" marR="0">
                        <a:lnSpc>
                          <a:spcPct val="150000"/>
                        </a:lnSpc>
                        <a:spcBef>
                          <a:spcPts val="0"/>
                        </a:spcBef>
                        <a:spcAft>
                          <a:spcPts val="0"/>
                        </a:spcAft>
                      </a:pPr>
                      <a:r>
                        <a:rPr lang="en-US" sz="1000" b="1">
                          <a:effectLst/>
                        </a:rPr>
                        <a:t>From 21 – 29</a:t>
                      </a:r>
                      <a:endParaRPr lang="en-US" sz="1000" b="1">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38100" marR="38100" algn="ctr">
                        <a:lnSpc>
                          <a:spcPct val="150000"/>
                        </a:lnSpc>
                        <a:spcBef>
                          <a:spcPts val="0"/>
                        </a:spcBef>
                        <a:spcAft>
                          <a:spcPts val="0"/>
                        </a:spcAft>
                      </a:pPr>
                      <a:r>
                        <a:rPr lang="en-US" sz="1050" b="1">
                          <a:effectLst/>
                        </a:rPr>
                        <a:t> </a:t>
                      </a:r>
                    </a:p>
                    <a:p>
                      <a:pPr marL="38100" marR="38100" algn="ctr">
                        <a:lnSpc>
                          <a:spcPct val="150000"/>
                        </a:lnSpc>
                        <a:spcBef>
                          <a:spcPts val="0"/>
                        </a:spcBef>
                        <a:spcAft>
                          <a:spcPts val="0"/>
                        </a:spcAft>
                      </a:pPr>
                      <a:r>
                        <a:rPr lang="en-US" sz="1050" b="1">
                          <a:effectLst/>
                        </a:rPr>
                        <a:t>89</a:t>
                      </a:r>
                    </a:p>
                    <a:p>
                      <a:pPr marL="38100" marR="38100" algn="ctr">
                        <a:lnSpc>
                          <a:spcPct val="150000"/>
                        </a:lnSpc>
                        <a:spcBef>
                          <a:spcPts val="0"/>
                        </a:spcBef>
                        <a:spcAft>
                          <a:spcPts val="0"/>
                        </a:spcAft>
                      </a:pPr>
                      <a:r>
                        <a:rPr lang="en-US" sz="1050" b="1">
                          <a:effectLst/>
                        </a:rPr>
                        <a:t>51</a:t>
                      </a:r>
                      <a:endParaRPr lang="en-US" sz="1050" b="1">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38100" marR="38100" algn="ctr">
                        <a:lnSpc>
                          <a:spcPct val="150000"/>
                        </a:lnSpc>
                        <a:spcBef>
                          <a:spcPts val="0"/>
                        </a:spcBef>
                        <a:spcAft>
                          <a:spcPts val="0"/>
                        </a:spcAft>
                      </a:pPr>
                      <a:r>
                        <a:rPr lang="en-US" sz="1050" b="1" dirty="0">
                          <a:effectLst/>
                        </a:rPr>
                        <a:t> </a:t>
                      </a:r>
                    </a:p>
                    <a:p>
                      <a:pPr marL="38100" marR="38100" algn="ctr">
                        <a:lnSpc>
                          <a:spcPct val="150000"/>
                        </a:lnSpc>
                        <a:spcBef>
                          <a:spcPts val="0"/>
                        </a:spcBef>
                        <a:spcAft>
                          <a:spcPts val="0"/>
                        </a:spcAft>
                      </a:pPr>
                      <a:r>
                        <a:rPr lang="en-US" sz="1050" b="1" dirty="0">
                          <a:effectLst/>
                        </a:rPr>
                        <a:t>63.6</a:t>
                      </a:r>
                    </a:p>
                    <a:p>
                      <a:pPr marL="38100" marR="38100" algn="ctr">
                        <a:lnSpc>
                          <a:spcPct val="150000"/>
                        </a:lnSpc>
                        <a:spcBef>
                          <a:spcPts val="0"/>
                        </a:spcBef>
                        <a:spcAft>
                          <a:spcPts val="0"/>
                        </a:spcAft>
                      </a:pPr>
                      <a:r>
                        <a:rPr lang="en-US" sz="1050" b="1" dirty="0">
                          <a:effectLst/>
                        </a:rPr>
                        <a:t>36.4</a:t>
                      </a:r>
                      <a:endParaRPr lang="en-US" sz="1050" b="1" dirty="0">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86201563"/>
                  </a:ext>
                </a:extLst>
              </a:tr>
              <a:tr h="1218246">
                <a:tc>
                  <a:txBody>
                    <a:bodyPr/>
                    <a:lstStyle/>
                    <a:p>
                      <a:pPr marL="0" marR="0">
                        <a:lnSpc>
                          <a:spcPct val="150000"/>
                        </a:lnSpc>
                        <a:spcBef>
                          <a:spcPts val="0"/>
                        </a:spcBef>
                        <a:spcAft>
                          <a:spcPts val="0"/>
                        </a:spcAft>
                      </a:pPr>
                      <a:r>
                        <a:rPr lang="en-US" sz="1000" b="1" dirty="0">
                          <a:effectLst/>
                        </a:rPr>
                        <a:t>Specialization</a:t>
                      </a:r>
                    </a:p>
                    <a:p>
                      <a:pPr marL="0" marR="0">
                        <a:lnSpc>
                          <a:spcPct val="150000"/>
                        </a:lnSpc>
                        <a:spcBef>
                          <a:spcPts val="0"/>
                        </a:spcBef>
                        <a:spcAft>
                          <a:spcPts val="0"/>
                        </a:spcAft>
                      </a:pPr>
                      <a:r>
                        <a:rPr lang="en-US" sz="1000" b="1" dirty="0">
                          <a:effectLst/>
                        </a:rPr>
                        <a:t>General</a:t>
                      </a:r>
                    </a:p>
                    <a:p>
                      <a:pPr marL="0" marR="0">
                        <a:lnSpc>
                          <a:spcPct val="150000"/>
                        </a:lnSpc>
                        <a:spcBef>
                          <a:spcPts val="0"/>
                        </a:spcBef>
                        <a:spcAft>
                          <a:spcPts val="0"/>
                        </a:spcAft>
                      </a:pPr>
                      <a:r>
                        <a:rPr lang="en-US" sz="1000" b="1" dirty="0">
                          <a:effectLst/>
                        </a:rPr>
                        <a:t>Computer Science</a:t>
                      </a:r>
                    </a:p>
                    <a:p>
                      <a:pPr marL="0" marR="0">
                        <a:lnSpc>
                          <a:spcPct val="150000"/>
                        </a:lnSpc>
                        <a:spcBef>
                          <a:spcPts val="0"/>
                        </a:spcBef>
                        <a:spcAft>
                          <a:spcPts val="0"/>
                        </a:spcAft>
                      </a:pPr>
                      <a:r>
                        <a:rPr lang="en-US" sz="1000" b="1" dirty="0">
                          <a:effectLst/>
                        </a:rPr>
                        <a:t>Information Systems</a:t>
                      </a:r>
                    </a:p>
                    <a:p>
                      <a:pPr marL="0" marR="0">
                        <a:lnSpc>
                          <a:spcPct val="150000"/>
                        </a:lnSpc>
                        <a:spcBef>
                          <a:spcPts val="0"/>
                        </a:spcBef>
                        <a:spcAft>
                          <a:spcPts val="0"/>
                        </a:spcAft>
                      </a:pPr>
                      <a:r>
                        <a:rPr lang="en-US" sz="1000" b="1" dirty="0">
                          <a:effectLst/>
                        </a:rPr>
                        <a:t>Other (programing </a:t>
                      </a:r>
                      <a:r>
                        <a:rPr lang="en-US" sz="1000" b="1" dirty="0" smtClean="0">
                          <a:effectLst/>
                        </a:rPr>
                        <a:t>engineering/Information Systems)</a:t>
                      </a:r>
                      <a:endParaRPr lang="en-US" sz="1000" b="1" dirty="0">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38100" marR="38100" algn="ctr">
                        <a:lnSpc>
                          <a:spcPct val="150000"/>
                        </a:lnSpc>
                        <a:spcBef>
                          <a:spcPts val="0"/>
                        </a:spcBef>
                        <a:spcAft>
                          <a:spcPts val="0"/>
                        </a:spcAft>
                      </a:pPr>
                      <a:r>
                        <a:rPr lang="en-US" sz="1050" b="1" dirty="0">
                          <a:effectLst/>
                        </a:rPr>
                        <a:t> </a:t>
                      </a:r>
                    </a:p>
                    <a:p>
                      <a:pPr marL="38100" marR="38100" algn="ctr">
                        <a:lnSpc>
                          <a:spcPct val="150000"/>
                        </a:lnSpc>
                        <a:spcBef>
                          <a:spcPts val="0"/>
                        </a:spcBef>
                        <a:spcAft>
                          <a:spcPts val="0"/>
                        </a:spcAft>
                      </a:pPr>
                      <a:r>
                        <a:rPr lang="en-US" sz="1050" b="1" dirty="0">
                          <a:effectLst/>
                        </a:rPr>
                        <a:t>102</a:t>
                      </a:r>
                    </a:p>
                    <a:p>
                      <a:pPr marL="38100" marR="38100" algn="ctr">
                        <a:lnSpc>
                          <a:spcPct val="150000"/>
                        </a:lnSpc>
                        <a:spcBef>
                          <a:spcPts val="0"/>
                        </a:spcBef>
                        <a:spcAft>
                          <a:spcPts val="0"/>
                        </a:spcAft>
                      </a:pPr>
                      <a:r>
                        <a:rPr lang="en-US" sz="1050" b="1" dirty="0">
                          <a:effectLst/>
                        </a:rPr>
                        <a:t>24</a:t>
                      </a:r>
                    </a:p>
                    <a:p>
                      <a:pPr marL="38100" marR="38100" algn="ctr">
                        <a:lnSpc>
                          <a:spcPct val="150000"/>
                        </a:lnSpc>
                        <a:spcBef>
                          <a:spcPts val="0"/>
                        </a:spcBef>
                        <a:spcAft>
                          <a:spcPts val="0"/>
                        </a:spcAft>
                      </a:pPr>
                      <a:r>
                        <a:rPr lang="en-US" sz="1050" b="1" dirty="0">
                          <a:effectLst/>
                        </a:rPr>
                        <a:t>6</a:t>
                      </a:r>
                    </a:p>
                    <a:p>
                      <a:pPr marL="38100" marR="38100" algn="ctr">
                        <a:lnSpc>
                          <a:spcPct val="150000"/>
                        </a:lnSpc>
                        <a:spcBef>
                          <a:spcPts val="0"/>
                        </a:spcBef>
                        <a:spcAft>
                          <a:spcPts val="0"/>
                        </a:spcAft>
                      </a:pPr>
                      <a:r>
                        <a:rPr lang="en-US" sz="1050" b="1" dirty="0">
                          <a:effectLst/>
                        </a:rPr>
                        <a:t>8</a:t>
                      </a:r>
                      <a:endParaRPr lang="en-US" sz="1050" b="1" dirty="0">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38100" marR="38100" algn="ctr">
                        <a:lnSpc>
                          <a:spcPct val="150000"/>
                        </a:lnSpc>
                        <a:spcBef>
                          <a:spcPts val="0"/>
                        </a:spcBef>
                        <a:spcAft>
                          <a:spcPts val="0"/>
                        </a:spcAft>
                      </a:pPr>
                      <a:r>
                        <a:rPr lang="en-US" sz="1050" b="1" dirty="0">
                          <a:effectLst/>
                        </a:rPr>
                        <a:t> </a:t>
                      </a:r>
                    </a:p>
                    <a:p>
                      <a:pPr marL="38100" marR="38100" algn="ctr">
                        <a:lnSpc>
                          <a:spcPct val="150000"/>
                        </a:lnSpc>
                        <a:spcBef>
                          <a:spcPts val="0"/>
                        </a:spcBef>
                        <a:spcAft>
                          <a:spcPts val="0"/>
                        </a:spcAft>
                      </a:pPr>
                      <a:r>
                        <a:rPr lang="en-US" sz="1050" b="1" dirty="0">
                          <a:effectLst/>
                        </a:rPr>
                        <a:t>72.9</a:t>
                      </a:r>
                    </a:p>
                    <a:p>
                      <a:pPr marL="38100" marR="38100" algn="ctr">
                        <a:lnSpc>
                          <a:spcPct val="150000"/>
                        </a:lnSpc>
                        <a:spcBef>
                          <a:spcPts val="0"/>
                        </a:spcBef>
                        <a:spcAft>
                          <a:spcPts val="0"/>
                        </a:spcAft>
                      </a:pPr>
                      <a:r>
                        <a:rPr lang="en-US" sz="1050" b="1" dirty="0">
                          <a:effectLst/>
                        </a:rPr>
                        <a:t>17.1</a:t>
                      </a:r>
                    </a:p>
                    <a:p>
                      <a:pPr marL="38100" marR="38100" algn="ctr">
                        <a:lnSpc>
                          <a:spcPct val="150000"/>
                        </a:lnSpc>
                        <a:spcBef>
                          <a:spcPts val="0"/>
                        </a:spcBef>
                        <a:spcAft>
                          <a:spcPts val="0"/>
                        </a:spcAft>
                      </a:pPr>
                      <a:r>
                        <a:rPr lang="en-US" sz="1050" b="1" dirty="0">
                          <a:effectLst/>
                        </a:rPr>
                        <a:t>4.3</a:t>
                      </a:r>
                    </a:p>
                    <a:p>
                      <a:pPr marL="38100" marR="38100" algn="ctr">
                        <a:lnSpc>
                          <a:spcPct val="150000"/>
                        </a:lnSpc>
                        <a:spcBef>
                          <a:spcPts val="0"/>
                        </a:spcBef>
                        <a:spcAft>
                          <a:spcPts val="0"/>
                        </a:spcAft>
                      </a:pPr>
                      <a:r>
                        <a:rPr lang="en-US" sz="1050" b="1" dirty="0" smtClean="0">
                          <a:effectLst/>
                        </a:rPr>
                        <a:t>5.7</a:t>
                      </a:r>
                      <a:r>
                        <a:rPr lang="en-US" sz="1050" b="1" dirty="0">
                          <a:effectLst/>
                        </a:rPr>
                        <a:t> </a:t>
                      </a:r>
                      <a:endParaRPr lang="en-US" sz="1050" b="1" dirty="0">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1684454064"/>
                  </a:ext>
                </a:extLst>
              </a:tr>
              <a:tr h="0">
                <a:tc>
                  <a:txBody>
                    <a:bodyPr/>
                    <a:lstStyle/>
                    <a:p>
                      <a:pPr marL="0" marR="0">
                        <a:lnSpc>
                          <a:spcPct val="150000"/>
                        </a:lnSpc>
                        <a:spcBef>
                          <a:spcPts val="0"/>
                        </a:spcBef>
                        <a:spcAft>
                          <a:spcPts val="0"/>
                        </a:spcAft>
                      </a:pPr>
                      <a:r>
                        <a:rPr lang="en-US" sz="1000" b="1">
                          <a:effectLst/>
                        </a:rPr>
                        <a:t>Prior_knowledge</a:t>
                      </a:r>
                    </a:p>
                    <a:p>
                      <a:pPr marL="0" marR="0">
                        <a:lnSpc>
                          <a:spcPct val="150000"/>
                        </a:lnSpc>
                        <a:spcBef>
                          <a:spcPts val="0"/>
                        </a:spcBef>
                        <a:spcAft>
                          <a:spcPts val="0"/>
                        </a:spcAft>
                      </a:pPr>
                      <a:r>
                        <a:rPr lang="en-US" sz="1000" b="1">
                          <a:effectLst/>
                        </a:rPr>
                        <a:t>No</a:t>
                      </a:r>
                    </a:p>
                    <a:p>
                      <a:pPr marL="0" marR="0">
                        <a:lnSpc>
                          <a:spcPct val="150000"/>
                        </a:lnSpc>
                        <a:spcBef>
                          <a:spcPts val="0"/>
                        </a:spcBef>
                        <a:spcAft>
                          <a:spcPts val="0"/>
                        </a:spcAft>
                      </a:pPr>
                      <a:r>
                        <a:rPr lang="en-US" sz="1000" b="1">
                          <a:effectLst/>
                        </a:rPr>
                        <a:t>Yes</a:t>
                      </a:r>
                      <a:endParaRPr lang="en-US" sz="1000" b="1">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38100" marR="38100" algn="ctr">
                        <a:lnSpc>
                          <a:spcPct val="150000"/>
                        </a:lnSpc>
                        <a:spcBef>
                          <a:spcPts val="0"/>
                        </a:spcBef>
                        <a:spcAft>
                          <a:spcPts val="0"/>
                        </a:spcAft>
                      </a:pPr>
                      <a:r>
                        <a:rPr lang="en-US" sz="1050" b="1">
                          <a:effectLst/>
                        </a:rPr>
                        <a:t> </a:t>
                      </a:r>
                    </a:p>
                    <a:p>
                      <a:pPr marL="38100" marR="38100" algn="ctr">
                        <a:lnSpc>
                          <a:spcPct val="150000"/>
                        </a:lnSpc>
                        <a:spcBef>
                          <a:spcPts val="0"/>
                        </a:spcBef>
                        <a:spcAft>
                          <a:spcPts val="0"/>
                        </a:spcAft>
                      </a:pPr>
                      <a:r>
                        <a:rPr lang="en-US" sz="1050" b="1">
                          <a:effectLst/>
                        </a:rPr>
                        <a:t>116</a:t>
                      </a:r>
                    </a:p>
                    <a:p>
                      <a:pPr marL="38100" marR="38100" algn="ctr">
                        <a:lnSpc>
                          <a:spcPct val="150000"/>
                        </a:lnSpc>
                        <a:spcBef>
                          <a:spcPts val="0"/>
                        </a:spcBef>
                        <a:spcAft>
                          <a:spcPts val="0"/>
                        </a:spcAft>
                      </a:pPr>
                      <a:r>
                        <a:rPr lang="en-US" sz="1050" b="1">
                          <a:effectLst/>
                        </a:rPr>
                        <a:t>24</a:t>
                      </a:r>
                      <a:endParaRPr lang="en-US" sz="1050" b="1">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38100" marR="38100" algn="ctr">
                        <a:lnSpc>
                          <a:spcPct val="150000"/>
                        </a:lnSpc>
                        <a:spcBef>
                          <a:spcPts val="0"/>
                        </a:spcBef>
                        <a:spcAft>
                          <a:spcPts val="0"/>
                        </a:spcAft>
                      </a:pPr>
                      <a:r>
                        <a:rPr lang="en-US" sz="1050" b="1" dirty="0">
                          <a:effectLst/>
                        </a:rPr>
                        <a:t> </a:t>
                      </a:r>
                    </a:p>
                    <a:p>
                      <a:pPr marL="38100" marR="38100" algn="ctr">
                        <a:lnSpc>
                          <a:spcPct val="150000"/>
                        </a:lnSpc>
                        <a:spcBef>
                          <a:spcPts val="0"/>
                        </a:spcBef>
                        <a:spcAft>
                          <a:spcPts val="0"/>
                        </a:spcAft>
                      </a:pPr>
                      <a:r>
                        <a:rPr lang="en-US" sz="1050" b="1" dirty="0">
                          <a:effectLst/>
                        </a:rPr>
                        <a:t>82.9</a:t>
                      </a:r>
                    </a:p>
                    <a:p>
                      <a:pPr marL="38100" marR="38100" algn="ctr">
                        <a:lnSpc>
                          <a:spcPct val="150000"/>
                        </a:lnSpc>
                        <a:spcBef>
                          <a:spcPts val="0"/>
                        </a:spcBef>
                        <a:spcAft>
                          <a:spcPts val="0"/>
                        </a:spcAft>
                      </a:pPr>
                      <a:r>
                        <a:rPr lang="en-US" sz="1050" b="1" dirty="0">
                          <a:effectLst/>
                        </a:rPr>
                        <a:t>17.1</a:t>
                      </a:r>
                      <a:endParaRPr lang="en-US" sz="1050" b="1" dirty="0">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3241017515"/>
                  </a:ext>
                </a:extLst>
              </a:tr>
            </a:tbl>
          </a:graphicData>
        </a:graphic>
      </p:graphicFrame>
    </p:spTree>
    <p:extLst>
      <p:ext uri="{BB962C8B-B14F-4D97-AF65-F5344CB8AC3E}">
        <p14:creationId xmlns:p14="http://schemas.microsoft.com/office/powerpoint/2010/main" val="14352176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Results (Cont.)</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15</a:t>
            </a:fld>
            <a:endParaRPr lang="en-US"/>
          </a:p>
        </p:txBody>
      </p:sp>
      <p:sp>
        <p:nvSpPr>
          <p:cNvPr id="4" name="Content Placeholder 3"/>
          <p:cNvSpPr>
            <a:spLocks noGrp="1"/>
          </p:cNvSpPr>
          <p:nvPr>
            <p:ph sz="quarter" idx="1"/>
          </p:nvPr>
        </p:nvSpPr>
        <p:spPr/>
        <p:txBody>
          <a:bodyPr>
            <a:normAutofit/>
          </a:bodyPr>
          <a:lstStyle/>
          <a:p>
            <a:pPr hangingPunct="0"/>
            <a:r>
              <a:rPr lang="en-US" dirty="0" smtClean="0"/>
              <a:t>Research questions test </a:t>
            </a:r>
            <a:r>
              <a:rPr lang="en-US" dirty="0"/>
              <a:t>results</a:t>
            </a:r>
          </a:p>
        </p:txBody>
      </p:sp>
      <p:graphicFrame>
        <p:nvGraphicFramePr>
          <p:cNvPr id="6" name="Table 5"/>
          <p:cNvGraphicFramePr>
            <a:graphicFrameLocks noGrp="1"/>
          </p:cNvGraphicFramePr>
          <p:nvPr>
            <p:extLst>
              <p:ext uri="{D42A27DB-BD31-4B8C-83A1-F6EECF244321}">
                <p14:modId xmlns:p14="http://schemas.microsoft.com/office/powerpoint/2010/main" val="2985811360"/>
              </p:ext>
            </p:extLst>
          </p:nvPr>
        </p:nvGraphicFramePr>
        <p:xfrm>
          <a:off x="603504" y="1988850"/>
          <a:ext cx="8083296" cy="4694966"/>
        </p:xfrm>
        <a:graphic>
          <a:graphicData uri="http://schemas.openxmlformats.org/drawingml/2006/table">
            <a:tbl>
              <a:tblPr firstRow="1" firstCol="1" bandRow="1">
                <a:tableStyleId>{5C22544A-7EE6-4342-B048-85BDC9FD1C3A}</a:tableStyleId>
              </a:tblPr>
              <a:tblGrid>
                <a:gridCol w="920496">
                  <a:extLst>
                    <a:ext uri="{9D8B030D-6E8A-4147-A177-3AD203B41FA5}">
                      <a16:colId xmlns:a16="http://schemas.microsoft.com/office/drawing/2014/main" val="281204880"/>
                    </a:ext>
                  </a:extLst>
                </a:gridCol>
                <a:gridCol w="2136908">
                  <a:extLst>
                    <a:ext uri="{9D8B030D-6E8A-4147-A177-3AD203B41FA5}">
                      <a16:colId xmlns:a16="http://schemas.microsoft.com/office/drawing/2014/main" val="1355120486"/>
                    </a:ext>
                  </a:extLst>
                </a:gridCol>
                <a:gridCol w="1389422">
                  <a:extLst>
                    <a:ext uri="{9D8B030D-6E8A-4147-A177-3AD203B41FA5}">
                      <a16:colId xmlns:a16="http://schemas.microsoft.com/office/drawing/2014/main" val="4057342183"/>
                    </a:ext>
                  </a:extLst>
                </a:gridCol>
                <a:gridCol w="1655270">
                  <a:extLst>
                    <a:ext uri="{9D8B030D-6E8A-4147-A177-3AD203B41FA5}">
                      <a16:colId xmlns:a16="http://schemas.microsoft.com/office/drawing/2014/main" val="611643563"/>
                    </a:ext>
                  </a:extLst>
                </a:gridCol>
                <a:gridCol w="1981200">
                  <a:extLst>
                    <a:ext uri="{9D8B030D-6E8A-4147-A177-3AD203B41FA5}">
                      <a16:colId xmlns:a16="http://schemas.microsoft.com/office/drawing/2014/main" val="235246962"/>
                    </a:ext>
                  </a:extLst>
                </a:gridCol>
              </a:tblGrid>
              <a:tr h="514147">
                <a:tc>
                  <a:txBody>
                    <a:bodyPr/>
                    <a:lstStyle/>
                    <a:p>
                      <a:pPr marL="0" marR="0">
                        <a:lnSpc>
                          <a:spcPct val="107000"/>
                        </a:lnSpc>
                        <a:spcBef>
                          <a:spcPts val="0"/>
                        </a:spcBef>
                        <a:spcAft>
                          <a:spcPts val="0"/>
                        </a:spcAft>
                      </a:pPr>
                      <a:r>
                        <a:rPr lang="en-US" sz="1400">
                          <a:effectLst/>
                        </a:rPr>
                        <a:t>RQ</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Dependent variable(s)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Independent variable(s)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RQ Tests Results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Test Type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62261467"/>
                  </a:ext>
                </a:extLst>
              </a:tr>
              <a:tr h="432545">
                <a:tc>
                  <a:txBody>
                    <a:bodyPr/>
                    <a:lstStyle/>
                    <a:p>
                      <a:pPr marL="0" marR="0">
                        <a:lnSpc>
                          <a:spcPct val="107000"/>
                        </a:lnSpc>
                        <a:spcBef>
                          <a:spcPts val="0"/>
                        </a:spcBef>
                        <a:spcAft>
                          <a:spcPts val="0"/>
                        </a:spcAft>
                      </a:pPr>
                      <a:r>
                        <a:rPr lang="en-US" sz="1400">
                          <a:effectLst/>
                        </a:rPr>
                        <a:t>RQ (1)</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Formative_Score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Model type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Rejected</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K-independent samples, Kruskal Wallis H Test.</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601820486"/>
                  </a:ext>
                </a:extLst>
              </a:tr>
              <a:tr h="432545">
                <a:tc>
                  <a:txBody>
                    <a:bodyPr/>
                    <a:lstStyle/>
                    <a:p>
                      <a:pPr marL="0" marR="0">
                        <a:lnSpc>
                          <a:spcPct val="107000"/>
                        </a:lnSpc>
                        <a:spcBef>
                          <a:spcPts val="0"/>
                        </a:spcBef>
                        <a:spcAft>
                          <a:spcPts val="0"/>
                        </a:spcAft>
                      </a:pPr>
                      <a:r>
                        <a:rPr lang="en-US" sz="1400">
                          <a:effectLst/>
                        </a:rPr>
                        <a:t>RQ (2)</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Summative_Score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Model type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Accepted</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K-independent samples, Kruskal Wallis H Test.</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494548584"/>
                  </a:ext>
                </a:extLst>
              </a:tr>
              <a:tr h="432545">
                <a:tc>
                  <a:txBody>
                    <a:bodyPr/>
                    <a:lstStyle/>
                    <a:p>
                      <a:pPr marL="0" marR="0">
                        <a:lnSpc>
                          <a:spcPct val="107000"/>
                        </a:lnSpc>
                        <a:spcBef>
                          <a:spcPts val="0"/>
                        </a:spcBef>
                        <a:spcAft>
                          <a:spcPts val="0"/>
                        </a:spcAft>
                      </a:pPr>
                      <a:r>
                        <a:rPr lang="en-US" sz="1400">
                          <a:effectLst/>
                        </a:rPr>
                        <a:t>RQ (3)</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Total_Score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Model type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Rejected</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K-independent samples, Kruskal Wallis H Test.</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61234766"/>
                  </a:ext>
                </a:extLst>
              </a:tr>
              <a:tr h="650561">
                <a:tc>
                  <a:txBody>
                    <a:bodyPr/>
                    <a:lstStyle/>
                    <a:p>
                      <a:pPr marL="0" marR="0">
                        <a:lnSpc>
                          <a:spcPct val="107000"/>
                        </a:lnSpc>
                        <a:spcBef>
                          <a:spcPts val="0"/>
                        </a:spcBef>
                        <a:spcAft>
                          <a:spcPts val="0"/>
                        </a:spcAft>
                      </a:pPr>
                      <a:r>
                        <a:rPr lang="en-US" sz="1400">
                          <a:effectLst/>
                        </a:rPr>
                        <a:t>RQ (4)</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The time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Models A(CM) and B (MM) of test questions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Accepted</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Descriptive Statistics (average time per each model)</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94829935"/>
                  </a:ext>
                </a:extLst>
              </a:tr>
              <a:tr h="650561">
                <a:tc>
                  <a:txBody>
                    <a:bodyPr/>
                    <a:lstStyle/>
                    <a:p>
                      <a:pPr marL="0" marR="0">
                        <a:lnSpc>
                          <a:spcPct val="107000"/>
                        </a:lnSpc>
                        <a:spcBef>
                          <a:spcPts val="0"/>
                        </a:spcBef>
                        <a:spcAft>
                          <a:spcPts val="0"/>
                        </a:spcAft>
                      </a:pPr>
                      <a:r>
                        <a:rPr lang="en-US" sz="1400">
                          <a:effectLst/>
                        </a:rPr>
                        <a:t>RQ (5)</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The time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Model C of test questions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Accepted</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Descriptive Statistics (average time per each model)</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006337906"/>
                  </a:ext>
                </a:extLst>
              </a:tr>
              <a:tr h="528298">
                <a:tc>
                  <a:txBody>
                    <a:bodyPr/>
                    <a:lstStyle/>
                    <a:p>
                      <a:pPr marL="0" marR="0">
                        <a:lnSpc>
                          <a:spcPct val="107000"/>
                        </a:lnSpc>
                        <a:spcBef>
                          <a:spcPts val="0"/>
                        </a:spcBef>
                        <a:spcAft>
                          <a:spcPts val="0"/>
                        </a:spcAft>
                      </a:pPr>
                      <a:r>
                        <a:rPr lang="en-US" sz="1400">
                          <a:effectLst/>
                        </a:rPr>
                        <a:t>RQ (6)</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The time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smtClean="0">
                          <a:effectLst/>
                        </a:rPr>
                        <a:t>The </a:t>
                      </a:r>
                      <a:r>
                        <a:rPr lang="en-US" sz="1400" dirty="0">
                          <a:effectLst/>
                        </a:rPr>
                        <a:t>model type</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Accepted</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One-Way ANOVA</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731154464"/>
                  </a:ext>
                </a:extLst>
              </a:tr>
              <a:tr h="770749">
                <a:tc>
                  <a:txBody>
                    <a:bodyPr/>
                    <a:lstStyle/>
                    <a:p>
                      <a:pPr marL="0" marR="0">
                        <a:lnSpc>
                          <a:spcPct val="107000"/>
                        </a:lnSpc>
                        <a:spcBef>
                          <a:spcPts val="0"/>
                        </a:spcBef>
                        <a:spcAft>
                          <a:spcPts val="0"/>
                        </a:spcAft>
                      </a:pPr>
                      <a:r>
                        <a:rPr lang="en-US" sz="1400">
                          <a:effectLst/>
                        </a:rPr>
                        <a:t>RQ (7)</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Both the time and the total score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The model type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Partially rejected</a:t>
                      </a:r>
                    </a:p>
                    <a:p>
                      <a:pPr marL="0" marR="0">
                        <a:lnSpc>
                          <a:spcPct val="107000"/>
                        </a:lnSpc>
                        <a:spcBef>
                          <a:spcPts val="0"/>
                        </a:spcBef>
                        <a:spcAft>
                          <a:spcPts val="0"/>
                        </a:spcAft>
                      </a:pPr>
                      <a:r>
                        <a:rPr lang="en-US" sz="1400">
                          <a:effectLst/>
                        </a:rPr>
                        <a:t>(model type only had a significant effect on the time spent)</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rPr>
                        <a:t>MANOVA</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012125821"/>
                  </a:ext>
                </a:extLst>
              </a:tr>
            </a:tbl>
          </a:graphicData>
        </a:graphic>
      </p:graphicFrame>
    </p:spTree>
    <p:extLst>
      <p:ext uri="{BB962C8B-B14F-4D97-AF65-F5344CB8AC3E}">
        <p14:creationId xmlns:p14="http://schemas.microsoft.com/office/powerpoint/2010/main" val="42701100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a:t>Conclusions</a:t>
            </a:r>
          </a:p>
        </p:txBody>
      </p:sp>
      <p:sp>
        <p:nvSpPr>
          <p:cNvPr id="3" name="Slide Number Placeholder 2"/>
          <p:cNvSpPr>
            <a:spLocks noGrp="1"/>
          </p:cNvSpPr>
          <p:nvPr>
            <p:ph type="sldNum" sz="quarter" idx="12"/>
          </p:nvPr>
        </p:nvSpPr>
        <p:spPr/>
        <p:txBody>
          <a:bodyPr/>
          <a:lstStyle/>
          <a:p>
            <a:fld id="{E0ED647F-4066-4E59-92E9-EA6BBCF0A92E}" type="slidenum">
              <a:rPr lang="en-US" smtClean="0"/>
              <a:t>16</a:t>
            </a:fld>
            <a:endParaRPr lang="en-US"/>
          </a:p>
        </p:txBody>
      </p:sp>
      <p:sp>
        <p:nvSpPr>
          <p:cNvPr id="4" name="Content Placeholder 3"/>
          <p:cNvSpPr>
            <a:spLocks noGrp="1"/>
          </p:cNvSpPr>
          <p:nvPr>
            <p:ph sz="quarter" idx="1"/>
          </p:nvPr>
        </p:nvSpPr>
        <p:spPr/>
        <p:txBody>
          <a:bodyPr>
            <a:normAutofit fontScale="92500" lnSpcReduction="10000"/>
          </a:bodyPr>
          <a:lstStyle/>
          <a:p>
            <a:pPr algn="just"/>
            <a:r>
              <a:rPr lang="en-US" dirty="0">
                <a:solidFill>
                  <a:schemeClr val="accent1"/>
                </a:solidFill>
              </a:rPr>
              <a:t>Regarding the model </a:t>
            </a:r>
            <a:r>
              <a:rPr lang="en-US" dirty="0" smtClean="0">
                <a:solidFill>
                  <a:schemeClr val="accent1"/>
                </a:solidFill>
              </a:rPr>
              <a:t>type</a:t>
            </a:r>
          </a:p>
          <a:p>
            <a:pPr lvl="1" algn="just"/>
            <a:r>
              <a:rPr lang="en-US" dirty="0" smtClean="0"/>
              <a:t>Although </a:t>
            </a:r>
            <a:r>
              <a:rPr lang="en-US" dirty="0"/>
              <a:t>there was no statistically significant difference between experimental and control groups in the in formative assessment score and the total score, there was a statistically significant difference in summative assessment </a:t>
            </a:r>
            <a:r>
              <a:rPr lang="en-US" dirty="0" smtClean="0"/>
              <a:t>score for the favor of mind mapping group.</a:t>
            </a:r>
            <a:endParaRPr lang="en-US" sz="2200" dirty="0"/>
          </a:p>
          <a:p>
            <a:pPr lvl="1" algn="just"/>
            <a:r>
              <a:rPr lang="en-US" dirty="0" smtClean="0">
                <a:solidFill>
                  <a:schemeClr val="accent1"/>
                </a:solidFill>
              </a:rPr>
              <a:t>Regarding the time</a:t>
            </a:r>
          </a:p>
          <a:p>
            <a:pPr lvl="2" algn="just"/>
            <a:r>
              <a:rPr lang="en-US" dirty="0" smtClean="0"/>
              <a:t>There was </a:t>
            </a:r>
            <a:r>
              <a:rPr lang="en-US" dirty="0"/>
              <a:t>statistically significant difference in the time students spent to finalize answering the questionnaires depending on the model type</a:t>
            </a:r>
            <a:r>
              <a:rPr lang="en-US" dirty="0" smtClean="0"/>
              <a:t>.</a:t>
            </a:r>
          </a:p>
          <a:p>
            <a:pPr lvl="2" algn="just"/>
            <a:r>
              <a:rPr lang="en-US" dirty="0" smtClean="0"/>
              <a:t> </a:t>
            </a:r>
            <a:r>
              <a:rPr lang="en-US" dirty="0"/>
              <a:t>Students in the concept mapping group spent the shortest time to finalize the questionnaire (average time= 17 minutes</a:t>
            </a:r>
            <a:r>
              <a:rPr lang="en-US" dirty="0" smtClean="0"/>
              <a:t>).</a:t>
            </a:r>
          </a:p>
          <a:p>
            <a:pPr lvl="2" algn="just"/>
            <a:r>
              <a:rPr lang="en-US" dirty="0" smtClean="0"/>
              <a:t>Students </a:t>
            </a:r>
            <a:r>
              <a:rPr lang="en-US" dirty="0"/>
              <a:t>the mind mapping group spent an average time of 25 minutes to finalize the questionnaire. </a:t>
            </a:r>
            <a:endParaRPr lang="en-US" dirty="0" smtClean="0"/>
          </a:p>
          <a:p>
            <a:pPr lvl="2" algn="just"/>
            <a:r>
              <a:rPr lang="en-US" sz="2100" dirty="0"/>
              <a:t>Students in the control group spent the longest time to finalize the questionnaire (average time= 31 minutes).</a:t>
            </a:r>
          </a:p>
        </p:txBody>
      </p:sp>
    </p:spTree>
    <p:extLst>
      <p:ext uri="{BB962C8B-B14F-4D97-AF65-F5344CB8AC3E}">
        <p14:creationId xmlns:p14="http://schemas.microsoft.com/office/powerpoint/2010/main" val="26220789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Conclusions (Cont.)</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17</a:t>
            </a:fld>
            <a:endParaRPr lang="en-US"/>
          </a:p>
        </p:txBody>
      </p:sp>
      <p:sp>
        <p:nvSpPr>
          <p:cNvPr id="4" name="Content Placeholder 3"/>
          <p:cNvSpPr>
            <a:spLocks noGrp="1"/>
          </p:cNvSpPr>
          <p:nvPr>
            <p:ph sz="quarter" idx="1"/>
          </p:nvPr>
        </p:nvSpPr>
        <p:spPr/>
        <p:txBody>
          <a:bodyPr>
            <a:normAutofit fontScale="92500" lnSpcReduction="10000"/>
          </a:bodyPr>
          <a:lstStyle/>
          <a:p>
            <a:pPr algn="just"/>
            <a:r>
              <a:rPr lang="en-US" sz="2800" dirty="0" smtClean="0"/>
              <a:t>In </a:t>
            </a:r>
            <a:r>
              <a:rPr lang="en-US" sz="2800" dirty="0"/>
              <a:t>other words, students in the </a:t>
            </a:r>
            <a:r>
              <a:rPr lang="en-US" sz="2800" b="1" dirty="0"/>
              <a:t>concept mapping </a:t>
            </a:r>
            <a:r>
              <a:rPr lang="en-US" sz="2800" dirty="0"/>
              <a:t>group spent approximately </a:t>
            </a:r>
            <a:r>
              <a:rPr lang="en-US" sz="2800" u="sng" dirty="0"/>
              <a:t>half the </a:t>
            </a:r>
            <a:r>
              <a:rPr lang="en-US" sz="2800" u="sng" dirty="0" smtClean="0"/>
              <a:t>time</a:t>
            </a:r>
            <a:r>
              <a:rPr lang="en-US" sz="2800" dirty="0" smtClean="0"/>
              <a:t> spent </a:t>
            </a:r>
            <a:r>
              <a:rPr lang="en-US" sz="2800" dirty="0"/>
              <a:t>by students in the </a:t>
            </a:r>
            <a:r>
              <a:rPr lang="en-US" sz="2800" b="1" dirty="0"/>
              <a:t>control group</a:t>
            </a:r>
            <a:r>
              <a:rPr lang="en-US" sz="2800" dirty="0"/>
              <a:t>. </a:t>
            </a:r>
            <a:endParaRPr lang="en-US" sz="2800" dirty="0" smtClean="0"/>
          </a:p>
          <a:p>
            <a:pPr marL="0" indent="0" algn="just">
              <a:buNone/>
            </a:pPr>
            <a:endParaRPr lang="en-US" sz="2800" dirty="0"/>
          </a:p>
          <a:p>
            <a:pPr marL="274320" lvl="2" indent="-274320" algn="just">
              <a:spcBef>
                <a:spcPts val="580"/>
              </a:spcBef>
              <a:buClr>
                <a:schemeClr val="accent1"/>
              </a:buClr>
            </a:pPr>
            <a:r>
              <a:rPr lang="en-US" sz="2800" dirty="0"/>
              <a:t>Taking into consideration both the summative score and time, students in concept mapping and mind mapping groups performed better than those in the control </a:t>
            </a:r>
            <a:r>
              <a:rPr lang="en-US" sz="2800" dirty="0" smtClean="0"/>
              <a:t>group</a:t>
            </a:r>
          </a:p>
          <a:p>
            <a:pPr marL="274320" lvl="2" indent="-274320" algn="just">
              <a:spcBef>
                <a:spcPts val="580"/>
              </a:spcBef>
              <a:buClr>
                <a:schemeClr val="accent1"/>
              </a:buClr>
            </a:pPr>
            <a:endParaRPr lang="en-US" sz="2800" dirty="0"/>
          </a:p>
          <a:p>
            <a:pPr marL="274320" lvl="2" indent="-274320" algn="just">
              <a:spcBef>
                <a:spcPts val="580"/>
              </a:spcBef>
              <a:buClr>
                <a:schemeClr val="accent1"/>
              </a:buClr>
            </a:pPr>
            <a:r>
              <a:rPr lang="en-US" sz="2800" dirty="0"/>
              <a:t>Students stated that it would be interesting and constructive to get other courses represented and taught using such representations.</a:t>
            </a:r>
          </a:p>
          <a:p>
            <a:pPr lvl="2" algn="just"/>
            <a:endParaRPr lang="en-US" sz="2800" dirty="0" smtClean="0"/>
          </a:p>
        </p:txBody>
      </p:sp>
    </p:spTree>
    <p:extLst>
      <p:ext uri="{BB962C8B-B14F-4D97-AF65-F5344CB8AC3E}">
        <p14:creationId xmlns:p14="http://schemas.microsoft.com/office/powerpoint/2010/main" val="20176234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a:t>
            </a:r>
          </a:p>
        </p:txBody>
      </p:sp>
      <p:sp>
        <p:nvSpPr>
          <p:cNvPr id="3" name="Slide Number Placeholder 2"/>
          <p:cNvSpPr>
            <a:spLocks noGrp="1"/>
          </p:cNvSpPr>
          <p:nvPr>
            <p:ph type="sldNum" sz="quarter" idx="12"/>
          </p:nvPr>
        </p:nvSpPr>
        <p:spPr/>
        <p:txBody>
          <a:bodyPr/>
          <a:lstStyle/>
          <a:p>
            <a:fld id="{E0ED647F-4066-4E59-92E9-EA6BBCF0A92E}" type="slidenum">
              <a:rPr lang="en-US" smtClean="0"/>
              <a:t>18</a:t>
            </a:fld>
            <a:endParaRPr lang="en-US"/>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995593762"/>
              </p:ext>
            </p:extLst>
          </p:nvPr>
        </p:nvGraphicFramePr>
        <p:xfrm>
          <a:off x="1066800" y="1600200"/>
          <a:ext cx="7848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92836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Work</a:t>
            </a:r>
          </a:p>
        </p:txBody>
      </p:sp>
      <p:sp>
        <p:nvSpPr>
          <p:cNvPr id="3" name="Slide Number Placeholder 2"/>
          <p:cNvSpPr>
            <a:spLocks noGrp="1"/>
          </p:cNvSpPr>
          <p:nvPr>
            <p:ph type="sldNum" sz="quarter" idx="12"/>
          </p:nvPr>
        </p:nvSpPr>
        <p:spPr/>
        <p:txBody>
          <a:bodyPr/>
          <a:lstStyle/>
          <a:p>
            <a:fld id="{E0ED647F-4066-4E59-92E9-EA6BBCF0A92E}" type="slidenum">
              <a:rPr lang="en-US" smtClean="0"/>
              <a:t>19</a:t>
            </a:fld>
            <a:endParaRPr lang="en-US"/>
          </a:p>
        </p:txBody>
      </p:sp>
      <p:sp>
        <p:nvSpPr>
          <p:cNvPr id="4" name="Content Placeholder 3"/>
          <p:cNvSpPr>
            <a:spLocks noGrp="1"/>
          </p:cNvSpPr>
          <p:nvPr>
            <p:ph sz="quarter" idx="1"/>
          </p:nvPr>
        </p:nvSpPr>
        <p:spPr/>
        <p:txBody>
          <a:bodyPr/>
          <a:lstStyle/>
          <a:p>
            <a:r>
              <a:rPr lang="en-US" b="1" dirty="0"/>
              <a:t>To overcome the limitations of the study in terms of:</a:t>
            </a:r>
          </a:p>
          <a:p>
            <a:endParaRPr lang="en-US" dirty="0"/>
          </a:p>
        </p:txBody>
      </p:sp>
      <p:graphicFrame>
        <p:nvGraphicFramePr>
          <p:cNvPr id="5" name="Diagram 4"/>
          <p:cNvGraphicFramePr/>
          <p:nvPr>
            <p:extLst>
              <p:ext uri="{D42A27DB-BD31-4B8C-83A1-F6EECF244321}">
                <p14:modId xmlns:p14="http://schemas.microsoft.com/office/powerpoint/2010/main" val="4146501407"/>
              </p:ext>
            </p:extLst>
          </p:nvPr>
        </p:nvGraphicFramePr>
        <p:xfrm>
          <a:off x="1143000" y="1981200"/>
          <a:ext cx="7620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00545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54973"/>
            <a:ext cx="7772400" cy="1143000"/>
          </a:xfrm>
        </p:spPr>
        <p:txBody>
          <a:bodyPr/>
          <a:lstStyle/>
          <a:p>
            <a:r>
              <a:rPr lang="en-US" dirty="0" smtClean="0"/>
              <a:t>References</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20</a:t>
            </a:fld>
            <a:endParaRPr lang="en-US"/>
          </a:p>
        </p:txBody>
      </p:sp>
      <p:sp>
        <p:nvSpPr>
          <p:cNvPr id="4" name="Content Placeholder 3"/>
          <p:cNvSpPr>
            <a:spLocks noGrp="1"/>
          </p:cNvSpPr>
          <p:nvPr>
            <p:ph sz="quarter" idx="1"/>
          </p:nvPr>
        </p:nvSpPr>
        <p:spPr>
          <a:xfrm>
            <a:off x="914400" y="1295400"/>
            <a:ext cx="7772400" cy="4572000"/>
          </a:xfrm>
        </p:spPr>
        <p:txBody>
          <a:bodyPr>
            <a:noAutofit/>
          </a:bodyPr>
          <a:lstStyle/>
          <a:p>
            <a:r>
              <a:rPr lang="en-US" sz="1200" dirty="0"/>
              <a:t>Abi‐El‐Mona, I., &amp; </a:t>
            </a:r>
            <a:r>
              <a:rPr lang="en-US" sz="1200" dirty="0" err="1"/>
              <a:t>Adb</a:t>
            </a:r>
            <a:r>
              <a:rPr lang="en-US" sz="1200" dirty="0"/>
              <a:t>‐El‐</a:t>
            </a:r>
            <a:r>
              <a:rPr lang="en-US" sz="1200" dirty="0" err="1"/>
              <a:t>Khalick</a:t>
            </a:r>
            <a:r>
              <a:rPr lang="en-US" sz="1200" dirty="0"/>
              <a:t>, F. (2008). The influence of mind mapping on eighth graders’ science achievement. School Science and mathematics, 108(7), 298-312. </a:t>
            </a:r>
          </a:p>
          <a:p>
            <a:r>
              <a:rPr lang="en-US" sz="1200" dirty="0" err="1" smtClean="0"/>
              <a:t>Åhlberg</a:t>
            </a:r>
            <a:r>
              <a:rPr lang="en-US" sz="1200" dirty="0"/>
              <a:t>, M., &amp; </a:t>
            </a:r>
            <a:r>
              <a:rPr lang="en-US" sz="1200" dirty="0" err="1"/>
              <a:t>Ahoranta</a:t>
            </a:r>
            <a:r>
              <a:rPr lang="en-US" sz="1200" dirty="0"/>
              <a:t>, V. (2004). What do concept maps reveal about pupil’s learning and thinking. Paper presented at the Annual conference of National Association for Research in Science Teaching, Vancouver, Canada.</a:t>
            </a:r>
          </a:p>
          <a:p>
            <a:r>
              <a:rPr lang="en-US" sz="1200" dirty="0" err="1"/>
              <a:t>Attia</a:t>
            </a:r>
            <a:r>
              <a:rPr lang="en-US" sz="1200" dirty="0"/>
              <a:t>, S., Sharaf Eldin, A., </a:t>
            </a:r>
            <a:r>
              <a:rPr lang="en-US" sz="1200" dirty="0" err="1"/>
              <a:t>Elsayed</a:t>
            </a:r>
            <a:r>
              <a:rPr lang="en-US" sz="1200" dirty="0"/>
              <a:t>, A., Nasr, M., &amp; Kamal, A. M. (2009). Effect of Using A Graphical Conceptual Representation Tool on Student Understanding. Paper presented at the </a:t>
            </a:r>
            <a:r>
              <a:rPr lang="en-US" sz="1200" dirty="0" err="1"/>
              <a:t>The</a:t>
            </a:r>
            <a:r>
              <a:rPr lang="en-US" sz="1200" dirty="0"/>
              <a:t> Fifth International Conference on Scientific Research and its Applications 21-24 December (2009), Cairo university, Egypt.</a:t>
            </a:r>
          </a:p>
          <a:p>
            <a:r>
              <a:rPr lang="en-US" sz="1200" dirty="0"/>
              <a:t>Aydin, G. (2015). The Effects of Technology-Supported Mind and Concept Mapping on Students’ Construction of Science Concepts The Effect of Mind Mapping in Science Education. ANTHROPOLOGIST, 20(1-2), 166-176. </a:t>
            </a:r>
          </a:p>
          <a:p>
            <a:r>
              <a:rPr lang="en-US" sz="1200" dirty="0" err="1"/>
              <a:t>Balim</a:t>
            </a:r>
            <a:r>
              <a:rPr lang="en-US" sz="1200" dirty="0"/>
              <a:t>, A. G. (2013). The effect of mind-mapping applications on upper primary students success and inquiry-learning skills in science and environment education. International Research in Geographical and Environmental Education, 22(4), 337-352. doi:10.1080/10382046.2013.826543</a:t>
            </a:r>
          </a:p>
          <a:p>
            <a:r>
              <a:rPr lang="en-US" sz="1200" dirty="0"/>
              <a:t>Ben Salem, S., </a:t>
            </a:r>
            <a:r>
              <a:rPr lang="en-US" sz="1200" dirty="0" err="1"/>
              <a:t>Cheniti</a:t>
            </a:r>
            <a:r>
              <a:rPr lang="en-US" sz="1200" dirty="0"/>
              <a:t> </a:t>
            </a:r>
            <a:r>
              <a:rPr lang="en-US" sz="1200" dirty="0" err="1"/>
              <a:t>Belcadhi</a:t>
            </a:r>
            <a:r>
              <a:rPr lang="en-US" sz="1200" dirty="0"/>
              <a:t>, L., &amp; Braham, R. (2013). Using concept maps in knowledge assessment of short and open answer questions. Paper presented at the System Theory, Control and Computing (ICSTCC), 2013 17th International Conference.</a:t>
            </a:r>
          </a:p>
          <a:p>
            <a:r>
              <a:rPr lang="en-US" sz="1200" dirty="0"/>
              <a:t>Budd, J. W. (2004). Mind maps as classroom exercises. The Journal of Economic Education, 35(1), 35-46. </a:t>
            </a:r>
          </a:p>
          <a:p>
            <a:r>
              <a:rPr lang="en-US" sz="1200" dirty="0" err="1"/>
              <a:t>Buzan</a:t>
            </a:r>
            <a:r>
              <a:rPr lang="en-US" sz="1200" dirty="0"/>
              <a:t>, T., &amp; </a:t>
            </a:r>
            <a:r>
              <a:rPr lang="en-US" sz="1200" dirty="0" err="1"/>
              <a:t>Buzan</a:t>
            </a:r>
            <a:r>
              <a:rPr lang="en-US" sz="1200" dirty="0"/>
              <a:t>, B. (1993). The mind map book. 1993.</a:t>
            </a:r>
          </a:p>
          <a:p>
            <a:r>
              <a:rPr lang="en-US" sz="1200" dirty="0" err="1"/>
              <a:t>Cañas</a:t>
            </a:r>
            <a:r>
              <a:rPr lang="en-US" sz="1200" dirty="0"/>
              <a:t>, A. J., Valerio, A., </a:t>
            </a:r>
            <a:r>
              <a:rPr lang="en-US" sz="1200" dirty="0" err="1"/>
              <a:t>Lalinde</a:t>
            </a:r>
            <a:r>
              <a:rPr lang="en-US" sz="1200" dirty="0"/>
              <a:t>-Pulido, J., </a:t>
            </a:r>
            <a:r>
              <a:rPr lang="en-US" sz="1200" dirty="0" err="1"/>
              <a:t>Carvalho</a:t>
            </a:r>
            <a:r>
              <a:rPr lang="en-US" sz="1200" dirty="0"/>
              <a:t>, M., &amp; </a:t>
            </a:r>
            <a:r>
              <a:rPr lang="en-US" sz="1200" dirty="0" err="1"/>
              <a:t>Arguedas</a:t>
            </a:r>
            <a:r>
              <a:rPr lang="en-US" sz="1200" dirty="0"/>
              <a:t>, M. (2003) Using </a:t>
            </a:r>
            <a:r>
              <a:rPr lang="en-US" sz="1200" dirty="0" err="1"/>
              <a:t>wordnet</a:t>
            </a:r>
            <a:r>
              <a:rPr lang="en-US" sz="1200" dirty="0"/>
              <a:t> for word sense disambiguation to support concept map construction. Vol. 2857. Lecture Notes in Computer Science (including subseries Lecture Notes in Artificial Intelligence and Lecture Notes in Bioinformatics) (pp. 350-359).</a:t>
            </a:r>
          </a:p>
          <a:p>
            <a:r>
              <a:rPr lang="en-US" sz="1200" dirty="0"/>
              <a:t>Chen, S.-M., &amp; Bai, S.-M. (2010). Using data mining techniques to automatically construct concept maps for adaptive learning systems. Expert Systems with Applications, 37(6), 4496-4503. </a:t>
            </a:r>
            <a:endParaRPr lang="en-US" sz="1200" dirty="0" smtClean="0"/>
          </a:p>
          <a:p>
            <a:r>
              <a:rPr lang="en-US" sz="1200" dirty="0"/>
              <a:t>Chen, S.-M., &amp; Sue, P.-J. (2013). Constructing concept maps for adaptive learning systems based on data mining techniques. Expert Systems with Applications, 40(7), 2746-2755. </a:t>
            </a:r>
          </a:p>
          <a:p>
            <a:r>
              <a:rPr lang="en-US" sz="1200" dirty="0"/>
              <a:t>Chen, S. L., Liang, T., Lee, M. L., &amp; Liao, I. C. (2011). Effects of concept map teaching on students' critical thinking and approach to learning and studying. Journal of Nursing Education, 50(8), 466-469. doi:10.3928/01484834-20110415-06</a:t>
            </a:r>
          </a:p>
          <a:p>
            <a:endParaRPr lang="en-US" sz="1200" dirty="0"/>
          </a:p>
        </p:txBody>
      </p:sp>
    </p:spTree>
    <p:extLst>
      <p:ext uri="{BB962C8B-B14F-4D97-AF65-F5344CB8AC3E}">
        <p14:creationId xmlns:p14="http://schemas.microsoft.com/office/powerpoint/2010/main" val="3700699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21</a:t>
            </a:fld>
            <a:endParaRPr lang="en-US"/>
          </a:p>
        </p:txBody>
      </p:sp>
      <p:sp>
        <p:nvSpPr>
          <p:cNvPr id="4" name="Content Placeholder 3"/>
          <p:cNvSpPr>
            <a:spLocks noGrp="1"/>
          </p:cNvSpPr>
          <p:nvPr>
            <p:ph sz="quarter" idx="1"/>
          </p:nvPr>
        </p:nvSpPr>
        <p:spPr>
          <a:xfrm>
            <a:off x="914400" y="1371600"/>
            <a:ext cx="7772400" cy="4572000"/>
          </a:xfrm>
        </p:spPr>
        <p:txBody>
          <a:bodyPr>
            <a:noAutofit/>
          </a:bodyPr>
          <a:lstStyle/>
          <a:p>
            <a:r>
              <a:rPr lang="en-US" sz="1100" dirty="0" err="1" smtClean="0"/>
              <a:t>Chiou</a:t>
            </a:r>
            <a:r>
              <a:rPr lang="en-US" sz="1100" dirty="0"/>
              <a:t>, C.-C. (2008). The effect of concept mapping on students' learning achievements and interests. Innovations in Education and Teaching International, 45(4), 375-387. </a:t>
            </a:r>
          </a:p>
          <a:p>
            <a:r>
              <a:rPr lang="en-US" sz="1100" dirty="0"/>
              <a:t>Coffey, J. W., </a:t>
            </a:r>
            <a:r>
              <a:rPr lang="en-US" sz="1100" dirty="0" err="1"/>
              <a:t>Reichherzer</a:t>
            </a:r>
            <a:r>
              <a:rPr lang="en-US" sz="1100" dirty="0"/>
              <a:t>, T., </a:t>
            </a:r>
            <a:r>
              <a:rPr lang="en-US" sz="1100" dirty="0" err="1"/>
              <a:t>Owsnick-Klewe</a:t>
            </a:r>
            <a:r>
              <a:rPr lang="en-US" sz="1100" dirty="0"/>
              <a:t>, B., &amp; Wilde, N. (2012). AUTOMATED CONCEPT MAP GENERATION FROM SERVICE-ORIENTED ARCHITECTURE ARTIFACTS. Paper presented at the AJ Ca </a:t>
            </a:r>
            <a:r>
              <a:rPr lang="en-US" sz="1100" dirty="0" err="1"/>
              <a:t>nas</a:t>
            </a:r>
            <a:r>
              <a:rPr lang="en-US" sz="1100" dirty="0"/>
              <a:t>, JD Novak, J. </a:t>
            </a:r>
            <a:r>
              <a:rPr lang="en-US" sz="1100" dirty="0" err="1"/>
              <a:t>Vanhear</a:t>
            </a:r>
            <a:r>
              <a:rPr lang="en-US" sz="1100" dirty="0"/>
              <a:t> (Eds.), Concept Maps: Theory, Methodology, Technology. Proceedings of the Fifth International Conference on Concept Mapping, University of Malta, </a:t>
            </a:r>
            <a:r>
              <a:rPr lang="en-US" sz="1100" dirty="0" err="1"/>
              <a:t>Valleta</a:t>
            </a:r>
            <a:r>
              <a:rPr lang="en-US" sz="1100" dirty="0"/>
              <a:t>, Malta.</a:t>
            </a:r>
          </a:p>
          <a:p>
            <a:r>
              <a:rPr lang="en-US" sz="1100" dirty="0" err="1"/>
              <a:t>Dhindsa</a:t>
            </a:r>
            <a:r>
              <a:rPr lang="en-US" sz="1100" dirty="0"/>
              <a:t>, H. S., &amp; Anderson, O. R. (2011). Constructivist-visual mind map teaching approach and the quality of students’ cognitive structures. Journal of Science Education and Technology, 20(2), 186-200. </a:t>
            </a:r>
          </a:p>
          <a:p>
            <a:r>
              <a:rPr lang="en-US" sz="1100" dirty="0" err="1"/>
              <a:t>Gerchak</a:t>
            </a:r>
            <a:r>
              <a:rPr lang="en-US" sz="1100" dirty="0"/>
              <a:t>, J., </a:t>
            </a:r>
            <a:r>
              <a:rPr lang="en-US" sz="1100" dirty="0" err="1"/>
              <a:t>Besterfield-Sacre</a:t>
            </a:r>
            <a:r>
              <a:rPr lang="en-US" sz="1100" dirty="0"/>
              <a:t>, M., Shuman, L. J., &amp; Wolfe, H. (2003). Using concept maps for evaluating program objectives. Paper presented at the Proceedings - Frontiers in Education Conference.</a:t>
            </a:r>
          </a:p>
          <a:p>
            <a:r>
              <a:rPr lang="en-US" sz="1100" dirty="0"/>
              <a:t>Holland, B., Holland, L., &amp; Davies, J. (2004). An investigation into the concept of mind mapping and the use of mind mapping software to support and improve student academic performance: University of </a:t>
            </a:r>
            <a:r>
              <a:rPr lang="en-US" sz="1100" dirty="0" err="1"/>
              <a:t>Wolverhampton</a:t>
            </a:r>
            <a:r>
              <a:rPr lang="en-US" sz="1100" dirty="0"/>
              <a:t>.</a:t>
            </a:r>
          </a:p>
          <a:p>
            <a:r>
              <a:rPr lang="en-US" sz="1100" dirty="0"/>
              <a:t>Hu, M. L. M., &amp; Wu, M. H. (2012). The effect of concept mapping on students' cognitive load. World Transactions on Engineering and Technology Education, 10(2), 134-137. </a:t>
            </a:r>
          </a:p>
          <a:p>
            <a:r>
              <a:rPr lang="en-US" sz="1100" dirty="0" smtClean="0"/>
              <a:t>Hwang</a:t>
            </a:r>
            <a:r>
              <a:rPr lang="en-US" sz="1100" dirty="0"/>
              <a:t>, G. J., </a:t>
            </a:r>
            <a:r>
              <a:rPr lang="en-US" sz="1100" dirty="0" err="1"/>
              <a:t>Kuo</a:t>
            </a:r>
            <a:r>
              <a:rPr lang="en-US" sz="1100" dirty="0"/>
              <a:t>, F. R., Chen, N. S., &amp; Ho, H. J. (2014). Effects of an integrated concept mapping and web-based problem-solving approach on students' learning achievements, perceptions and cognitive loads. Computers and Education, 71, 77-86. doi:10.1016/j.compedu.2013.09.013</a:t>
            </a:r>
          </a:p>
          <a:p>
            <a:r>
              <a:rPr lang="en-US" sz="1100" dirty="0"/>
              <a:t>Ismail, M. N., </a:t>
            </a:r>
            <a:r>
              <a:rPr lang="en-US" sz="1100" dirty="0" err="1"/>
              <a:t>Ngah</a:t>
            </a:r>
            <a:r>
              <a:rPr lang="en-US" sz="1100" dirty="0"/>
              <a:t>, N. A., &amp; Umar, I. N. (2010). The effects of mind mapping with cooperative learning on programming performance, problem solving skill and metacognitive knowledge among computer science students. Journal of Educational Computing Research, 42(1), 35-61. </a:t>
            </a:r>
            <a:r>
              <a:rPr lang="en-US" sz="1100" dirty="0" smtClean="0"/>
              <a:t>doi:10.2190/EC.42.1.b</a:t>
            </a:r>
          </a:p>
          <a:p>
            <a:r>
              <a:rPr lang="en-US" sz="1100" dirty="0" err="1"/>
              <a:t>Jetter</a:t>
            </a:r>
            <a:r>
              <a:rPr lang="en-US" sz="1100" dirty="0"/>
              <a:t>, A. J., &amp; </a:t>
            </a:r>
            <a:r>
              <a:rPr lang="en-US" sz="1100" dirty="0" err="1"/>
              <a:t>Kok</a:t>
            </a:r>
            <a:r>
              <a:rPr lang="en-US" sz="1100" dirty="0"/>
              <a:t>, K. (2014). Fuzzy cognitive maps for futures studies-a methodological assessment of concepts and methods. Futures. </a:t>
            </a:r>
          </a:p>
          <a:p>
            <a:r>
              <a:rPr lang="en-US" sz="1100" dirty="0" err="1"/>
              <a:t>Kaddoura</a:t>
            </a:r>
            <a:r>
              <a:rPr lang="en-US" sz="1100" dirty="0"/>
              <a:t>, M., Van-Dyke, O., &amp; Yang, Q. (2016). Impact of a concept map teaching approach on nursing students' critical thinking skills. Nursing &amp; health sciences, 18(3), 350-354. </a:t>
            </a:r>
            <a:r>
              <a:rPr lang="en-US" sz="1100" dirty="0" smtClean="0"/>
              <a:t>doi:10.1111/nhs.12277</a:t>
            </a:r>
          </a:p>
          <a:p>
            <a:r>
              <a:rPr lang="en-US" sz="1100" dirty="0" err="1"/>
              <a:t>Kibar</a:t>
            </a:r>
            <a:r>
              <a:rPr lang="en-US" sz="1100" dirty="0"/>
              <a:t>, Z. B., </a:t>
            </a:r>
            <a:r>
              <a:rPr lang="en-US" sz="1100" dirty="0" err="1"/>
              <a:t>Yaman</a:t>
            </a:r>
            <a:r>
              <a:rPr lang="en-US" sz="1100" dirty="0"/>
              <a:t>, F., &amp; </a:t>
            </a:r>
            <a:r>
              <a:rPr lang="en-US" sz="1100" dirty="0" err="1"/>
              <a:t>Ayas</a:t>
            </a:r>
            <a:r>
              <a:rPr lang="en-US" sz="1100" dirty="0"/>
              <a:t>, A. (2013). Assessing prospective chemistry teachers' understanding of gases through qualitative and quantitative analyses of their concept maps. Chemistry Education Research and Practice, 14(4), 542-554. </a:t>
            </a:r>
          </a:p>
          <a:p>
            <a:r>
              <a:rPr lang="en-US" sz="1100" dirty="0" err="1"/>
              <a:t>Kumaran</a:t>
            </a:r>
            <a:r>
              <a:rPr lang="en-US" sz="1100" dirty="0"/>
              <a:t>, V. S., &amp; </a:t>
            </a:r>
            <a:r>
              <a:rPr lang="en-US" sz="1100" dirty="0" err="1"/>
              <a:t>Sankar</a:t>
            </a:r>
            <a:r>
              <a:rPr lang="en-US" sz="1100" dirty="0"/>
              <a:t>, A. (2013). An Automated Assessment of Students’ Learning in e-Learning Using Concept Map and Ontology Mapping Advances in Web-Based Learning–ICWL 2013 (pp. 274-283): Springer.</a:t>
            </a:r>
          </a:p>
          <a:p>
            <a:endParaRPr lang="en-US" sz="1100" dirty="0"/>
          </a:p>
          <a:p>
            <a:endParaRPr lang="en-US" sz="1100" dirty="0"/>
          </a:p>
        </p:txBody>
      </p:sp>
    </p:spTree>
    <p:extLst>
      <p:ext uri="{BB962C8B-B14F-4D97-AF65-F5344CB8AC3E}">
        <p14:creationId xmlns:p14="http://schemas.microsoft.com/office/powerpoint/2010/main" val="16727375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Slide Number Placeholder 2"/>
          <p:cNvSpPr>
            <a:spLocks noGrp="1"/>
          </p:cNvSpPr>
          <p:nvPr>
            <p:ph type="sldNum" sz="quarter" idx="12"/>
          </p:nvPr>
        </p:nvSpPr>
        <p:spPr/>
        <p:txBody>
          <a:bodyPr/>
          <a:lstStyle/>
          <a:p>
            <a:fld id="{E0ED647F-4066-4E59-92E9-EA6BBCF0A92E}" type="slidenum">
              <a:rPr lang="en-US" smtClean="0"/>
              <a:t>22</a:t>
            </a:fld>
            <a:endParaRPr lang="en-US"/>
          </a:p>
        </p:txBody>
      </p:sp>
      <p:sp>
        <p:nvSpPr>
          <p:cNvPr id="4" name="Content Placeholder 3"/>
          <p:cNvSpPr>
            <a:spLocks noGrp="1"/>
          </p:cNvSpPr>
          <p:nvPr>
            <p:ph sz="quarter" idx="1"/>
          </p:nvPr>
        </p:nvSpPr>
        <p:spPr>
          <a:xfrm>
            <a:off x="914400" y="1371600"/>
            <a:ext cx="7772400" cy="4572000"/>
          </a:xfrm>
        </p:spPr>
        <p:txBody>
          <a:bodyPr>
            <a:noAutofit/>
          </a:bodyPr>
          <a:lstStyle/>
          <a:p>
            <a:r>
              <a:rPr lang="en-US" sz="1100" dirty="0" err="1" smtClean="0"/>
              <a:t>Mahasneh</a:t>
            </a:r>
            <a:r>
              <a:rPr lang="en-US" sz="1100" dirty="0"/>
              <a:t>, A. M. (2017). The effect of using electronic mind mapping on achievement and attitudes in an introduction to educational psychology course. New Educational Review, 47(1), 295-304. doi:10.15804/tner.2017.47.1.23</a:t>
            </a:r>
          </a:p>
          <a:p>
            <a:r>
              <a:rPr lang="en-US" sz="1100" dirty="0" err="1"/>
              <a:t>Martínez</a:t>
            </a:r>
            <a:r>
              <a:rPr lang="en-US" sz="1100" dirty="0"/>
              <a:t>, G., Pérez, Á. L., </a:t>
            </a:r>
            <a:r>
              <a:rPr lang="en-US" sz="1100" dirty="0" err="1"/>
              <a:t>Suero</a:t>
            </a:r>
            <a:r>
              <a:rPr lang="en-US" sz="1100" dirty="0"/>
              <a:t>, M. I., &amp; Pardo, P. J. (2013). The Effectiveness of Concept Maps in Teaching Physics Concepts Applied to Engineering Education: Experimental Comparison of the Amount of Learning Achieved With and Without Concept Maps. Journal of Science Education and Technology, 22(2), 204-214. doi:10.1007/s10956-012-9386-8</a:t>
            </a:r>
          </a:p>
          <a:p>
            <a:r>
              <a:rPr lang="en-US" sz="1100" dirty="0" err="1"/>
              <a:t>Nedungadi</a:t>
            </a:r>
            <a:r>
              <a:rPr lang="en-US" sz="1100" dirty="0"/>
              <a:t>, P., </a:t>
            </a:r>
            <a:r>
              <a:rPr lang="en-US" sz="1100" dirty="0" err="1"/>
              <a:t>Haridas</a:t>
            </a:r>
            <a:r>
              <a:rPr lang="en-US" sz="1100" dirty="0"/>
              <a:t>, M., &amp; Raman, R. (2015). Blending concept maps with online labs (</a:t>
            </a:r>
            <a:r>
              <a:rPr lang="en-US" sz="1100" dirty="0" err="1"/>
              <a:t>OLabs</a:t>
            </a:r>
            <a:r>
              <a:rPr lang="en-US" sz="1100" dirty="0"/>
              <a:t>): Case study with biological science. Paper presented at the ACM International Conference Proceeding Series.</a:t>
            </a:r>
          </a:p>
          <a:p>
            <a:r>
              <a:rPr lang="en-US" sz="1100" dirty="0"/>
              <a:t>Novak, J. D., Bob </a:t>
            </a:r>
            <a:r>
              <a:rPr lang="en-US" sz="1100" dirty="0" err="1"/>
              <a:t>Gowin</a:t>
            </a:r>
            <a:r>
              <a:rPr lang="en-US" sz="1100" dirty="0"/>
              <a:t>, D., &amp; Johansen, G. T. (1983). The use of concept mapping and knowledge </a:t>
            </a:r>
            <a:r>
              <a:rPr lang="en-US" sz="1100" dirty="0" err="1"/>
              <a:t>vee</a:t>
            </a:r>
            <a:r>
              <a:rPr lang="en-US" sz="1100" dirty="0"/>
              <a:t> mapping with junior high school science students. Science education, 67(5), 625-645. </a:t>
            </a:r>
          </a:p>
          <a:p>
            <a:r>
              <a:rPr lang="en-US" sz="1100" dirty="0" err="1"/>
              <a:t>Qasim</a:t>
            </a:r>
            <a:r>
              <a:rPr lang="en-US" sz="1100" dirty="0"/>
              <a:t>, I., </a:t>
            </a:r>
            <a:r>
              <a:rPr lang="en-US" sz="1100" dirty="0" err="1"/>
              <a:t>Jeong</a:t>
            </a:r>
            <a:r>
              <a:rPr lang="en-US" sz="1100" dirty="0"/>
              <a:t>, J. W., </a:t>
            </a:r>
            <a:r>
              <a:rPr lang="en-US" sz="1100" dirty="0" err="1"/>
              <a:t>Heu</a:t>
            </a:r>
            <a:r>
              <a:rPr lang="en-US" sz="1100" dirty="0"/>
              <a:t>, J. U., &amp; Lee, D. H. (2013). Concept map construction from text documents using affinity propagation. Journal of Information Science, 39(6), 719-736. doi:10.1177/0165551513494645</a:t>
            </a:r>
          </a:p>
          <a:p>
            <a:r>
              <a:rPr lang="en-US" sz="1100" dirty="0"/>
              <a:t>Radix, C.-A., &amp; </a:t>
            </a:r>
            <a:r>
              <a:rPr lang="en-US" sz="1100" dirty="0" err="1"/>
              <a:t>Abdool</a:t>
            </a:r>
            <a:r>
              <a:rPr lang="en-US" sz="1100" dirty="0"/>
              <a:t>, A. (2013). Using mind maps for the measurement and improvement of learning quality. The Caribbean Teaching Scholar, 3(1). </a:t>
            </a:r>
          </a:p>
          <a:p>
            <a:r>
              <a:rPr lang="en-US" sz="1100" dirty="0" smtClean="0"/>
              <a:t>Valerio </a:t>
            </a:r>
            <a:r>
              <a:rPr lang="en-US" sz="1100" dirty="0" err="1"/>
              <a:t>Arbizu</a:t>
            </a:r>
            <a:r>
              <a:rPr lang="en-US" sz="1100" dirty="0"/>
              <a:t>, A. (2014). Extracting knowledge from documents to construct concept maps. INDIANA UNIVERSITY.   </a:t>
            </a:r>
          </a:p>
          <a:p>
            <a:r>
              <a:rPr lang="en-US" sz="1100" dirty="0"/>
              <a:t>Watson, M. K., </a:t>
            </a:r>
            <a:r>
              <a:rPr lang="en-US" sz="1100" dirty="0" err="1"/>
              <a:t>Pelkey</a:t>
            </a:r>
            <a:r>
              <a:rPr lang="en-US" sz="1100" dirty="0"/>
              <a:t>, J., Noyes, C. R., &amp; Rodgers, M. O. (2016). Assessing Conceptual Knowledge Using Three Concept Map Scoring Methods. Journal of Engineering Education, 105(1), 118-146. doi:10.1002/jee.20111</a:t>
            </a:r>
          </a:p>
          <a:p>
            <a:r>
              <a:rPr lang="en-US" sz="1100" dirty="0" err="1"/>
              <a:t>Wheeldon</a:t>
            </a:r>
            <a:r>
              <a:rPr lang="en-US" sz="1100" dirty="0"/>
              <a:t>, J. (2011). Is a picture worth a thousand words? Using mind maps to facilitate participant recall in qualitative research. The Qualitative Report, 16(2), 509. </a:t>
            </a:r>
          </a:p>
          <a:p>
            <a:r>
              <a:rPr lang="en-US" sz="1100" dirty="0" err="1"/>
              <a:t>Wickramasinghe</a:t>
            </a:r>
            <a:r>
              <a:rPr lang="en-US" sz="1100" dirty="0"/>
              <a:t>, A., </a:t>
            </a:r>
            <a:r>
              <a:rPr lang="en-US" sz="1100" dirty="0" err="1"/>
              <a:t>Widanapathirana</a:t>
            </a:r>
            <a:r>
              <a:rPr lang="en-US" sz="1100" dirty="0"/>
              <a:t>, N., </a:t>
            </a:r>
            <a:r>
              <a:rPr lang="en-US" sz="1100" dirty="0" err="1"/>
              <a:t>Kuruppu</a:t>
            </a:r>
            <a:r>
              <a:rPr lang="en-US" sz="1100" dirty="0"/>
              <a:t>, O., </a:t>
            </a:r>
            <a:r>
              <a:rPr lang="en-US" sz="1100" dirty="0" err="1"/>
              <a:t>Liyanage</a:t>
            </a:r>
            <a:r>
              <a:rPr lang="en-US" sz="1100" dirty="0"/>
              <a:t>, I., &amp; </a:t>
            </a:r>
            <a:r>
              <a:rPr lang="en-US" sz="1100" dirty="0" err="1"/>
              <a:t>Karunathilake</a:t>
            </a:r>
            <a:r>
              <a:rPr lang="en-US" sz="1100" dirty="0"/>
              <a:t>, I. (2011). Effectiveness of mind maps as a learning tool for medical students. South East Asian Journal of Medical Education. </a:t>
            </a:r>
          </a:p>
          <a:p>
            <a:r>
              <a:rPr lang="en-US" sz="1100" dirty="0"/>
              <a:t>Willis, C. L., &amp; </a:t>
            </a:r>
            <a:r>
              <a:rPr lang="en-US" sz="1100" dirty="0" err="1"/>
              <a:t>Miertschin</a:t>
            </a:r>
            <a:r>
              <a:rPr lang="en-US" sz="1100" dirty="0"/>
              <a:t>, S. L. (2006). Mind maps as active learning tools. Journal of computing sciences in colleges, 21(4), 266-272. </a:t>
            </a:r>
          </a:p>
          <a:p>
            <a:r>
              <a:rPr lang="en-US" sz="1100" dirty="0"/>
              <a:t>Youssef, H. A. M., &amp; Mansour, M. A. M. (2012). The Effect of Concept Mapping on Students' Learning Achievements and Interests in </a:t>
            </a:r>
            <a:r>
              <a:rPr lang="en-US" sz="1100" dirty="0" err="1"/>
              <a:t>Taif</a:t>
            </a:r>
            <a:r>
              <a:rPr lang="en-US" sz="1100" dirty="0"/>
              <a:t> University. Life Science Journal, 9(SUPPL.2), 346-353. </a:t>
            </a:r>
          </a:p>
          <a:p>
            <a:r>
              <a:rPr lang="en-US" sz="1100" dirty="0" err="1"/>
              <a:t>Zipp</a:t>
            </a:r>
            <a:r>
              <a:rPr lang="en-US" sz="1100" dirty="0"/>
              <a:t>, G. P., Maher, C., &amp; </a:t>
            </a:r>
            <a:r>
              <a:rPr lang="en-US" sz="1100" dirty="0" err="1"/>
              <a:t>D’Antoni</a:t>
            </a:r>
            <a:r>
              <a:rPr lang="en-US" sz="1100" dirty="0"/>
              <a:t>, A. V. (2011). Mind Maps: Useful schematic tool for organizing and integrating concepts of complex patient care in the clinic and classroom. Journal of College Teaching &amp; Learning (TLC), 6(2).</a:t>
            </a:r>
          </a:p>
        </p:txBody>
      </p:sp>
    </p:spTree>
    <p:extLst>
      <p:ext uri="{BB962C8B-B14F-4D97-AF65-F5344CB8AC3E}">
        <p14:creationId xmlns:p14="http://schemas.microsoft.com/office/powerpoint/2010/main" val="26049728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0ED647F-4066-4E59-92E9-EA6BBCF0A92E}" type="slidenum">
              <a:rPr lang="en-US" smtClean="0"/>
              <a:t>23</a:t>
            </a:fld>
            <a:endParaRPr lang="en-US"/>
          </a:p>
        </p:txBody>
      </p:sp>
      <p:sp>
        <p:nvSpPr>
          <p:cNvPr id="5" name="Rectangle 4"/>
          <p:cNvSpPr/>
          <p:nvPr/>
        </p:nvSpPr>
        <p:spPr>
          <a:xfrm>
            <a:off x="2951847" y="2967335"/>
            <a:ext cx="3240311"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Thank You</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4522936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929</TotalTime>
  <Words>3567</Words>
  <Application>Microsoft Office PowerPoint</Application>
  <PresentationFormat>On-screen Show (4:3)</PresentationFormat>
  <Paragraphs>323</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Franklin Gothic Book</vt:lpstr>
      <vt:lpstr>Perpetua</vt:lpstr>
      <vt:lpstr>Times New Roman</vt:lpstr>
      <vt:lpstr>Wingdings 2</vt:lpstr>
      <vt:lpstr>Equity</vt:lpstr>
      <vt:lpstr>THE EFFECT OF CONCEPT MAPPING AND MIND MAPPING UTILIZATION ON STUDENTS’ UNDERSTANDING LEVEL: AN EMPIRICAL STUDY</vt:lpstr>
      <vt:lpstr>Motivation</vt:lpstr>
      <vt:lpstr>Research Objectives</vt:lpstr>
      <vt:lpstr>Research Questions</vt:lpstr>
      <vt:lpstr>Research Questions (Cont.)</vt:lpstr>
      <vt:lpstr>Introduction</vt:lpstr>
      <vt:lpstr>Introduction (Cont.)</vt:lpstr>
      <vt:lpstr>Introduction (Cont.)</vt:lpstr>
      <vt:lpstr>Introduction (Cont.)</vt:lpstr>
      <vt:lpstr>Related Work</vt:lpstr>
      <vt:lpstr>Related Work (Cont.)</vt:lpstr>
      <vt:lpstr>Data Collection</vt:lpstr>
      <vt:lpstr>Data Analysis</vt:lpstr>
      <vt:lpstr>Results</vt:lpstr>
      <vt:lpstr>Results (Cont.)</vt:lpstr>
      <vt:lpstr>Conclusions</vt:lpstr>
      <vt:lpstr>Conclusions (Cont.)</vt:lpstr>
      <vt:lpstr>Limitations</vt:lpstr>
      <vt:lpstr>Future Work</vt:lpstr>
      <vt:lpstr>References</vt:lpstr>
      <vt:lpstr>References</vt:lpstr>
      <vt:lpstr>References</vt:lpstr>
      <vt:lpstr>PowerPoint Presentation</vt:lpstr>
    </vt:vector>
  </TitlesOfParts>
  <Company>Qatar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Ability and hurdle to provide Banking online services: A case study of banking employees in Nigeria</dc:title>
  <dc:creator>Shaimaa Salah Abbas Mohamed</dc:creator>
  <cp:lastModifiedBy>Shaimaa Salah Abbas Mohamed</cp:lastModifiedBy>
  <cp:revision>102</cp:revision>
  <dcterms:created xsi:type="dcterms:W3CDTF">2015-09-30T07:03:27Z</dcterms:created>
  <dcterms:modified xsi:type="dcterms:W3CDTF">2018-06-21T15:25:12Z</dcterms:modified>
</cp:coreProperties>
</file>