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8" r:id="rId7"/>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298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len Holloway" userId="b9b8e369-6a82-490f-bcbe-45576316fab1" providerId="ADAL" clId="{56AE92C4-00D1-4B58-92A1-295BD6B1B3BF}"/>
    <pc:docChg chg="modSld">
      <pc:chgData name="Ellen Holloway" userId="b9b8e369-6a82-490f-bcbe-45576316fab1" providerId="ADAL" clId="{56AE92C4-00D1-4B58-92A1-295BD6B1B3BF}" dt="2022-08-03T20:40:05.060" v="25" actId="20577"/>
      <pc:docMkLst>
        <pc:docMk/>
      </pc:docMkLst>
      <pc:sldChg chg="modSp">
        <pc:chgData name="Ellen Holloway" userId="b9b8e369-6a82-490f-bcbe-45576316fab1" providerId="ADAL" clId="{56AE92C4-00D1-4B58-92A1-295BD6B1B3BF}" dt="2022-08-03T20:40:05.060" v="25" actId="20577"/>
        <pc:sldMkLst>
          <pc:docMk/>
          <pc:sldMk cId="1553138312" sldId="257"/>
        </pc:sldMkLst>
        <pc:spChg chg="mod">
          <ac:chgData name="Ellen Holloway" userId="b9b8e369-6a82-490f-bcbe-45576316fab1" providerId="ADAL" clId="{56AE92C4-00D1-4B58-92A1-295BD6B1B3BF}" dt="2022-08-03T20:40:05.060" v="25" actId="20577"/>
          <ac:spMkLst>
            <pc:docMk/>
            <pc:sldMk cId="1553138312" sldId="257"/>
            <ac:spMk id="5" creationId="{33FD6DA7-665C-4DEF-A98C-D9EAEC88619A}"/>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9T18:21:21.80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4301 108,'0'0,"-4"0,-401 43,-36 5,-358 102,627-105,3 8,-257 117,289-103,2 6,4 6,3 6,-192 165,219-159,5 4,4 4,4 3,-116 180,135-168,4 2,6 3,5 3,6 2,4 2,-41 205,73-252,3 0,4 1,3 0,3 0,4 0,4 0,3-1,4-1,3 0,47 125,-30-117,4-1,3-2,4-2,4-2,2-3,4-1,4-4,125 117,-1-32,6-9,312 185,-202-166,374 148,-60-72,839 261,32-152,-642-254,-17-55,-156-39,719-88,-608-16,-27-54,-36-70,-71-35,-360 129,433-267,-603 321,-4-6,-4-4,-4-5,-3-4,-5-5,98-131,-133 145,-3-3,87-180,-118 205,-3-2,-4 0,-2-2,-3 0,11-97,-20 72,-4 0,-4 0,-4 0,-4 0,-5 0,-32-125,13 111,-4 1,-4 2,-6 2,-108-181,73 161,-5 4,-5 4,-140-138,103 132,-4 6,-210-140,153 135,-5 9,-4 8,-5 9,-4 9,-230-62,-547-85,-15 72,-523-23,1432 173,-2266-137,551 138,1771 9,-418 11,378-4</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p>
        </p:txBody>
      </p:sp>
      <p:sp>
        <p:nvSpPr>
          <p:cNvPr id="4" name="Date Placeholder 3"/>
          <p:cNvSpPr>
            <a:spLocks noGrp="1"/>
          </p:cNvSpPr>
          <p:nvPr>
            <p:ph type="dt" sz="half" idx="10"/>
          </p:nvPr>
        </p:nvSpPr>
        <p:spPr/>
        <p:txBody>
          <a:bodyPr/>
          <a:lstStyle/>
          <a:p>
            <a:fld id="{45091EE6-8C4F-49F2-8E9A-47E243031851}"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3F59A0-4223-4CE2-910D-10F702FF5C6D}" type="slidenum">
              <a:rPr lang="en-US" smtClean="0"/>
              <a:t>‹#›</a:t>
            </a:fld>
            <a:endParaRPr lang="en-US"/>
          </a:p>
        </p:txBody>
      </p:sp>
    </p:spTree>
    <p:extLst>
      <p:ext uri="{BB962C8B-B14F-4D97-AF65-F5344CB8AC3E}">
        <p14:creationId xmlns:p14="http://schemas.microsoft.com/office/powerpoint/2010/main" val="1958703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091EE6-8C4F-49F2-8E9A-47E243031851}"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3F59A0-4223-4CE2-910D-10F702FF5C6D}" type="slidenum">
              <a:rPr lang="en-US" smtClean="0"/>
              <a:t>‹#›</a:t>
            </a:fld>
            <a:endParaRPr lang="en-US"/>
          </a:p>
        </p:txBody>
      </p:sp>
    </p:spTree>
    <p:extLst>
      <p:ext uri="{BB962C8B-B14F-4D97-AF65-F5344CB8AC3E}">
        <p14:creationId xmlns:p14="http://schemas.microsoft.com/office/powerpoint/2010/main" val="3485399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1EE6-8C4F-49F2-8E9A-47E243031851}"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3F59A0-4223-4CE2-910D-10F702FF5C6D}" type="slidenum">
              <a:rPr lang="en-US" smtClean="0"/>
              <a:t>‹#›</a:t>
            </a:fld>
            <a:endParaRPr lang="en-US"/>
          </a:p>
        </p:txBody>
      </p:sp>
    </p:spTree>
    <p:extLst>
      <p:ext uri="{BB962C8B-B14F-4D97-AF65-F5344CB8AC3E}">
        <p14:creationId xmlns:p14="http://schemas.microsoft.com/office/powerpoint/2010/main" val="1704118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5091EE6-8C4F-49F2-8E9A-47E243031851}" type="datetimeFigureOut">
              <a:rPr lang="en-US" smtClean="0"/>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3F59A0-4223-4CE2-910D-10F702FF5C6D}" type="slidenum">
              <a:rPr lang="en-US" smtClean="0"/>
              <a:t>‹#›</a:t>
            </a:fld>
            <a:endParaRPr lang="en-US"/>
          </a:p>
        </p:txBody>
      </p:sp>
    </p:spTree>
    <p:extLst>
      <p:ext uri="{BB962C8B-B14F-4D97-AF65-F5344CB8AC3E}">
        <p14:creationId xmlns:p14="http://schemas.microsoft.com/office/powerpoint/2010/main" val="852686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5091EE6-8C4F-49F2-8E9A-47E243031851}" type="datetimeFigureOut">
              <a:rPr lang="en-US" smtClean="0"/>
              <a:t>8/3/2022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3F59A0-4223-4CE2-910D-10F702FF5C6D}" type="slidenum">
              <a:rPr lang="en-US" smtClean="0"/>
              <a:t>‹#›</a:t>
            </a:fld>
            <a:endParaRPr lang="en-US"/>
          </a:p>
        </p:txBody>
      </p:sp>
    </p:spTree>
    <p:extLst>
      <p:ext uri="{BB962C8B-B14F-4D97-AF65-F5344CB8AC3E}">
        <p14:creationId xmlns:p14="http://schemas.microsoft.com/office/powerpoint/2010/main" val="3773713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5091EE6-8C4F-49F2-8E9A-47E243031851}" type="datetimeFigureOut">
              <a:rPr lang="en-US" smtClean="0"/>
              <a:t>8/3/2022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3F59A0-4223-4CE2-910D-10F702FF5C6D}" type="slidenum">
              <a:rPr lang="en-US" smtClean="0"/>
              <a:t>‹#›</a:t>
            </a:fld>
            <a:endParaRPr lang="en-US"/>
          </a:p>
        </p:txBody>
      </p:sp>
    </p:spTree>
    <p:extLst>
      <p:ext uri="{BB962C8B-B14F-4D97-AF65-F5344CB8AC3E}">
        <p14:creationId xmlns:p14="http://schemas.microsoft.com/office/powerpoint/2010/main" val="2209014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1EE6-8C4F-49F2-8E9A-47E243031851}" type="datetimeFigureOut">
              <a:rPr lang="en-US" smtClean="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3F59A0-4223-4CE2-910D-10F702FF5C6D}" type="slidenum">
              <a:rPr lang="en-US" smtClean="0"/>
              <a:t>‹#›</a:t>
            </a:fld>
            <a:endParaRPr lang="en-US"/>
          </a:p>
        </p:txBody>
      </p:sp>
    </p:spTree>
    <p:extLst>
      <p:ext uri="{BB962C8B-B14F-4D97-AF65-F5344CB8AC3E}">
        <p14:creationId xmlns:p14="http://schemas.microsoft.com/office/powerpoint/2010/main" val="900764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Edit Master text styles</a:t>
            </a:r>
          </a:p>
        </p:txBody>
      </p:sp>
      <p:sp>
        <p:nvSpPr>
          <p:cNvPr id="5" name="Date Placeholder 4"/>
          <p:cNvSpPr>
            <a:spLocks noGrp="1"/>
          </p:cNvSpPr>
          <p:nvPr>
            <p:ph type="dt" sz="half" idx="10"/>
          </p:nvPr>
        </p:nvSpPr>
        <p:spPr/>
        <p:txBody>
          <a:bodyPr/>
          <a:lstStyle/>
          <a:p>
            <a:fld id="{45091EE6-8C4F-49F2-8E9A-47E243031851}" type="datetimeFigureOut">
              <a:rPr lang="en-US" smtClean="0"/>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3F59A0-4223-4CE2-910D-10F702FF5C6D}" type="slidenum">
              <a:rPr lang="en-US" smtClean="0"/>
              <a:t>‹#›</a:t>
            </a:fld>
            <a:endParaRPr lang="en-US"/>
          </a:p>
        </p:txBody>
      </p:sp>
    </p:spTree>
    <p:extLst>
      <p:ext uri="{BB962C8B-B14F-4D97-AF65-F5344CB8AC3E}">
        <p14:creationId xmlns:p14="http://schemas.microsoft.com/office/powerpoint/2010/main" val="4283414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Edit Master text styles</a:t>
            </a:r>
          </a:p>
        </p:txBody>
      </p:sp>
      <p:sp>
        <p:nvSpPr>
          <p:cNvPr id="5" name="Date Placeholder 4"/>
          <p:cNvSpPr>
            <a:spLocks noGrp="1"/>
          </p:cNvSpPr>
          <p:nvPr>
            <p:ph type="dt" sz="half" idx="10"/>
          </p:nvPr>
        </p:nvSpPr>
        <p:spPr/>
        <p:txBody>
          <a:bodyPr/>
          <a:lstStyle/>
          <a:p>
            <a:fld id="{45091EE6-8C4F-49F2-8E9A-47E243031851}" type="datetimeFigureOut">
              <a:rPr lang="en-US" smtClean="0"/>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3F59A0-4223-4CE2-910D-10F702FF5C6D}" type="slidenum">
              <a:rPr lang="en-US" smtClean="0"/>
              <a:t>‹#›</a:t>
            </a:fld>
            <a:endParaRPr lang="en-US"/>
          </a:p>
        </p:txBody>
      </p:sp>
    </p:spTree>
    <p:extLst>
      <p:ext uri="{BB962C8B-B14F-4D97-AF65-F5344CB8AC3E}">
        <p14:creationId xmlns:p14="http://schemas.microsoft.com/office/powerpoint/2010/main" val="2611687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091EE6-8C4F-49F2-8E9A-47E243031851}"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3F59A0-4223-4CE2-910D-10F702FF5C6D}" type="slidenum">
              <a:rPr lang="en-US" smtClean="0"/>
              <a:t>‹#›</a:t>
            </a:fld>
            <a:endParaRPr lang="en-US"/>
          </a:p>
        </p:txBody>
      </p:sp>
    </p:spTree>
    <p:extLst>
      <p:ext uri="{BB962C8B-B14F-4D97-AF65-F5344CB8AC3E}">
        <p14:creationId xmlns:p14="http://schemas.microsoft.com/office/powerpoint/2010/main" val="729108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091EE6-8C4F-49F2-8E9A-47E243031851}"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3F59A0-4223-4CE2-910D-10F702FF5C6D}" type="slidenum">
              <a:rPr lang="en-US" smtClean="0"/>
              <a:t>‹#›</a:t>
            </a:fld>
            <a:endParaRPr lang="en-US"/>
          </a:p>
        </p:txBody>
      </p:sp>
    </p:spTree>
    <p:extLst>
      <p:ext uri="{BB962C8B-B14F-4D97-AF65-F5344CB8AC3E}">
        <p14:creationId xmlns:p14="http://schemas.microsoft.com/office/powerpoint/2010/main" val="2641575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45091EE6-8C4F-49F2-8E9A-47E243031851}" type="datetimeFigureOut">
              <a:rPr lang="en-US" smtClean="0"/>
              <a:t>8/3/2022</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E73F59A0-4223-4CE2-910D-10F702FF5C6D}" type="slidenum">
              <a:rPr lang="en-US" smtClean="0"/>
              <a:t>‹#›</a:t>
            </a:fld>
            <a:endParaRPr lang="en-US"/>
          </a:p>
        </p:txBody>
      </p:sp>
    </p:spTree>
    <p:extLst>
      <p:ext uri="{BB962C8B-B14F-4D97-AF65-F5344CB8AC3E}">
        <p14:creationId xmlns:p14="http://schemas.microsoft.com/office/powerpoint/2010/main" val="26203525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ellen.Holloway@bobcats.k12.ar.us" TargetMode="External"/><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customXml" Target="../ink/ink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300B2-1022-4BCF-A1D5-B4055B63C5D8}"/>
              </a:ext>
            </a:extLst>
          </p:cNvPr>
          <p:cNvSpPr>
            <a:spLocks noGrp="1"/>
          </p:cNvSpPr>
          <p:nvPr>
            <p:ph type="ctrTitle"/>
          </p:nvPr>
        </p:nvSpPr>
        <p:spPr>
          <a:xfrm>
            <a:off x="220849" y="649789"/>
            <a:ext cx="3479370" cy="982752"/>
          </a:xfrm>
        </p:spPr>
        <p:txBody>
          <a:bodyPr>
            <a:normAutofit fontScale="90000"/>
          </a:bodyPr>
          <a:lstStyle/>
          <a:p>
            <a:pPr algn="l"/>
            <a:r>
              <a:rPr lang="en-US" sz="3600"/>
              <a:t>Chemistry </a:t>
            </a:r>
            <a:br>
              <a:rPr lang="en-US" sz="3600"/>
            </a:br>
            <a:r>
              <a:rPr lang="en-US" sz="3600"/>
              <a:t>Class Information</a:t>
            </a:r>
          </a:p>
        </p:txBody>
      </p:sp>
      <p:sp>
        <p:nvSpPr>
          <p:cNvPr id="3" name="Subtitle 2">
            <a:extLst>
              <a:ext uri="{FF2B5EF4-FFF2-40B4-BE49-F238E27FC236}">
                <a16:creationId xmlns:a16="http://schemas.microsoft.com/office/drawing/2014/main" id="{F238201F-0207-425E-BB45-F3051782F661}"/>
              </a:ext>
            </a:extLst>
          </p:cNvPr>
          <p:cNvSpPr>
            <a:spLocks noGrp="1"/>
          </p:cNvSpPr>
          <p:nvPr>
            <p:ph type="subTitle" idx="1"/>
          </p:nvPr>
        </p:nvSpPr>
        <p:spPr>
          <a:xfrm>
            <a:off x="437826" y="3055351"/>
            <a:ext cx="7201432" cy="1553506"/>
          </a:xfrm>
        </p:spPr>
        <p:txBody>
          <a:bodyPr>
            <a:normAutofit fontScale="85000" lnSpcReduction="10000"/>
          </a:bodyPr>
          <a:lstStyle/>
          <a:p>
            <a:pPr algn="l"/>
            <a:r>
              <a:rPr lang="en-US" sz="2100" b="1" dirty="0"/>
              <a:t>Grading: </a:t>
            </a:r>
            <a:r>
              <a:rPr lang="en-US" sz="2100" dirty="0"/>
              <a:t>Your grades are figured on a basis of total points possible.  Grades will include, but are not limited to, tests, quizzes, labs, and homework assignments. Lab report grades will include how well you follow the lab safety rules. With online learning, your grades in MS Teams and CK12 are only part of your overall grade which will be in TAC/HAC.</a:t>
            </a:r>
          </a:p>
          <a:p>
            <a:r>
              <a:rPr lang="en-US" dirty="0"/>
              <a:t> </a:t>
            </a:r>
          </a:p>
          <a:p>
            <a:endParaRPr lang="en-US" dirty="0"/>
          </a:p>
        </p:txBody>
      </p:sp>
      <p:sp>
        <p:nvSpPr>
          <p:cNvPr id="4" name="TextBox 3">
            <a:extLst>
              <a:ext uri="{FF2B5EF4-FFF2-40B4-BE49-F238E27FC236}">
                <a16:creationId xmlns:a16="http://schemas.microsoft.com/office/drawing/2014/main" id="{1DA7B54C-5EB7-459D-A2BA-69877A8AE9B1}"/>
              </a:ext>
            </a:extLst>
          </p:cNvPr>
          <p:cNvSpPr txBox="1"/>
          <p:nvPr/>
        </p:nvSpPr>
        <p:spPr>
          <a:xfrm>
            <a:off x="437826" y="1940525"/>
            <a:ext cx="2268634" cy="646331"/>
          </a:xfrm>
          <a:prstGeom prst="rect">
            <a:avLst/>
          </a:prstGeom>
          <a:noFill/>
        </p:spPr>
        <p:txBody>
          <a:bodyPr wrap="none" rtlCol="0">
            <a:spAutoFit/>
          </a:bodyPr>
          <a:lstStyle/>
          <a:p>
            <a:r>
              <a:rPr lang="en-US" i="1" dirty="0"/>
              <a:t>Dr. Ellen Holloway</a:t>
            </a:r>
          </a:p>
          <a:p>
            <a:r>
              <a:rPr lang="en-US" i="1" dirty="0"/>
              <a:t>Fall 2022- Spring 2023</a:t>
            </a:r>
          </a:p>
        </p:txBody>
      </p:sp>
      <p:pic>
        <p:nvPicPr>
          <p:cNvPr id="6" name="Picture 5">
            <a:extLst>
              <a:ext uri="{FF2B5EF4-FFF2-40B4-BE49-F238E27FC236}">
                <a16:creationId xmlns:a16="http://schemas.microsoft.com/office/drawing/2014/main" id="{7C303C20-5099-4750-A918-7C6B30E2DC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3150" y="0"/>
            <a:ext cx="4469250" cy="2960770"/>
          </a:xfrm>
          <a:prstGeom prst="rect">
            <a:avLst/>
          </a:prstGeom>
        </p:spPr>
      </p:pic>
      <p:sp>
        <p:nvSpPr>
          <p:cNvPr id="7" name="TextBox 6">
            <a:extLst>
              <a:ext uri="{FF2B5EF4-FFF2-40B4-BE49-F238E27FC236}">
                <a16:creationId xmlns:a16="http://schemas.microsoft.com/office/drawing/2014/main" id="{291390F0-B888-4C63-AEFC-29622876B2DF}"/>
              </a:ext>
            </a:extLst>
          </p:cNvPr>
          <p:cNvSpPr txBox="1"/>
          <p:nvPr/>
        </p:nvSpPr>
        <p:spPr>
          <a:xfrm>
            <a:off x="437826" y="4572381"/>
            <a:ext cx="3533614" cy="1754326"/>
          </a:xfrm>
          <a:prstGeom prst="rect">
            <a:avLst/>
          </a:prstGeom>
          <a:noFill/>
        </p:spPr>
        <p:txBody>
          <a:bodyPr wrap="square" rtlCol="0">
            <a:spAutoFit/>
          </a:bodyPr>
          <a:lstStyle/>
          <a:p>
            <a:r>
              <a:rPr lang="en-US" b="1"/>
              <a:t>Extra Credit: </a:t>
            </a:r>
            <a:r>
              <a:rPr lang="en-US"/>
              <a:t>There will be limited opportunity, if any, for extra credit so it is important for you to do your best on tests and assignments and turn them in on time.</a:t>
            </a:r>
          </a:p>
          <a:p>
            <a:r>
              <a:rPr lang="en-US"/>
              <a:t> </a:t>
            </a:r>
          </a:p>
        </p:txBody>
      </p:sp>
      <p:sp>
        <p:nvSpPr>
          <p:cNvPr id="8" name="TextBox 7">
            <a:extLst>
              <a:ext uri="{FF2B5EF4-FFF2-40B4-BE49-F238E27FC236}">
                <a16:creationId xmlns:a16="http://schemas.microsoft.com/office/drawing/2014/main" id="{AE60889E-E3F9-4469-8861-197E3B5BEA18}"/>
              </a:ext>
            </a:extLst>
          </p:cNvPr>
          <p:cNvSpPr txBox="1"/>
          <p:nvPr/>
        </p:nvSpPr>
        <p:spPr>
          <a:xfrm>
            <a:off x="4062641" y="4444412"/>
            <a:ext cx="3533614" cy="3416320"/>
          </a:xfrm>
          <a:prstGeom prst="rect">
            <a:avLst/>
          </a:prstGeom>
          <a:noFill/>
        </p:spPr>
        <p:txBody>
          <a:bodyPr wrap="square" rtlCol="0">
            <a:spAutoFit/>
          </a:bodyPr>
          <a:lstStyle/>
          <a:p>
            <a:r>
              <a:rPr lang="en-US" b="1" dirty="0"/>
              <a:t>Notebooks</a:t>
            </a:r>
            <a:r>
              <a:rPr lang="en-US" dirty="0"/>
              <a:t>: An organized notebook will help you to study and work assignments more efficiently.  We are using an online notebook this year through Microsoft Teams. However, you will still need a binder to keep loose papers and handouts. Make sure you have a section for the five minute focus assignments.</a:t>
            </a:r>
          </a:p>
          <a:p>
            <a:r>
              <a:rPr lang="en-US" dirty="0"/>
              <a:t> </a:t>
            </a:r>
          </a:p>
          <a:p>
            <a:endParaRPr lang="en-US" dirty="0"/>
          </a:p>
        </p:txBody>
      </p:sp>
      <p:sp>
        <p:nvSpPr>
          <p:cNvPr id="9" name="TextBox 8">
            <a:extLst>
              <a:ext uri="{FF2B5EF4-FFF2-40B4-BE49-F238E27FC236}">
                <a16:creationId xmlns:a16="http://schemas.microsoft.com/office/drawing/2014/main" id="{3C4146B8-DCF3-4B47-8BAF-3D2A312B69C0}"/>
              </a:ext>
            </a:extLst>
          </p:cNvPr>
          <p:cNvSpPr txBox="1"/>
          <p:nvPr/>
        </p:nvSpPr>
        <p:spPr>
          <a:xfrm>
            <a:off x="3303150" y="7435651"/>
            <a:ext cx="4279395" cy="1477328"/>
          </a:xfrm>
          <a:prstGeom prst="rect">
            <a:avLst/>
          </a:prstGeom>
          <a:noFill/>
        </p:spPr>
        <p:txBody>
          <a:bodyPr wrap="square" rtlCol="0">
            <a:spAutoFit/>
          </a:bodyPr>
          <a:lstStyle/>
          <a:p>
            <a:r>
              <a:rPr lang="en-US" b="1"/>
              <a:t>Homework: </a:t>
            </a:r>
            <a:r>
              <a:rPr lang="en-US"/>
              <a:t>Each assignment is worth 5 points and is checked at the beginning of the period. </a:t>
            </a:r>
            <a:r>
              <a:rPr lang="en-US" b="1"/>
              <a:t>Minimal credit is given for late work. </a:t>
            </a:r>
            <a:endParaRPr lang="en-US"/>
          </a:p>
          <a:p>
            <a:r>
              <a:rPr lang="en-US"/>
              <a:t> </a:t>
            </a:r>
          </a:p>
        </p:txBody>
      </p:sp>
      <p:pic>
        <p:nvPicPr>
          <p:cNvPr id="11" name="Picture 10">
            <a:extLst>
              <a:ext uri="{FF2B5EF4-FFF2-40B4-BE49-F238E27FC236}">
                <a16:creationId xmlns:a16="http://schemas.microsoft.com/office/drawing/2014/main" id="{79E70D47-BD1B-451D-B67C-009A3B5F38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674" y="6152572"/>
            <a:ext cx="2457534" cy="3276712"/>
          </a:xfrm>
          <a:prstGeom prst="rect">
            <a:avLst/>
          </a:prstGeom>
        </p:spPr>
      </p:pic>
      <p:sp>
        <p:nvSpPr>
          <p:cNvPr id="12" name="TextBox 11">
            <a:extLst>
              <a:ext uri="{FF2B5EF4-FFF2-40B4-BE49-F238E27FC236}">
                <a16:creationId xmlns:a16="http://schemas.microsoft.com/office/drawing/2014/main" id="{8E9E016E-E77B-41D7-A486-F59BCBB30A7A}"/>
              </a:ext>
            </a:extLst>
          </p:cNvPr>
          <p:cNvSpPr txBox="1"/>
          <p:nvPr/>
        </p:nvSpPr>
        <p:spPr>
          <a:xfrm>
            <a:off x="3291525" y="8579227"/>
            <a:ext cx="4279396" cy="1477328"/>
          </a:xfrm>
          <a:prstGeom prst="rect">
            <a:avLst/>
          </a:prstGeom>
          <a:noFill/>
        </p:spPr>
        <p:txBody>
          <a:bodyPr wrap="square" rtlCol="0">
            <a:spAutoFit/>
          </a:bodyPr>
          <a:lstStyle/>
          <a:p>
            <a:r>
              <a:rPr lang="en-US" b="1"/>
              <a:t>Absences: </a:t>
            </a:r>
            <a:r>
              <a:rPr lang="en-US"/>
              <a:t>You are responsible for making up work that you missed if you are absent from class for any reason. </a:t>
            </a:r>
          </a:p>
          <a:p>
            <a:r>
              <a:rPr lang="en-US"/>
              <a:t> </a:t>
            </a:r>
          </a:p>
          <a:p>
            <a:endParaRPr lang="en-US"/>
          </a:p>
        </p:txBody>
      </p:sp>
    </p:spTree>
    <p:extLst>
      <p:ext uri="{BB962C8B-B14F-4D97-AF65-F5344CB8AC3E}">
        <p14:creationId xmlns:p14="http://schemas.microsoft.com/office/powerpoint/2010/main" val="1505229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40AE3B6-BAC4-4790-9FCB-28A73F8E38F1}"/>
              </a:ext>
            </a:extLst>
          </p:cNvPr>
          <p:cNvSpPr txBox="1"/>
          <p:nvPr/>
        </p:nvSpPr>
        <p:spPr>
          <a:xfrm>
            <a:off x="364890" y="501928"/>
            <a:ext cx="6779828" cy="5632311"/>
          </a:xfrm>
          <a:prstGeom prst="rect">
            <a:avLst/>
          </a:prstGeom>
          <a:noFill/>
        </p:spPr>
        <p:txBody>
          <a:bodyPr wrap="square" rtlCol="0">
            <a:spAutoFit/>
          </a:bodyPr>
          <a:lstStyle/>
          <a:p>
            <a:r>
              <a:rPr lang="en-US" b="1" dirty="0"/>
              <a:t>Class Procedures:</a:t>
            </a:r>
          </a:p>
          <a:p>
            <a:r>
              <a:rPr lang="en-US" u="sng" dirty="0"/>
              <a:t>Beginning of Class:</a:t>
            </a:r>
            <a:endParaRPr lang="en-US" dirty="0"/>
          </a:p>
          <a:p>
            <a:r>
              <a:rPr lang="en-US" dirty="0"/>
              <a:t>	1. Enter the room quietly. Make sure you have all your materials—pen, binder, and laptop. Place your phone in the phone caddy on the wall. If I see any phone out for any reason, I take it up and give it to Mr. Kersey at the end of the period. NO exceptions. Please sit at your assigned seat. </a:t>
            </a:r>
          </a:p>
          <a:p>
            <a:r>
              <a:rPr lang="en-US" dirty="0"/>
              <a:t>	2. Open your notebook to the “Five Minute Focus” section  and complete the “Five Minute Focus” assignment. It is on the Smartboard as well as in your online Teams notebook.</a:t>
            </a:r>
          </a:p>
          <a:p>
            <a:r>
              <a:rPr lang="en-US" dirty="0"/>
              <a:t>	 3. Leave your completed assignment out so you can make corrections if necessary when we discuss it. On Thursdays, I check  for the previous five days’ assignments. Failure to have all 5 assignments results in a 0/5 score. Full credit will be given if you attend Friday morning detention in my room at 7:30 am.</a:t>
            </a:r>
          </a:p>
          <a:p>
            <a:r>
              <a:rPr lang="en-US" dirty="0"/>
              <a:t>	4.  If you come into class after the tardy bell rings, you are tardy.  If you have a teacher’s note, please hand it to me quietly, and then sit down at your seat. </a:t>
            </a:r>
          </a:p>
          <a:p>
            <a:r>
              <a:rPr lang="en-US" dirty="0"/>
              <a:t> </a:t>
            </a:r>
          </a:p>
          <a:p>
            <a:endParaRPr lang="en-US" dirty="0"/>
          </a:p>
        </p:txBody>
      </p:sp>
      <p:sp>
        <p:nvSpPr>
          <p:cNvPr id="5" name="TextBox 4">
            <a:extLst>
              <a:ext uri="{FF2B5EF4-FFF2-40B4-BE49-F238E27FC236}">
                <a16:creationId xmlns:a16="http://schemas.microsoft.com/office/drawing/2014/main" id="{33FD6DA7-665C-4DEF-A98C-D9EAEC88619A}"/>
              </a:ext>
            </a:extLst>
          </p:cNvPr>
          <p:cNvSpPr txBox="1"/>
          <p:nvPr/>
        </p:nvSpPr>
        <p:spPr>
          <a:xfrm>
            <a:off x="364890" y="5534085"/>
            <a:ext cx="6779828" cy="3970318"/>
          </a:xfrm>
          <a:prstGeom prst="rect">
            <a:avLst/>
          </a:prstGeom>
          <a:noFill/>
        </p:spPr>
        <p:txBody>
          <a:bodyPr wrap="square" rtlCol="0">
            <a:spAutoFit/>
          </a:bodyPr>
          <a:lstStyle/>
          <a:p>
            <a:r>
              <a:rPr lang="en-US" u="sng" dirty="0"/>
              <a:t>During Class:</a:t>
            </a:r>
            <a:endParaRPr lang="en-US" dirty="0"/>
          </a:p>
          <a:p>
            <a:r>
              <a:rPr lang="en-US" dirty="0"/>
              <a:t>	5. NO food or drink is allowed in class, except for bottled water. Restroom needs should be taken care of before you come to class.</a:t>
            </a:r>
          </a:p>
          <a:p>
            <a:r>
              <a:rPr lang="en-US" dirty="0"/>
              <a:t>	6. To get your attention as a class, I will stand at the front of the room. Please cooperate so we can transition smoothly to the next activity.</a:t>
            </a:r>
          </a:p>
          <a:p>
            <a:r>
              <a:rPr lang="en-US" dirty="0"/>
              <a:t>	7. Remain seated unless you have permission to get up.</a:t>
            </a:r>
          </a:p>
          <a:p>
            <a:r>
              <a:rPr lang="en-US" dirty="0"/>
              <a:t>	8. Raise your hand to speak.</a:t>
            </a:r>
          </a:p>
          <a:p>
            <a:r>
              <a:rPr lang="en-US" dirty="0"/>
              <a:t>	9. The temperature of the room is not a topic for discussion.</a:t>
            </a:r>
          </a:p>
          <a:p>
            <a:r>
              <a:rPr lang="en-US" dirty="0"/>
              <a:t>	10. If you need to sharpen your pencil, please do it quietly.</a:t>
            </a:r>
          </a:p>
          <a:p>
            <a:r>
              <a:rPr lang="en-US" dirty="0"/>
              <a:t>	11. Please keep paper or trash to be thrown away at your desk until the end of the class period.</a:t>
            </a:r>
          </a:p>
          <a:p>
            <a:r>
              <a:rPr lang="en-US" dirty="0"/>
              <a:t>	 </a:t>
            </a:r>
          </a:p>
          <a:p>
            <a:endParaRPr lang="en-US" dirty="0"/>
          </a:p>
        </p:txBody>
      </p:sp>
    </p:spTree>
    <p:extLst>
      <p:ext uri="{BB962C8B-B14F-4D97-AF65-F5344CB8AC3E}">
        <p14:creationId xmlns:p14="http://schemas.microsoft.com/office/powerpoint/2010/main" val="1553138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C524B3-08E2-4876-A894-C5616797A1F7}"/>
              </a:ext>
            </a:extLst>
          </p:cNvPr>
          <p:cNvSpPr txBox="1"/>
          <p:nvPr/>
        </p:nvSpPr>
        <p:spPr>
          <a:xfrm>
            <a:off x="794288" y="3828082"/>
            <a:ext cx="6183824" cy="3416320"/>
          </a:xfrm>
          <a:prstGeom prst="rect">
            <a:avLst/>
          </a:prstGeom>
          <a:noFill/>
        </p:spPr>
        <p:txBody>
          <a:bodyPr wrap="square" rtlCol="0">
            <a:spAutoFit/>
          </a:bodyPr>
          <a:lstStyle/>
          <a:p>
            <a:r>
              <a:rPr lang="en-US" u="sng"/>
              <a:t>End of Class:</a:t>
            </a:r>
            <a:endParaRPr lang="en-US"/>
          </a:p>
          <a:p>
            <a:r>
              <a:rPr lang="en-US"/>
              <a:t>12. Please do not leave your belongings in the classroom. Objects left behind will be taken to the “lost and found” in the office.</a:t>
            </a:r>
          </a:p>
          <a:p>
            <a:r>
              <a:rPr lang="en-US"/>
              <a:t>13. Please remain in your seat. When the bell sounds, wait for me to dismiss the class.  </a:t>
            </a:r>
          </a:p>
          <a:p>
            <a:r>
              <a:rPr lang="en-US"/>
              <a:t> </a:t>
            </a:r>
          </a:p>
          <a:p>
            <a:r>
              <a:rPr lang="en-US" i="1"/>
              <a:t>	Following directions will allow us to have a smoothly running classroom, and we will get more done. We are going to have  great year!</a:t>
            </a:r>
          </a:p>
          <a:p>
            <a:r>
              <a:rPr lang="en-US"/>
              <a:t> </a:t>
            </a:r>
          </a:p>
          <a:p>
            <a:endParaRPr lang="en-US"/>
          </a:p>
        </p:txBody>
      </p:sp>
      <p:pic>
        <p:nvPicPr>
          <p:cNvPr id="4" name="Picture 3">
            <a:extLst>
              <a:ext uri="{FF2B5EF4-FFF2-40B4-BE49-F238E27FC236}">
                <a16:creationId xmlns:a16="http://schemas.microsoft.com/office/drawing/2014/main" id="{B5CE25F1-9A44-46FD-834A-B254881DF1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9882" y="0"/>
            <a:ext cx="4132635" cy="3099476"/>
          </a:xfrm>
          <a:prstGeom prst="rect">
            <a:avLst/>
          </a:prstGeom>
        </p:spPr>
      </p:pic>
      <p:sp>
        <p:nvSpPr>
          <p:cNvPr id="5" name="TextBox 4">
            <a:extLst>
              <a:ext uri="{FF2B5EF4-FFF2-40B4-BE49-F238E27FC236}">
                <a16:creationId xmlns:a16="http://schemas.microsoft.com/office/drawing/2014/main" id="{16046B11-6DB2-4B95-95CC-A6F4E7EDA14F}"/>
              </a:ext>
            </a:extLst>
          </p:cNvPr>
          <p:cNvSpPr txBox="1"/>
          <p:nvPr/>
        </p:nvSpPr>
        <p:spPr>
          <a:xfrm>
            <a:off x="1819882" y="7372843"/>
            <a:ext cx="4134722" cy="1200329"/>
          </a:xfrm>
          <a:prstGeom prst="rect">
            <a:avLst/>
          </a:prstGeom>
          <a:noFill/>
        </p:spPr>
        <p:txBody>
          <a:bodyPr wrap="none" rtlCol="0">
            <a:spAutoFit/>
          </a:bodyPr>
          <a:lstStyle/>
          <a:p>
            <a:pPr algn="ctr"/>
            <a:r>
              <a:rPr lang="en-US" b="1"/>
              <a:t>Contact Information:</a:t>
            </a:r>
          </a:p>
          <a:p>
            <a:pPr algn="ctr"/>
            <a:r>
              <a:rPr lang="en-US"/>
              <a:t>Remind app – the class code is </a:t>
            </a:r>
            <a:r>
              <a:rPr lang="en-US" i="1" err="1"/>
              <a:t>docchem</a:t>
            </a:r>
            <a:endParaRPr lang="en-US" i="1"/>
          </a:p>
          <a:p>
            <a:pPr algn="ctr"/>
            <a:r>
              <a:rPr lang="en-US"/>
              <a:t>Email – </a:t>
            </a:r>
            <a:r>
              <a:rPr lang="en-US">
                <a:hlinkClick r:id="rId3"/>
              </a:rPr>
              <a:t>ellen.Holloway@bobcats.k12.ar.us</a:t>
            </a:r>
            <a:endParaRPr lang="en-US"/>
          </a:p>
          <a:p>
            <a:pPr algn="ctr"/>
            <a:r>
              <a:rPr lang="en-US"/>
              <a:t>Desk phone – 870-819-0469</a:t>
            </a:r>
          </a:p>
        </p:txBody>
      </p:sp>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71768F5F-6315-431D-9CF2-40333283B451}"/>
                  </a:ext>
                </a:extLst>
              </p14:cNvPr>
              <p14:cNvContentPartPr/>
              <p14:nvPr/>
            </p14:nvContentPartPr>
            <p14:xfrm>
              <a:off x="1329392" y="6838502"/>
              <a:ext cx="5409720" cy="2543760"/>
            </p14:xfrm>
          </p:contentPart>
        </mc:Choice>
        <mc:Fallback xmlns="">
          <p:pic>
            <p:nvPicPr>
              <p:cNvPr id="7" name="Ink 6">
                <a:extLst>
                  <a:ext uri="{FF2B5EF4-FFF2-40B4-BE49-F238E27FC236}">
                    <a16:creationId xmlns:a16="http://schemas.microsoft.com/office/drawing/2014/main" id="{71768F5F-6315-431D-9CF2-40333283B451}"/>
                  </a:ext>
                </a:extLst>
              </p:cNvPr>
              <p:cNvPicPr/>
              <p:nvPr/>
            </p:nvPicPr>
            <p:blipFill>
              <a:blip r:embed="rId5"/>
              <a:stretch>
                <a:fillRect/>
              </a:stretch>
            </p:blipFill>
            <p:spPr>
              <a:xfrm>
                <a:off x="1275392" y="6730502"/>
                <a:ext cx="5517360" cy="2759400"/>
              </a:xfrm>
              <a:prstGeom prst="rect">
                <a:avLst/>
              </a:prstGeom>
            </p:spPr>
          </p:pic>
        </mc:Fallback>
      </mc:AlternateContent>
    </p:spTree>
    <p:extLst>
      <p:ext uri="{BB962C8B-B14F-4D97-AF65-F5344CB8AC3E}">
        <p14:creationId xmlns:p14="http://schemas.microsoft.com/office/powerpoint/2010/main" val="125502742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08A80253EB7624992A82BF42F66B4FA" ma:contentTypeVersion="36" ma:contentTypeDescription="Create a new document." ma:contentTypeScope="" ma:versionID="07c6c003351c6e5f6c8a25cb930d13f0">
  <xsd:schema xmlns:xsd="http://www.w3.org/2001/XMLSchema" xmlns:xs="http://www.w3.org/2001/XMLSchema" xmlns:p="http://schemas.microsoft.com/office/2006/metadata/properties" xmlns:ns3="4eb44851-473e-48b1-8e5b-567431dbd30d" xmlns:ns4="fdcbcf77-593f-4630-b5df-c83b7dbeed56" targetNamespace="http://schemas.microsoft.com/office/2006/metadata/properties" ma:root="true" ma:fieldsID="4c5e95eb4edb4c9aaa37c80a4f9e7605" ns3:_="" ns4:_="">
    <xsd:import namespace="4eb44851-473e-48b1-8e5b-567431dbd30d"/>
    <xsd:import namespace="fdcbcf77-593f-4630-b5df-c83b7dbeed56"/>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CultureName"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4:SharedWithUsers" minOccurs="0"/>
                <xsd:element ref="ns4:SharedWithDetails" minOccurs="0"/>
                <xsd:element ref="ns4:SharingHintHash" minOccurs="0"/>
                <xsd:element ref="ns3:Templates" minOccurs="0"/>
                <xsd:element ref="ns3:Self_Registration_Enabled0" minOccurs="0"/>
                <xsd:element ref="ns3:MediaServiceMetadata" minOccurs="0"/>
                <xsd:element ref="ns3:MediaServiceFastMetadata" minOccurs="0"/>
                <xsd:element ref="ns3:TeamsChannelId" minOccurs="0"/>
                <xsd:element ref="ns3:Math_Settings" minOccurs="0"/>
                <xsd:element ref="ns3:Distribution_Groups" minOccurs="0"/>
                <xsd:element ref="ns3:LMS_Mappings" minOccurs="0"/>
                <xsd:element ref="ns3:IsNotebookLocked" minOccurs="0"/>
                <xsd:element ref="ns3:MediaServiceAutoKeyPoints" minOccurs="0"/>
                <xsd:element ref="ns3:MediaServiceKeyPoints" minOccurs="0"/>
                <xsd:element ref="ns3:Teams_Channel_Section_Location"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b44851-473e-48b1-8e5b-567431dbd30d"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CultureName" ma:index="12" nillable="true" ma:displayName="Culture Name" ma:internalName="CultureName">
      <xsd:simpleType>
        <xsd:restriction base="dms:Text"/>
      </xsd:simpleType>
    </xsd:element>
    <xsd:element name="AppVersion" ma:index="13" nillable="true" ma:displayName="App Version" ma:internalName="AppVersion">
      <xsd:simpleType>
        <xsd:restriction base="dms:Text"/>
      </xsd:simpleType>
    </xsd:element>
    <xsd:element name="Teachers" ma:index="14"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5"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6"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7" nillable="true" ma:displayName="Invited Teachers" ma:internalName="Invited_Teachers">
      <xsd:simpleType>
        <xsd:restriction base="dms:Note">
          <xsd:maxLength value="255"/>
        </xsd:restriction>
      </xsd:simpleType>
    </xsd:element>
    <xsd:element name="Invited_Students" ma:index="18" nillable="true" ma:displayName="Invited Students" ma:internalName="Invited_Students">
      <xsd:simpleType>
        <xsd:restriction base="dms:Note">
          <xsd:maxLength value="255"/>
        </xsd:restriction>
      </xsd:simpleType>
    </xsd:element>
    <xsd:element name="Self_Registration_Enabled" ma:index="19" nillable="true" ma:displayName="Self_Registration_Enabled" ma:internalName="Self_Registration_Enabled">
      <xsd:simpleType>
        <xsd:restriction base="dms:Boolean"/>
      </xsd:simpleType>
    </xsd:element>
    <xsd:element name="Has_Teacher_Only_SectionGroup" ma:index="20" nillable="true" ma:displayName="Has Teacher Only SectionGroup" ma:internalName="Has_Teacher_Only_SectionGroup">
      <xsd:simpleType>
        <xsd:restriction base="dms:Boolean"/>
      </xsd:simpleType>
    </xsd:element>
    <xsd:element name="Is_Collaboration_Space_Locked" ma:index="21" nillable="true" ma:displayName="Is Collaboration Space Locked" ma:internalName="Is_Collaboration_Space_Locked">
      <xsd:simpleType>
        <xsd:restriction base="dms:Boolean"/>
      </xsd:simpleType>
    </xsd:element>
    <xsd:element name="Templates" ma:index="25" nillable="true" ma:displayName="Templates" ma:internalName="Templates">
      <xsd:simpleType>
        <xsd:restriction base="dms:Note">
          <xsd:maxLength value="255"/>
        </xsd:restriction>
      </xsd:simpleType>
    </xsd:element>
    <xsd:element name="Self_Registration_Enabled0" ma:index="26" nillable="true" ma:displayName="Self Registration Enabled" ma:internalName="Self_Registration_Enabled0">
      <xsd:simpleType>
        <xsd:restriction base="dms:Boolean"/>
      </xsd:simpleType>
    </xsd:element>
    <xsd:element name="MediaServiceMetadata" ma:index="27" nillable="true" ma:displayName="MediaServiceMetadata" ma:hidden="true" ma:internalName="MediaServiceMetadata" ma:readOnly="true">
      <xsd:simpleType>
        <xsd:restriction base="dms:Note"/>
      </xsd:simpleType>
    </xsd:element>
    <xsd:element name="MediaServiceFastMetadata" ma:index="28" nillable="true" ma:displayName="MediaServiceFastMetadata" ma:hidden="true" ma:internalName="MediaServiceFastMetadata" ma:readOnly="true">
      <xsd:simpleType>
        <xsd:restriction base="dms:Note"/>
      </xsd:simpleType>
    </xsd:element>
    <xsd:element name="TeamsChannelId" ma:index="29" nillable="true" ma:displayName="Teams Channel Id" ma:internalName="TeamsChannelId">
      <xsd:simpleType>
        <xsd:restriction base="dms:Text"/>
      </xsd:simpleType>
    </xsd:element>
    <xsd:element name="Math_Settings" ma:index="30" nillable="true" ma:displayName="Math Settings" ma:internalName="Math_Settings">
      <xsd:simpleType>
        <xsd:restriction base="dms:Text"/>
      </xsd:simpleType>
    </xsd:element>
    <xsd:element name="Distribution_Groups" ma:index="31" nillable="true" ma:displayName="Distribution Groups" ma:internalName="Distribution_Groups">
      <xsd:simpleType>
        <xsd:restriction base="dms:Note">
          <xsd:maxLength value="255"/>
        </xsd:restriction>
      </xsd:simpleType>
    </xsd:element>
    <xsd:element name="LMS_Mappings" ma:index="32" nillable="true" ma:displayName="LMS Mappings" ma:internalName="LMS_Mappings">
      <xsd:simpleType>
        <xsd:restriction base="dms:Note">
          <xsd:maxLength value="255"/>
        </xsd:restriction>
      </xsd:simpleType>
    </xsd:element>
    <xsd:element name="IsNotebookLocked" ma:index="33" nillable="true" ma:displayName="Is Notebook Locked" ma:internalName="IsNotebookLocked">
      <xsd:simpleType>
        <xsd:restriction base="dms:Boolean"/>
      </xsd:simpleType>
    </xsd:element>
    <xsd:element name="MediaServiceAutoKeyPoints" ma:index="34" nillable="true" ma:displayName="MediaServiceAutoKeyPoints" ma:hidden="true" ma:internalName="MediaServiceAutoKeyPoints" ma:readOnly="true">
      <xsd:simpleType>
        <xsd:restriction base="dms:Note"/>
      </xsd:simpleType>
    </xsd:element>
    <xsd:element name="MediaServiceKeyPoints" ma:index="35" nillable="true" ma:displayName="KeyPoints" ma:internalName="MediaServiceKeyPoints" ma:readOnly="true">
      <xsd:simpleType>
        <xsd:restriction base="dms:Note">
          <xsd:maxLength value="255"/>
        </xsd:restriction>
      </xsd:simpleType>
    </xsd:element>
    <xsd:element name="Teams_Channel_Section_Location" ma:index="36" nillable="true" ma:displayName="Teams Channel Section Location" ma:internalName="Teams_Channel_Section_Location">
      <xsd:simpleType>
        <xsd:restriction base="dms:Text"/>
      </xsd:simpleType>
    </xsd:element>
    <xsd:element name="MediaServiceAutoTags" ma:index="37" nillable="true" ma:displayName="Tags" ma:internalName="MediaServiceAutoTags" ma:readOnly="true">
      <xsd:simpleType>
        <xsd:restriction base="dms:Text"/>
      </xsd:simpleType>
    </xsd:element>
    <xsd:element name="MediaServiceOCR" ma:index="38" nillable="true" ma:displayName="Extracted Text" ma:internalName="MediaServiceOCR" ma:readOnly="true">
      <xsd:simpleType>
        <xsd:restriction base="dms:Note">
          <xsd:maxLength value="255"/>
        </xsd:restriction>
      </xsd:simpleType>
    </xsd:element>
    <xsd:element name="MediaServiceGenerationTime" ma:index="39" nillable="true" ma:displayName="MediaServiceGenerationTime" ma:hidden="true" ma:internalName="MediaServiceGenerationTime" ma:readOnly="true">
      <xsd:simpleType>
        <xsd:restriction base="dms:Text"/>
      </xsd:simpleType>
    </xsd:element>
    <xsd:element name="MediaServiceEventHashCode" ma:index="40" nillable="true" ma:displayName="MediaServiceEventHashCode" ma:hidden="true" ma:internalName="MediaServiceEventHashCode" ma:readOnly="true">
      <xsd:simpleType>
        <xsd:restriction base="dms:Text"/>
      </xsd:simpleType>
    </xsd:element>
    <xsd:element name="MediaServiceDateTaken" ma:index="41" nillable="true" ma:displayName="MediaServiceDateTaken" ma:hidden="true" ma:internalName="MediaServiceDateTaken" ma:readOnly="true">
      <xsd:simpleType>
        <xsd:restriction base="dms:Text"/>
      </xsd:simpleType>
    </xsd:element>
    <xsd:element name="MediaLengthInSeconds" ma:index="42" nillable="true" ma:displayName="Length (seconds)" ma:internalName="MediaLengthInSeconds" ma:readOnly="true">
      <xsd:simpleType>
        <xsd:restriction base="dms:Unknown"/>
      </xsd:simpleType>
    </xsd:element>
    <xsd:element name="MediaServiceLocation" ma:index="43"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dcbcf77-593f-4630-b5df-c83b7dbeed56" elementFormDefault="qualified">
    <xsd:import namespace="http://schemas.microsoft.com/office/2006/documentManagement/types"/>
    <xsd:import namespace="http://schemas.microsoft.com/office/infopath/2007/PartnerControls"/>
    <xsd:element name="SharedWithUsers" ma:index="2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description="" ma:internalName="SharedWithDetails" ma:readOnly="true">
      <xsd:simpleType>
        <xsd:restriction base="dms:Note">
          <xsd:maxLength value="255"/>
        </xsd:restriction>
      </xsd:simpleType>
    </xsd:element>
    <xsd:element name="SharingHintHash" ma:index="24"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eams_Channel_Section_Location xmlns="4eb44851-473e-48b1-8e5b-567431dbd30d" xsi:nil="true"/>
    <AppVersion xmlns="4eb44851-473e-48b1-8e5b-567431dbd30d" xsi:nil="true"/>
    <LMS_Mappings xmlns="4eb44851-473e-48b1-8e5b-567431dbd30d" xsi:nil="true"/>
    <Has_Teacher_Only_SectionGroup xmlns="4eb44851-473e-48b1-8e5b-567431dbd30d" xsi:nil="true"/>
    <Teachers xmlns="4eb44851-473e-48b1-8e5b-567431dbd30d">
      <UserInfo>
        <DisplayName/>
        <AccountId xsi:nil="true"/>
        <AccountType/>
      </UserInfo>
    </Teachers>
    <Self_Registration_Enabled xmlns="4eb44851-473e-48b1-8e5b-567431dbd30d" xsi:nil="true"/>
    <Is_Collaboration_Space_Locked xmlns="4eb44851-473e-48b1-8e5b-567431dbd30d" xsi:nil="true"/>
    <Invited_Teachers xmlns="4eb44851-473e-48b1-8e5b-567431dbd30d" xsi:nil="true"/>
    <Invited_Students xmlns="4eb44851-473e-48b1-8e5b-567431dbd30d" xsi:nil="true"/>
    <TeamsChannelId xmlns="4eb44851-473e-48b1-8e5b-567431dbd30d" xsi:nil="true"/>
    <IsNotebookLocked xmlns="4eb44851-473e-48b1-8e5b-567431dbd30d" xsi:nil="true"/>
    <CultureName xmlns="4eb44851-473e-48b1-8e5b-567431dbd30d" xsi:nil="true"/>
    <Templates xmlns="4eb44851-473e-48b1-8e5b-567431dbd30d" xsi:nil="true"/>
    <DefaultSectionNames xmlns="4eb44851-473e-48b1-8e5b-567431dbd30d" xsi:nil="true"/>
    <FolderType xmlns="4eb44851-473e-48b1-8e5b-567431dbd30d" xsi:nil="true"/>
    <Owner xmlns="4eb44851-473e-48b1-8e5b-567431dbd30d">
      <UserInfo>
        <DisplayName/>
        <AccountId xsi:nil="true"/>
        <AccountType/>
      </UserInfo>
    </Owner>
    <Students xmlns="4eb44851-473e-48b1-8e5b-567431dbd30d">
      <UserInfo>
        <DisplayName/>
        <AccountId xsi:nil="true"/>
        <AccountType/>
      </UserInfo>
    </Students>
    <NotebookType xmlns="4eb44851-473e-48b1-8e5b-567431dbd30d" xsi:nil="true"/>
    <Student_Groups xmlns="4eb44851-473e-48b1-8e5b-567431dbd30d">
      <UserInfo>
        <DisplayName/>
        <AccountId xsi:nil="true"/>
        <AccountType/>
      </UserInfo>
    </Student_Groups>
    <Distribution_Groups xmlns="4eb44851-473e-48b1-8e5b-567431dbd30d" xsi:nil="true"/>
    <Self_Registration_Enabled0 xmlns="4eb44851-473e-48b1-8e5b-567431dbd30d" xsi:nil="true"/>
    <Math_Settings xmlns="4eb44851-473e-48b1-8e5b-567431dbd30d" xsi:nil="true"/>
  </documentManagement>
</p:properties>
</file>

<file path=customXml/itemProps1.xml><?xml version="1.0" encoding="utf-8"?>
<ds:datastoreItem xmlns:ds="http://schemas.openxmlformats.org/officeDocument/2006/customXml" ds:itemID="{538BC20A-2406-46DF-A1B8-294FED403C84}">
  <ds:schemaRefs>
    <ds:schemaRef ds:uri="http://schemas.microsoft.com/sharepoint/v3/contenttype/forms"/>
  </ds:schemaRefs>
</ds:datastoreItem>
</file>

<file path=customXml/itemProps2.xml><?xml version="1.0" encoding="utf-8"?>
<ds:datastoreItem xmlns:ds="http://schemas.openxmlformats.org/officeDocument/2006/customXml" ds:itemID="{253C4697-BEFF-49F4-921F-85BA425616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b44851-473e-48b1-8e5b-567431dbd30d"/>
    <ds:schemaRef ds:uri="fdcbcf77-593f-4630-b5df-c83b7dbeed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EE4F1A7-3E6F-4AC8-AA0C-9C84CBFA8437}">
  <ds:schemaRefs>
    <ds:schemaRef ds:uri="4eb44851-473e-48b1-8e5b-567431dbd30d"/>
    <ds:schemaRef ds:uri="http://schemas.microsoft.com/office/2006/documentManagement/types"/>
    <ds:schemaRef ds:uri="http://purl.org/dc/dcmitype/"/>
    <ds:schemaRef ds:uri="fdcbcf77-593f-4630-b5df-c83b7dbeed56"/>
    <ds:schemaRef ds:uri="http://purl.org/dc/elements/1.1/"/>
    <ds:schemaRef ds:uri="http://www.w3.org/XML/1998/namespace"/>
    <ds:schemaRef ds:uri="http://purl.org/dc/terms/"/>
    <ds:schemaRef ds:uri="http://schemas.openxmlformats.org/package/2006/metadata/core-properties"/>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1</TotalTime>
  <Words>709</Words>
  <Application>Microsoft Office PowerPoint</Application>
  <PresentationFormat>Custom</PresentationFormat>
  <Paragraphs>39</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Chemistry  Class Information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Class Information</dc:title>
  <dc:creator>Ellen Holloway</dc:creator>
  <cp:lastModifiedBy>Ellen Holloway</cp:lastModifiedBy>
  <cp:revision>9</cp:revision>
  <dcterms:created xsi:type="dcterms:W3CDTF">2021-07-30T17:36:28Z</dcterms:created>
  <dcterms:modified xsi:type="dcterms:W3CDTF">2022-08-03T20:40:14Z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0x010100408A80253EB7624992A82BF42F66B4FA</vt:lpwstr>
  </property>
</Properties>
</file>