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57" r:id="rId3"/>
    <p:sldId id="258" r:id="rId4"/>
    <p:sldId id="275" r:id="rId5"/>
    <p:sldId id="259" r:id="rId6"/>
    <p:sldId id="276" r:id="rId7"/>
    <p:sldId id="277" r:id="rId8"/>
    <p:sldId id="278" r:id="rId9"/>
    <p:sldId id="279" r:id="rId10"/>
    <p:sldId id="260" r:id="rId11"/>
    <p:sldId id="261" r:id="rId12"/>
    <p:sldId id="262" r:id="rId13"/>
    <p:sldId id="264" r:id="rId14"/>
    <p:sldId id="265" r:id="rId15"/>
    <p:sldId id="266" r:id="rId16"/>
    <p:sldId id="267" r:id="rId17"/>
    <p:sldId id="268" r:id="rId18"/>
    <p:sldId id="269" r:id="rId19"/>
    <p:sldId id="270" r:id="rId20"/>
    <p:sldId id="272" r:id="rId21"/>
    <p:sldId id="273" r:id="rId22"/>
    <p:sldId id="274" r:id="rId23"/>
    <p:sldId id="282" r:id="rId24"/>
    <p:sldId id="280" r:id="rId25"/>
    <p:sldId id="28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95" autoAdjust="0"/>
    <p:restoredTop sz="76890" autoAdjust="0"/>
  </p:normalViewPr>
  <p:slideViewPr>
    <p:cSldViewPr snapToGrid="0">
      <p:cViewPr varScale="1">
        <p:scale>
          <a:sx n="69" d="100"/>
          <a:sy n="69" d="100"/>
        </p:scale>
        <p:origin x="118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C6C007-BADB-4E11-B659-968E306E2205}" type="datetimeFigureOut">
              <a:rPr lang="en-US" smtClean="0"/>
              <a:t>6/24/2019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BCC928-3E40-4618-8199-76370286D15C}" type="slidenum">
              <a:rPr lang="en-US" smtClean="0"/>
              <a:t>‹#›</a:t>
            </a:fld>
            <a:endParaRPr lang="en-US"/>
          </a:p>
        </p:txBody>
      </p:sp>
    </p:spTree>
    <p:extLst>
      <p:ext uri="{BB962C8B-B14F-4D97-AF65-F5344CB8AC3E}">
        <p14:creationId xmlns:p14="http://schemas.microsoft.com/office/powerpoint/2010/main" val="15164212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Hello and welcome to the OSPI video series on the Smarter Balanced assessment claims and their relationship to instruction.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video focuses on Claim 4: Modeling and Data Analysis.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We hope this video increases your understanding of Claim 4 and its relationship to the Washington State K—12 Learning Standards for mathematics.</a:t>
            </a:r>
          </a:p>
        </p:txBody>
      </p:sp>
      <p:sp>
        <p:nvSpPr>
          <p:cNvPr id="4" name="Slide Number Placeholder 3"/>
          <p:cNvSpPr>
            <a:spLocks noGrp="1"/>
          </p:cNvSpPr>
          <p:nvPr>
            <p:ph type="sldNum" sz="quarter" idx="10"/>
          </p:nvPr>
        </p:nvSpPr>
        <p:spPr/>
        <p:txBody>
          <a:bodyPr/>
          <a:lstStyle/>
          <a:p>
            <a:fld id="{5DBCC928-3E40-4618-8199-76370286D15C}" type="slidenum">
              <a:rPr lang="en-US" smtClean="0"/>
              <a:t>1</a:t>
            </a:fld>
            <a:endParaRPr lang="en-US"/>
          </a:p>
        </p:txBody>
      </p:sp>
    </p:spTree>
    <p:extLst>
      <p:ext uri="{BB962C8B-B14F-4D97-AF65-F5344CB8AC3E}">
        <p14:creationId xmlns:p14="http://schemas.microsoft.com/office/powerpoint/2010/main" val="3037349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Claim 4 addresses students’ abilities to analyze real-world scenarios and to construct and use mathematical models to interpret and solve complex problems. Modeling is the bridge between “school math” and the “real world.” Claim 4 highlights the usefulness of mathematics and its application beyond a classroom setting.</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Modeling is both a mathematical practice for all grades and a content focus in high school. In the early years, Claim 4 items focus largely on writing equations to represent problem situations. As students enter middle school, because of their work with content in the Statistics and Probability domain, Claim 4 item become more real-world and complex. By high school, Claim 4 items present sophisticated situations that require students to use a variety of content and models.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While Claim 2 items are well-posed, Claim 4 items can be “messy.” Real-world problems are often “messy” because they have too little or too much information. Students must first figure out what information they will use when working with a Claim 4 item. Often times, student must evaluate real-world data. They may create a model that fits the given situation. Other times, the student must make a reasonable guess for a measurement related to the situation. After taking these steps, then the student can tackle the problem, and interpret the results in terms of its reasonableness</a:t>
            </a:r>
            <a:endParaRPr lang="en-US" dirty="0"/>
          </a:p>
        </p:txBody>
      </p:sp>
      <p:sp>
        <p:nvSpPr>
          <p:cNvPr id="4" name="Slide Number Placeholder 3"/>
          <p:cNvSpPr>
            <a:spLocks noGrp="1"/>
          </p:cNvSpPr>
          <p:nvPr>
            <p:ph type="sldNum" sz="quarter" idx="10"/>
          </p:nvPr>
        </p:nvSpPr>
        <p:spPr/>
        <p:txBody>
          <a:bodyPr/>
          <a:lstStyle/>
          <a:p>
            <a:fld id="{5DBCC928-3E40-4618-8199-76370286D15C}" type="slidenum">
              <a:rPr lang="en-US" smtClean="0"/>
              <a:t>2</a:t>
            </a:fld>
            <a:endParaRPr lang="en-US"/>
          </a:p>
        </p:txBody>
      </p:sp>
    </p:spTree>
    <p:extLst>
      <p:ext uri="{BB962C8B-B14F-4D97-AF65-F5344CB8AC3E}">
        <p14:creationId xmlns:p14="http://schemas.microsoft.com/office/powerpoint/2010/main" val="25246507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More information about modeling for Claim 4 is available in the Mathematics Content Specifications, online at this website.</a:t>
            </a:r>
          </a:p>
          <a:p>
            <a:endParaRPr lang="en-US" dirty="0"/>
          </a:p>
        </p:txBody>
      </p:sp>
      <p:sp>
        <p:nvSpPr>
          <p:cNvPr id="4" name="Slide Number Placeholder 3"/>
          <p:cNvSpPr>
            <a:spLocks noGrp="1"/>
          </p:cNvSpPr>
          <p:nvPr>
            <p:ph type="sldNum" sz="quarter" idx="10"/>
          </p:nvPr>
        </p:nvSpPr>
        <p:spPr/>
        <p:txBody>
          <a:bodyPr/>
          <a:lstStyle/>
          <a:p>
            <a:fld id="{5DBCC928-3E40-4618-8199-76370286D15C}" type="slidenum">
              <a:rPr lang="en-US" smtClean="0"/>
              <a:t>3</a:t>
            </a:fld>
            <a:endParaRPr lang="en-US"/>
          </a:p>
        </p:txBody>
      </p:sp>
    </p:spTree>
    <p:extLst>
      <p:ext uri="{BB962C8B-B14F-4D97-AF65-F5344CB8AC3E}">
        <p14:creationId xmlns:p14="http://schemas.microsoft.com/office/powerpoint/2010/main" val="36070426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Mathematically proficient students are comfortable making assumptions and approximations to simplify a complicated situation. They also know these assumptions might need to be adjusted later. This ability to look at a problem that is not neatly packaged and determine how to solve it is at the heart of Claim 4. As with Claim 2, content may be at grade-level or below. Modeling language in standard may ask students to write an equation to fit a situation, or in a more complex ways in later grades.</a:t>
            </a:r>
          </a:p>
        </p:txBody>
      </p:sp>
      <p:sp>
        <p:nvSpPr>
          <p:cNvPr id="4" name="Slide Number Placeholder 3"/>
          <p:cNvSpPr>
            <a:spLocks noGrp="1"/>
          </p:cNvSpPr>
          <p:nvPr>
            <p:ph type="sldNum" sz="quarter" idx="10"/>
          </p:nvPr>
        </p:nvSpPr>
        <p:spPr/>
        <p:txBody>
          <a:bodyPr/>
          <a:lstStyle/>
          <a:p>
            <a:fld id="{5DBCC928-3E40-4618-8199-76370286D15C}" type="slidenum">
              <a:rPr lang="en-US" smtClean="0"/>
              <a:t>4</a:t>
            </a:fld>
            <a:endParaRPr lang="en-US"/>
          </a:p>
        </p:txBody>
      </p:sp>
    </p:spTree>
    <p:extLst>
      <p:ext uri="{BB962C8B-B14F-4D97-AF65-F5344CB8AC3E}">
        <p14:creationId xmlns:p14="http://schemas.microsoft.com/office/powerpoint/2010/main" val="18276092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with Claim 2, clusters are the best way to view the content of items written for Claim 4. Often clusters that require problem-solving and are assessed in Claim 2 are also assessed in Claim 4. However, Claim 4 also includes clusters not assessed in Claim 2; clusters that mention modeling and data analysis. These tables represent clusters that lend themselves to Claim 4, and should be emphasized, when working with real-world situations in grades 3 through 8 and high school.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general, those clusters throughout the grades that refer to solving problems are assessed in Claim 4.</a:t>
            </a:r>
          </a:p>
          <a:p>
            <a:r>
              <a:rPr lang="en-US" sz="1200" kern="1200" dirty="0">
                <a:solidFill>
                  <a:schemeClr val="tx1"/>
                </a:solidFill>
                <a:effectLst/>
                <a:latin typeface="+mn-lt"/>
                <a:ea typeface="+mn-ea"/>
                <a:cs typeface="+mn-cs"/>
              </a:rPr>
              <a:t>In grades 3 through 5, the domain of Measurement and Data is emphasized. Equations and expressions are powerful modeling tools beginning in grade 3 and extending through middle grades up through high school. All but one cluster in the domains of Geometry and Statistics and Probability in Grades 6 through 8 are emphasized. In high school, modeling is a specific conceptual category which is embedded in the content of the standards. That content spans a wide range of conceptual categories.</a:t>
            </a:r>
          </a:p>
        </p:txBody>
      </p:sp>
      <p:sp>
        <p:nvSpPr>
          <p:cNvPr id="4" name="Slide Number Placeholder 3"/>
          <p:cNvSpPr>
            <a:spLocks noGrp="1"/>
          </p:cNvSpPr>
          <p:nvPr>
            <p:ph type="sldNum" sz="quarter" idx="10"/>
          </p:nvPr>
        </p:nvSpPr>
        <p:spPr/>
        <p:txBody>
          <a:bodyPr/>
          <a:lstStyle/>
          <a:p>
            <a:fld id="{5DBCC928-3E40-4618-8199-76370286D15C}" type="slidenum">
              <a:rPr lang="en-US" smtClean="0"/>
              <a:t>5</a:t>
            </a:fld>
            <a:endParaRPr lang="en-US"/>
          </a:p>
        </p:txBody>
      </p:sp>
    </p:spTree>
    <p:extLst>
      <p:ext uri="{BB962C8B-B14F-4D97-AF65-F5344CB8AC3E}">
        <p14:creationId xmlns:p14="http://schemas.microsoft.com/office/powerpoint/2010/main" val="2137146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three Claim 4 documents, Grades 3 through 5, Grades 6 through 8, and High School, are available online at this website.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Look under “Mathematics” in the Item/Task Specifications section. </a:t>
            </a:r>
          </a:p>
          <a:p>
            <a:endParaRPr lang="en-US" dirty="0"/>
          </a:p>
        </p:txBody>
      </p:sp>
      <p:sp>
        <p:nvSpPr>
          <p:cNvPr id="4" name="Slide Number Placeholder 3"/>
          <p:cNvSpPr>
            <a:spLocks noGrp="1"/>
          </p:cNvSpPr>
          <p:nvPr>
            <p:ph type="sldNum" sz="quarter" idx="10"/>
          </p:nvPr>
        </p:nvSpPr>
        <p:spPr/>
        <p:txBody>
          <a:bodyPr/>
          <a:lstStyle/>
          <a:p>
            <a:fld id="{5DBCC928-3E40-4618-8199-76370286D15C}" type="slidenum">
              <a:rPr lang="en-US" smtClean="0"/>
              <a:t>6</a:t>
            </a:fld>
            <a:endParaRPr lang="en-US"/>
          </a:p>
        </p:txBody>
      </p:sp>
    </p:spTree>
    <p:extLst>
      <p:ext uri="{BB962C8B-B14F-4D97-AF65-F5344CB8AC3E}">
        <p14:creationId xmlns:p14="http://schemas.microsoft.com/office/powerpoint/2010/main" val="10914923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Mathematical Practices 2, 4, and 5 are the foundational support for Claim 4. These practices ask students to:</a:t>
            </a:r>
          </a:p>
          <a:p>
            <a:pPr lvl="0"/>
            <a:r>
              <a:rPr lang="en-US" sz="1200" kern="1200" dirty="0">
                <a:solidFill>
                  <a:schemeClr val="tx1"/>
                </a:solidFill>
                <a:effectLst/>
                <a:latin typeface="+mn-lt"/>
                <a:ea typeface="+mn-ea"/>
                <a:cs typeface="+mn-cs"/>
              </a:rPr>
              <a:t>reason abstractly and quantitatively,</a:t>
            </a:r>
          </a:p>
          <a:p>
            <a:pPr lvl="0"/>
            <a:r>
              <a:rPr lang="en-US" sz="1200" kern="1200" dirty="0">
                <a:solidFill>
                  <a:schemeClr val="tx1"/>
                </a:solidFill>
                <a:effectLst/>
                <a:latin typeface="+mn-lt"/>
                <a:ea typeface="+mn-ea"/>
                <a:cs typeface="+mn-cs"/>
              </a:rPr>
              <a:t>model with mathematics, and</a:t>
            </a:r>
          </a:p>
          <a:p>
            <a:pPr lvl="0"/>
            <a:r>
              <a:rPr lang="en-US" sz="1200" kern="1200" dirty="0">
                <a:solidFill>
                  <a:schemeClr val="tx1"/>
                </a:solidFill>
                <a:effectLst/>
                <a:latin typeface="+mn-lt"/>
                <a:ea typeface="+mn-ea"/>
                <a:cs typeface="+mn-cs"/>
              </a:rPr>
              <a:t>use appropriate tools strategically.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Claim 4 items present students with situations that are non-routine, messy, and have no clear path to a solution. Students must be flexible, thinking both contextually and </a:t>
            </a:r>
            <a:r>
              <a:rPr lang="en-US" sz="1200" kern="1200" dirty="0" err="1">
                <a:solidFill>
                  <a:schemeClr val="tx1"/>
                </a:solidFill>
                <a:effectLst/>
                <a:latin typeface="+mn-lt"/>
                <a:ea typeface="+mn-ea"/>
                <a:cs typeface="+mn-cs"/>
              </a:rPr>
              <a:t>decontexually</a:t>
            </a:r>
            <a:r>
              <a:rPr lang="en-US" sz="1200" kern="1200" dirty="0">
                <a:solidFill>
                  <a:schemeClr val="tx1"/>
                </a:solidFill>
                <a:effectLst/>
                <a:latin typeface="+mn-lt"/>
                <a:ea typeface="+mn-ea"/>
                <a:cs typeface="+mn-cs"/>
              </a:rPr>
              <a:t>, to work toward a solution. They must often sift through extraneous data to find relevant information or conduct research to get more data needed to solve the problem. Students need to be able to take the information presented in the problem and create an abstract, sometimes simplified, model. Students may be asked to select and use tools, including external sources for research, to help construct or interpret their models.</a:t>
            </a:r>
          </a:p>
        </p:txBody>
      </p:sp>
      <p:sp>
        <p:nvSpPr>
          <p:cNvPr id="4" name="Slide Number Placeholder 3"/>
          <p:cNvSpPr>
            <a:spLocks noGrp="1"/>
          </p:cNvSpPr>
          <p:nvPr>
            <p:ph type="sldNum" sz="quarter" idx="10"/>
          </p:nvPr>
        </p:nvSpPr>
        <p:spPr/>
        <p:txBody>
          <a:bodyPr/>
          <a:lstStyle/>
          <a:p>
            <a:fld id="{5DBCC928-3E40-4618-8199-76370286D15C}" type="slidenum">
              <a:rPr lang="en-US" smtClean="0"/>
              <a:t>7</a:t>
            </a:fld>
            <a:endParaRPr lang="en-US"/>
          </a:p>
        </p:txBody>
      </p:sp>
    </p:spTree>
    <p:extLst>
      <p:ext uri="{BB962C8B-B14F-4D97-AF65-F5344CB8AC3E}">
        <p14:creationId xmlns:p14="http://schemas.microsoft.com/office/powerpoint/2010/main" val="27228509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Smarter Balanced Content Specifications, with additional information on how these practices inform Claim 4, is available online at this website.</a:t>
            </a:r>
          </a:p>
        </p:txBody>
      </p:sp>
      <p:sp>
        <p:nvSpPr>
          <p:cNvPr id="4" name="Slide Number Placeholder 3"/>
          <p:cNvSpPr>
            <a:spLocks noGrp="1"/>
          </p:cNvSpPr>
          <p:nvPr>
            <p:ph type="sldNum" sz="quarter" idx="10"/>
          </p:nvPr>
        </p:nvSpPr>
        <p:spPr/>
        <p:txBody>
          <a:bodyPr/>
          <a:lstStyle/>
          <a:p>
            <a:fld id="{5DBCC928-3E40-4618-8199-76370286D15C}" type="slidenum">
              <a:rPr lang="en-US" smtClean="0"/>
              <a:t>8</a:t>
            </a:fld>
            <a:endParaRPr lang="en-US"/>
          </a:p>
        </p:txBody>
      </p:sp>
    </p:spTree>
    <p:extLst>
      <p:ext uri="{BB962C8B-B14F-4D97-AF65-F5344CB8AC3E}">
        <p14:creationId xmlns:p14="http://schemas.microsoft.com/office/powerpoint/2010/main" val="12282242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Mathematics is a </a:t>
            </a:r>
            <a:r>
              <a:rPr lang="en-US" sz="1200" kern="1200">
                <a:solidFill>
                  <a:schemeClr val="tx1"/>
                </a:solidFill>
                <a:effectLst/>
                <a:latin typeface="+mn-lt"/>
                <a:ea typeface="+mn-ea"/>
                <a:cs typeface="+mn-cs"/>
              </a:rPr>
              <a:t>tool used </a:t>
            </a:r>
            <a:r>
              <a:rPr lang="en-US" sz="1200" kern="1200" dirty="0">
                <a:solidFill>
                  <a:schemeClr val="tx1"/>
                </a:solidFill>
                <a:effectLst/>
                <a:latin typeface="+mn-lt"/>
                <a:ea typeface="+mn-ea"/>
                <a:cs typeface="+mn-cs"/>
              </a:rPr>
              <a:t>to analyze complex, real-world situations, both to understand the situation and solve related problems. Creating a model and using that model to solve a problem are not the only skills assessed in Claim 4 items. The targets for Claim 4 are the same for all grades. These targets are very similar to the targets in Claims 2 and 3, so many of the targets will seem familiar to those who have viewed previous videos in this series. However, in Claim 4, the targets will be applied to situations that are not neatly packaged.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Claim 4 targets are inter-related. As with Claim 2 and 3, often more than one Claim 4 target will be found in one item.</a:t>
            </a:r>
          </a:p>
        </p:txBody>
      </p:sp>
      <p:sp>
        <p:nvSpPr>
          <p:cNvPr id="4" name="Slide Number Placeholder 3"/>
          <p:cNvSpPr>
            <a:spLocks noGrp="1"/>
          </p:cNvSpPr>
          <p:nvPr>
            <p:ph type="sldNum" sz="quarter" idx="10"/>
          </p:nvPr>
        </p:nvSpPr>
        <p:spPr/>
        <p:txBody>
          <a:bodyPr/>
          <a:lstStyle/>
          <a:p>
            <a:fld id="{5DBCC928-3E40-4618-8199-76370286D15C}" type="slidenum">
              <a:rPr lang="en-US" smtClean="0"/>
              <a:t>9</a:t>
            </a:fld>
            <a:endParaRPr lang="en-US"/>
          </a:p>
        </p:txBody>
      </p:sp>
    </p:spTree>
    <p:extLst>
      <p:ext uri="{BB962C8B-B14F-4D97-AF65-F5344CB8AC3E}">
        <p14:creationId xmlns:p14="http://schemas.microsoft.com/office/powerpoint/2010/main" val="15308303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first target is:</a:t>
            </a:r>
          </a:p>
          <a:p>
            <a:r>
              <a:rPr lang="en-US" sz="1200" i="1" kern="1200" dirty="0">
                <a:solidFill>
                  <a:schemeClr val="tx1"/>
                </a:solidFill>
                <a:effectLst/>
                <a:latin typeface="+mn-lt"/>
                <a:ea typeface="+mn-ea"/>
                <a:cs typeface="+mn-cs"/>
              </a:rPr>
              <a:t>Apply mathematics to solve problems arising in everyday life, society, and the workplace.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While this is the same target as in Claim 2, in this case the problems will be more real world and, therefore, messier. Students will be expected to solve problems that require them to extract relevant information from within the problem, find missing information - sometimes through research -, use reasoned estimates, or identify extraneous information that is irrelevant to solving the problem.</a:t>
            </a:r>
          </a:p>
        </p:txBody>
      </p:sp>
      <p:sp>
        <p:nvSpPr>
          <p:cNvPr id="4" name="Slide Number Placeholder 3"/>
          <p:cNvSpPr>
            <a:spLocks noGrp="1"/>
          </p:cNvSpPr>
          <p:nvPr>
            <p:ph type="sldNum" sz="quarter" idx="10"/>
          </p:nvPr>
        </p:nvSpPr>
        <p:spPr/>
        <p:txBody>
          <a:bodyPr/>
          <a:lstStyle/>
          <a:p>
            <a:fld id="{5DBCC928-3E40-4618-8199-76370286D15C}" type="slidenum">
              <a:rPr lang="en-US" smtClean="0"/>
              <a:t>10</a:t>
            </a:fld>
            <a:endParaRPr lang="en-US"/>
          </a:p>
        </p:txBody>
      </p:sp>
    </p:spTree>
    <p:extLst>
      <p:ext uri="{BB962C8B-B14F-4D97-AF65-F5344CB8AC3E}">
        <p14:creationId xmlns:p14="http://schemas.microsoft.com/office/powerpoint/2010/main" val="24422724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These Grade 4 and 6 items show examples where students need to consider a number of data points and come to a conclusion based on them. Take a moment to determine the data points that students are considering.</a:t>
            </a:r>
          </a:p>
        </p:txBody>
      </p:sp>
      <p:sp>
        <p:nvSpPr>
          <p:cNvPr id="4" name="Slide Number Placeholder 3"/>
          <p:cNvSpPr>
            <a:spLocks noGrp="1"/>
          </p:cNvSpPr>
          <p:nvPr>
            <p:ph type="sldNum" sz="quarter" idx="10"/>
          </p:nvPr>
        </p:nvSpPr>
        <p:spPr/>
        <p:txBody>
          <a:bodyPr/>
          <a:lstStyle/>
          <a:p>
            <a:fld id="{5DBCC928-3E40-4618-8199-76370286D15C}" type="slidenum">
              <a:rPr lang="en-US" smtClean="0"/>
              <a:t>11</a:t>
            </a:fld>
            <a:endParaRPr lang="en-US"/>
          </a:p>
        </p:txBody>
      </p:sp>
    </p:spTree>
    <p:extLst>
      <p:ext uri="{BB962C8B-B14F-4D97-AF65-F5344CB8AC3E}">
        <p14:creationId xmlns:p14="http://schemas.microsoft.com/office/powerpoint/2010/main" val="9445325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second target is:</a:t>
            </a:r>
          </a:p>
          <a:p>
            <a:r>
              <a:rPr lang="en-US" sz="1200" i="1" kern="1200" dirty="0">
                <a:solidFill>
                  <a:schemeClr val="tx1"/>
                </a:solidFill>
                <a:effectLst/>
                <a:latin typeface="+mn-lt"/>
                <a:ea typeface="+mn-ea"/>
                <a:cs typeface="+mn-cs"/>
              </a:rPr>
              <a:t>Construct, autonomously, chains of reasoning to justify mathematical models used, interpretations made, and solutions proposed for a complex problem.</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We saw this target in Claim 3. In Claim 4 items, though, students will be asked about the models that are being used, the interpretations made, and how those justify the solution to a problem. Target B is usually assessed in conjunction with Target E, described later. As in Claim 3, Target B items present students with a single, complex question to answer without additional directions given to the student.</a:t>
            </a:r>
          </a:p>
        </p:txBody>
      </p:sp>
      <p:sp>
        <p:nvSpPr>
          <p:cNvPr id="4" name="Slide Number Placeholder 3"/>
          <p:cNvSpPr>
            <a:spLocks noGrp="1"/>
          </p:cNvSpPr>
          <p:nvPr>
            <p:ph type="sldNum" sz="quarter" idx="10"/>
          </p:nvPr>
        </p:nvSpPr>
        <p:spPr/>
        <p:txBody>
          <a:bodyPr/>
          <a:lstStyle/>
          <a:p>
            <a:fld id="{5DBCC928-3E40-4618-8199-76370286D15C}" type="slidenum">
              <a:rPr lang="en-US" smtClean="0"/>
              <a:t>12</a:t>
            </a:fld>
            <a:endParaRPr lang="en-US"/>
          </a:p>
        </p:txBody>
      </p:sp>
    </p:spTree>
    <p:extLst>
      <p:ext uri="{BB962C8B-B14F-4D97-AF65-F5344CB8AC3E}">
        <p14:creationId xmlns:p14="http://schemas.microsoft.com/office/powerpoint/2010/main" val="9527157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third target is:</a:t>
            </a:r>
          </a:p>
          <a:p>
            <a:r>
              <a:rPr lang="en-US" sz="1200" i="1" kern="1200" dirty="0">
                <a:solidFill>
                  <a:schemeClr val="tx1"/>
                </a:solidFill>
                <a:effectLst/>
                <a:latin typeface="+mn-lt"/>
                <a:ea typeface="+mn-ea"/>
                <a:cs typeface="+mn-cs"/>
              </a:rPr>
              <a:t>State logical assumptions being used.</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student is presented with a problem and must either identify information or assumptions needed to solve the problem, research to provide information needed to solve the problem, or provide a reasoned estimate of a quantity needed to solve the problem.</a:t>
            </a:r>
          </a:p>
        </p:txBody>
      </p:sp>
      <p:sp>
        <p:nvSpPr>
          <p:cNvPr id="4" name="Slide Number Placeholder 3"/>
          <p:cNvSpPr>
            <a:spLocks noGrp="1"/>
          </p:cNvSpPr>
          <p:nvPr>
            <p:ph type="sldNum" sz="quarter" idx="10"/>
          </p:nvPr>
        </p:nvSpPr>
        <p:spPr/>
        <p:txBody>
          <a:bodyPr/>
          <a:lstStyle/>
          <a:p>
            <a:fld id="{5DBCC928-3E40-4618-8199-76370286D15C}" type="slidenum">
              <a:rPr lang="en-US" smtClean="0"/>
              <a:t>13</a:t>
            </a:fld>
            <a:endParaRPr lang="en-US"/>
          </a:p>
        </p:txBody>
      </p:sp>
    </p:spTree>
    <p:extLst>
      <p:ext uri="{BB962C8B-B14F-4D97-AF65-F5344CB8AC3E}">
        <p14:creationId xmlns:p14="http://schemas.microsoft.com/office/powerpoint/2010/main" val="644402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These Grade 7 and high school items ask students to make a prediction based on assumptions stated in the problem. Take a moment to identify the assumptions in these items.</a:t>
            </a:r>
          </a:p>
        </p:txBody>
      </p:sp>
      <p:sp>
        <p:nvSpPr>
          <p:cNvPr id="4" name="Slide Number Placeholder 3"/>
          <p:cNvSpPr>
            <a:spLocks noGrp="1"/>
          </p:cNvSpPr>
          <p:nvPr>
            <p:ph type="sldNum" sz="quarter" idx="10"/>
          </p:nvPr>
        </p:nvSpPr>
        <p:spPr/>
        <p:txBody>
          <a:bodyPr/>
          <a:lstStyle/>
          <a:p>
            <a:fld id="{5DBCC928-3E40-4618-8199-76370286D15C}" type="slidenum">
              <a:rPr lang="en-US" smtClean="0"/>
              <a:t>14</a:t>
            </a:fld>
            <a:endParaRPr lang="en-US"/>
          </a:p>
        </p:txBody>
      </p:sp>
    </p:spTree>
    <p:extLst>
      <p:ext uri="{BB962C8B-B14F-4D97-AF65-F5344CB8AC3E}">
        <p14:creationId xmlns:p14="http://schemas.microsoft.com/office/powerpoint/2010/main" val="3325067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fourth target is:</a:t>
            </a:r>
          </a:p>
          <a:p>
            <a:r>
              <a:rPr lang="en-US" sz="1200" i="1" kern="1200" dirty="0">
                <a:solidFill>
                  <a:schemeClr val="tx1"/>
                </a:solidFill>
                <a:effectLst/>
                <a:latin typeface="+mn-lt"/>
                <a:ea typeface="+mn-ea"/>
                <a:cs typeface="+mn-cs"/>
              </a:rPr>
              <a:t>Interpret results in the context of a situation.</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Students assessed on this target are given a real-world problem and they must interpret a solution to the problem in terms of the context. Because the problem is real-world, this target is often assessed with Target A.</a:t>
            </a:r>
            <a:r>
              <a:rPr lang="en-US" sz="1200"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DBCC928-3E40-4618-8199-76370286D15C}" type="slidenum">
              <a:rPr lang="en-US" smtClean="0"/>
              <a:t>15</a:t>
            </a:fld>
            <a:endParaRPr lang="en-US"/>
          </a:p>
        </p:txBody>
      </p:sp>
    </p:spTree>
    <p:extLst>
      <p:ext uri="{BB962C8B-B14F-4D97-AF65-F5344CB8AC3E}">
        <p14:creationId xmlns:p14="http://schemas.microsoft.com/office/powerpoint/2010/main" val="20791457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These Grade 8 and high school items require that the student have the context of the problem in mind as they work toward an answer. As you read these problems, consider how students will need to refer to the context of the problem in order to find the answer.</a:t>
            </a:r>
          </a:p>
        </p:txBody>
      </p:sp>
      <p:sp>
        <p:nvSpPr>
          <p:cNvPr id="4" name="Slide Number Placeholder 3"/>
          <p:cNvSpPr>
            <a:spLocks noGrp="1"/>
          </p:cNvSpPr>
          <p:nvPr>
            <p:ph type="sldNum" sz="quarter" idx="10"/>
          </p:nvPr>
        </p:nvSpPr>
        <p:spPr/>
        <p:txBody>
          <a:bodyPr/>
          <a:lstStyle/>
          <a:p>
            <a:fld id="{5DBCC928-3E40-4618-8199-76370286D15C}" type="slidenum">
              <a:rPr lang="en-US" smtClean="0"/>
              <a:t>16</a:t>
            </a:fld>
            <a:endParaRPr lang="en-US"/>
          </a:p>
        </p:txBody>
      </p:sp>
    </p:spTree>
    <p:extLst>
      <p:ext uri="{BB962C8B-B14F-4D97-AF65-F5344CB8AC3E}">
        <p14:creationId xmlns:p14="http://schemas.microsoft.com/office/powerpoint/2010/main" val="9770379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fifth target is:</a:t>
            </a:r>
          </a:p>
          <a:p>
            <a:r>
              <a:rPr lang="en-US" sz="1200" i="1" kern="1200" dirty="0">
                <a:solidFill>
                  <a:schemeClr val="tx1"/>
                </a:solidFill>
                <a:effectLst/>
                <a:latin typeface="+mn-lt"/>
                <a:ea typeface="+mn-ea"/>
                <a:cs typeface="+mn-cs"/>
              </a:rPr>
              <a:t>Analyze the adequacy of and make improvements to an existing model or develop a mathematical model of a real phenomenon.</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Target E is often assessed in conjunction with Target B. In determining the adequacy of a model or in developing one, the student also either creates or justifies a model, states why the interpretation of the model works in a given situation, or justifies a solution based on a chain of reasoning that supports the solution.</a:t>
            </a:r>
          </a:p>
        </p:txBody>
      </p:sp>
      <p:sp>
        <p:nvSpPr>
          <p:cNvPr id="4" name="Slide Number Placeholder 3"/>
          <p:cNvSpPr>
            <a:spLocks noGrp="1"/>
          </p:cNvSpPr>
          <p:nvPr>
            <p:ph type="sldNum" sz="quarter" idx="10"/>
          </p:nvPr>
        </p:nvSpPr>
        <p:spPr/>
        <p:txBody>
          <a:bodyPr/>
          <a:lstStyle/>
          <a:p>
            <a:fld id="{5DBCC928-3E40-4618-8199-76370286D15C}" type="slidenum">
              <a:rPr lang="en-US" smtClean="0"/>
              <a:t>17</a:t>
            </a:fld>
            <a:endParaRPr lang="en-US"/>
          </a:p>
        </p:txBody>
      </p:sp>
    </p:spTree>
    <p:extLst>
      <p:ext uri="{BB962C8B-B14F-4D97-AF65-F5344CB8AC3E}">
        <p14:creationId xmlns:p14="http://schemas.microsoft.com/office/powerpoint/2010/main" val="13971928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These Grade 3 and Grade 8 items are examples where students are asked to provide a model for a given situation. The Grade 3 example is also assessing Target B, chains of reasoning, which is used to develop the equation. Take a moment to determine the models in these items and the reasoning students would use to create the models.</a:t>
            </a:r>
          </a:p>
        </p:txBody>
      </p:sp>
      <p:sp>
        <p:nvSpPr>
          <p:cNvPr id="4" name="Slide Number Placeholder 3"/>
          <p:cNvSpPr>
            <a:spLocks noGrp="1"/>
          </p:cNvSpPr>
          <p:nvPr>
            <p:ph type="sldNum" sz="quarter" idx="10"/>
          </p:nvPr>
        </p:nvSpPr>
        <p:spPr/>
        <p:txBody>
          <a:bodyPr/>
          <a:lstStyle/>
          <a:p>
            <a:fld id="{5DBCC928-3E40-4618-8199-76370286D15C}" type="slidenum">
              <a:rPr lang="en-US" smtClean="0"/>
              <a:t>18</a:t>
            </a:fld>
            <a:endParaRPr lang="en-US"/>
          </a:p>
        </p:txBody>
      </p:sp>
    </p:spTree>
    <p:extLst>
      <p:ext uri="{BB962C8B-B14F-4D97-AF65-F5344CB8AC3E}">
        <p14:creationId xmlns:p14="http://schemas.microsoft.com/office/powerpoint/2010/main" val="10639260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sixth target is:</a:t>
            </a:r>
          </a:p>
          <a:p>
            <a:r>
              <a:rPr lang="en-US" sz="1200" i="1" kern="1200" dirty="0">
                <a:solidFill>
                  <a:schemeClr val="tx1"/>
                </a:solidFill>
                <a:effectLst/>
                <a:latin typeface="+mn-lt"/>
                <a:ea typeface="+mn-ea"/>
                <a:cs typeface="+mn-cs"/>
              </a:rPr>
              <a:t>Identify important quantities in a practical situation and map their relationships (e.g., using diagrams, two-way tables, graphs, flowcharts, or formulas).</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understand almost any Claim 4 problem, students must identify the quantities that are needed to work towards a solution. Therefore, this target is often assessed in conjunction with Target A and Target C. It is important to realize that these targets represent the skills that are important to modeling and data analysis. Because of the messiness of Claim 4, students have to use more than one skill to find a solution pathway.</a:t>
            </a:r>
          </a:p>
        </p:txBody>
      </p:sp>
      <p:sp>
        <p:nvSpPr>
          <p:cNvPr id="4" name="Slide Number Placeholder 3"/>
          <p:cNvSpPr>
            <a:spLocks noGrp="1"/>
          </p:cNvSpPr>
          <p:nvPr>
            <p:ph type="sldNum" sz="quarter" idx="10"/>
          </p:nvPr>
        </p:nvSpPr>
        <p:spPr/>
        <p:txBody>
          <a:bodyPr/>
          <a:lstStyle/>
          <a:p>
            <a:fld id="{5DBCC928-3E40-4618-8199-76370286D15C}" type="slidenum">
              <a:rPr lang="en-US" smtClean="0"/>
              <a:t>19</a:t>
            </a:fld>
            <a:endParaRPr lang="en-US"/>
          </a:p>
        </p:txBody>
      </p:sp>
    </p:spTree>
    <p:extLst>
      <p:ext uri="{BB962C8B-B14F-4D97-AF65-F5344CB8AC3E}">
        <p14:creationId xmlns:p14="http://schemas.microsoft.com/office/powerpoint/2010/main" val="41984474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seventh target is:</a:t>
            </a:r>
          </a:p>
          <a:p>
            <a:r>
              <a:rPr lang="en-US" sz="1200" i="1" kern="1200" dirty="0">
                <a:solidFill>
                  <a:schemeClr val="tx1"/>
                </a:solidFill>
                <a:effectLst/>
                <a:latin typeface="+mn-lt"/>
                <a:ea typeface="+mn-ea"/>
                <a:cs typeface="+mn-cs"/>
              </a:rPr>
              <a:t>Identify, analyze, and synthesize relevant external resources to pose or solve problems.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target is measured in performance tasks only. To assess this target, students will need access to external resources. These external resources are often hyperlinks to “mock” internet pages so that students do not have free reign to use the internet while in a testing situation. However, this target can be addressed in the classroom setting where access to such resources may be more readily available.</a:t>
            </a:r>
          </a:p>
        </p:txBody>
      </p:sp>
      <p:sp>
        <p:nvSpPr>
          <p:cNvPr id="4" name="Slide Number Placeholder 3"/>
          <p:cNvSpPr>
            <a:spLocks noGrp="1"/>
          </p:cNvSpPr>
          <p:nvPr>
            <p:ph type="sldNum" sz="quarter" idx="10"/>
          </p:nvPr>
        </p:nvSpPr>
        <p:spPr/>
        <p:txBody>
          <a:bodyPr/>
          <a:lstStyle/>
          <a:p>
            <a:fld id="{5DBCC928-3E40-4618-8199-76370286D15C}" type="slidenum">
              <a:rPr lang="en-US" smtClean="0"/>
              <a:t>20</a:t>
            </a:fld>
            <a:endParaRPr lang="en-US"/>
          </a:p>
        </p:txBody>
      </p:sp>
    </p:spTree>
    <p:extLst>
      <p:ext uri="{BB962C8B-B14F-4D97-AF65-F5344CB8AC3E}">
        <p14:creationId xmlns:p14="http://schemas.microsoft.com/office/powerpoint/2010/main" val="15468919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More example items for each target are available in the Claim 4 item specifications, online at this website. Look under “Mathematics” in the Item/Task Specifications section. </a:t>
            </a:r>
          </a:p>
        </p:txBody>
      </p:sp>
      <p:sp>
        <p:nvSpPr>
          <p:cNvPr id="4" name="Slide Number Placeholder 3"/>
          <p:cNvSpPr>
            <a:spLocks noGrp="1"/>
          </p:cNvSpPr>
          <p:nvPr>
            <p:ph type="sldNum" sz="quarter" idx="10"/>
          </p:nvPr>
        </p:nvSpPr>
        <p:spPr/>
        <p:txBody>
          <a:bodyPr/>
          <a:lstStyle/>
          <a:p>
            <a:fld id="{5DBCC928-3E40-4618-8199-76370286D15C}" type="slidenum">
              <a:rPr lang="en-US" smtClean="0"/>
              <a:t>21</a:t>
            </a:fld>
            <a:endParaRPr lang="en-US"/>
          </a:p>
        </p:txBody>
      </p:sp>
    </p:spTree>
    <p:extLst>
      <p:ext uri="{BB962C8B-B14F-4D97-AF65-F5344CB8AC3E}">
        <p14:creationId xmlns:p14="http://schemas.microsoft.com/office/powerpoint/2010/main" val="41108956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Claim 4 items allow opportunities for students to make the connection from “school” mathematics to real-world applications of the mathematics. Students, therefore, have to apply their mathematics at a much deeper level than what is expected of them in Claim 1. Because of the high cognitive demand of Claim 4 items, the problem will sometimes use knowledge and skills learned at lower grades.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As in Claims 2 and 3, item development in Claim 4 is flexible to elicit a wide range of problem solving and modeling. Item writers must combine the skills described in the Claim 4 targets with content described in the standards. This is why there are no set task models in the Claim 4 documents, only descriptions and example items.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Because of their strong connection, Claims 2 and 4 are combined for reporting purposes of the summative assessment. Approximately one-sixth of the computer-adaptive portion of the Smarter Balanced test assesses Claims 2 and 4 combined. Claim 4 is also assessed on the performance task. When combined with Claim 2, these two claims make up approximately two-thirds of a performance task. Altogether, approximately one-fourth of the summative test assesses skills from Claims 2 and 4 combined.</a:t>
            </a:r>
          </a:p>
        </p:txBody>
      </p:sp>
      <p:sp>
        <p:nvSpPr>
          <p:cNvPr id="4" name="Slide Number Placeholder 3"/>
          <p:cNvSpPr>
            <a:spLocks noGrp="1"/>
          </p:cNvSpPr>
          <p:nvPr>
            <p:ph type="sldNum" sz="quarter" idx="10"/>
          </p:nvPr>
        </p:nvSpPr>
        <p:spPr/>
        <p:txBody>
          <a:bodyPr/>
          <a:lstStyle/>
          <a:p>
            <a:fld id="{5DBCC928-3E40-4618-8199-76370286D15C}" type="slidenum">
              <a:rPr lang="en-US" smtClean="0"/>
              <a:t>22</a:t>
            </a:fld>
            <a:endParaRPr lang="en-US"/>
          </a:p>
        </p:txBody>
      </p:sp>
    </p:spTree>
    <p:extLst>
      <p:ext uri="{BB962C8B-B14F-4D97-AF65-F5344CB8AC3E}">
        <p14:creationId xmlns:p14="http://schemas.microsoft.com/office/powerpoint/2010/main" val="5070928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More information about Claim 4 on the summative assessment, both the computer-adaptive and the performance task portions, is available in the Test Blueprints, online at this website.</a:t>
            </a:r>
          </a:p>
        </p:txBody>
      </p:sp>
      <p:sp>
        <p:nvSpPr>
          <p:cNvPr id="4" name="Slide Number Placeholder 3"/>
          <p:cNvSpPr>
            <a:spLocks noGrp="1"/>
          </p:cNvSpPr>
          <p:nvPr>
            <p:ph type="sldNum" sz="quarter" idx="10"/>
          </p:nvPr>
        </p:nvSpPr>
        <p:spPr/>
        <p:txBody>
          <a:bodyPr/>
          <a:lstStyle/>
          <a:p>
            <a:fld id="{5DBCC928-3E40-4618-8199-76370286D15C}" type="slidenum">
              <a:rPr lang="en-US" smtClean="0"/>
              <a:t>23</a:t>
            </a:fld>
            <a:endParaRPr lang="en-US"/>
          </a:p>
        </p:txBody>
      </p:sp>
    </p:spTree>
    <p:extLst>
      <p:ext uri="{BB962C8B-B14F-4D97-AF65-F5344CB8AC3E}">
        <p14:creationId xmlns:p14="http://schemas.microsoft.com/office/powerpoint/2010/main" val="25465236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Real-world situations and problems rarely come neatly packaged. Instruction around modeling and data analysis should help students develop skills and tools to solve these types of problems. Students have, for years, been given problems that had one unique response. To a great extent, students have not even needed to analyze the response. That approach, as seen in many textbooks, sets up a false premise in students’ minds about how mathematics is applied beyond the classroom.</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Real-world situations that call for mathematical models often contain sets of data that do not have nice whole number statistical values associated with them. For instance, an unknown shape may have rugged edges and an approximation is needed to determine its area. How are these situations dealt with? Is there a way to overlay a mathematical model that will help to approximate a solution? Often estimation must be used to determine a model that might help to solve a problem. Students may need to search resources beyond the textbook for missing pieces of information. Assumptions need to be made when using a particular solution pathway.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performance task that students complete as part of the summative assessment sets the stage for the type of tasks they should see on a regular basis in the classroom. While performance tasks have Claim 2, 3, and 4 items, it is the combination of these claims that best models a rich problem for students to solve. Given the restrictions inherent in any assessment, the classroom offers the best opportunity to dig deeply into mathematics in an authentic way.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Because mathematical knowledge in the standards is based on a progression of knowledge and skills, more complex problem-solving tasks may ask students to draw from the knowledge and skills acquired at lower grade levels. The Claim 4 targets show that, just as a student’s understanding of the mathematics grows over the years, their ability to apply that understanding to more and more complex situation should also grow.</a:t>
            </a:r>
          </a:p>
        </p:txBody>
      </p:sp>
      <p:sp>
        <p:nvSpPr>
          <p:cNvPr id="4" name="Slide Number Placeholder 3"/>
          <p:cNvSpPr>
            <a:spLocks noGrp="1"/>
          </p:cNvSpPr>
          <p:nvPr>
            <p:ph type="sldNum" sz="quarter" idx="10"/>
          </p:nvPr>
        </p:nvSpPr>
        <p:spPr/>
        <p:txBody>
          <a:bodyPr/>
          <a:lstStyle/>
          <a:p>
            <a:fld id="{5DBCC928-3E40-4618-8199-76370286D15C}" type="slidenum">
              <a:rPr lang="en-US" smtClean="0"/>
              <a:t>24</a:t>
            </a:fld>
            <a:endParaRPr lang="en-US"/>
          </a:p>
        </p:txBody>
      </p:sp>
    </p:spTree>
    <p:extLst>
      <p:ext uri="{BB962C8B-B14F-4D97-AF65-F5344CB8AC3E}">
        <p14:creationId xmlns:p14="http://schemas.microsoft.com/office/powerpoint/2010/main" val="17841308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hope this brief introduction to Claim 4 gives you greater insight into assessing students’ abilities to model situations and analyze data, as described in the Washington State K—12 Learning Standards and mathematical practices.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We encourage you to view the videos for Claims 1 through 3 to get a more complete picture of the skills and practices students should develop. Thank you.</a:t>
            </a:r>
          </a:p>
        </p:txBody>
      </p:sp>
      <p:sp>
        <p:nvSpPr>
          <p:cNvPr id="4" name="Slide Number Placeholder 3"/>
          <p:cNvSpPr>
            <a:spLocks noGrp="1"/>
          </p:cNvSpPr>
          <p:nvPr>
            <p:ph type="sldNum" sz="quarter" idx="10"/>
          </p:nvPr>
        </p:nvSpPr>
        <p:spPr/>
        <p:txBody>
          <a:bodyPr/>
          <a:lstStyle/>
          <a:p>
            <a:fld id="{5DBCC928-3E40-4618-8199-76370286D15C}" type="slidenum">
              <a:rPr lang="en-US" smtClean="0"/>
              <a:t>25</a:t>
            </a:fld>
            <a:endParaRPr lang="en-US"/>
          </a:p>
        </p:txBody>
      </p:sp>
    </p:spTree>
    <p:extLst>
      <p:ext uri="{BB962C8B-B14F-4D97-AF65-F5344CB8AC3E}">
        <p14:creationId xmlns:p14="http://schemas.microsoft.com/office/powerpoint/2010/main" val="19070877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61181D0-CE2A-4200-997A-74C4EFB1408B}" type="datetimeFigureOut">
              <a:rPr lang="en-US" smtClean="0"/>
              <a:t>6/24/2019</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399B995-EE9C-404E-9B19-B1026A8F9E4F}" type="slidenum">
              <a:rPr lang="en-US" smtClean="0"/>
              <a:t>‹#›</a:t>
            </a:fld>
            <a:endParaRPr lang="en-US"/>
          </a:p>
        </p:txBody>
      </p:sp>
    </p:spTree>
    <p:extLst>
      <p:ext uri="{BB962C8B-B14F-4D97-AF65-F5344CB8AC3E}">
        <p14:creationId xmlns:p14="http://schemas.microsoft.com/office/powerpoint/2010/main" val="2576553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1181D0-CE2A-4200-997A-74C4EFB1408B}" type="datetimeFigureOut">
              <a:rPr lang="en-US" smtClean="0"/>
              <a:t>6/24/2019</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399B995-EE9C-404E-9B19-B1026A8F9E4F}" type="slidenum">
              <a:rPr lang="en-US" smtClean="0"/>
              <a:t>‹#›</a:t>
            </a:fld>
            <a:endParaRPr lang="en-US"/>
          </a:p>
        </p:txBody>
      </p:sp>
    </p:spTree>
    <p:extLst>
      <p:ext uri="{BB962C8B-B14F-4D97-AF65-F5344CB8AC3E}">
        <p14:creationId xmlns:p14="http://schemas.microsoft.com/office/powerpoint/2010/main" val="10574514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1181D0-CE2A-4200-997A-74C4EFB1408B}" type="datetimeFigureOut">
              <a:rPr lang="en-US" smtClean="0"/>
              <a:t>6/24/2019</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399B995-EE9C-404E-9B19-B1026A8F9E4F}" type="slidenum">
              <a:rPr lang="en-US" smtClean="0"/>
              <a:t>‹#›</a:t>
            </a:fld>
            <a:endParaRPr lang="en-US"/>
          </a:p>
        </p:txBody>
      </p:sp>
    </p:spTree>
    <p:extLst>
      <p:ext uri="{BB962C8B-B14F-4D97-AF65-F5344CB8AC3E}">
        <p14:creationId xmlns:p14="http://schemas.microsoft.com/office/powerpoint/2010/main" val="4292729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61181D0-CE2A-4200-997A-74C4EFB1408B}" type="datetimeFigureOut">
              <a:rPr lang="en-US" smtClean="0"/>
              <a:t>6/24/2019</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4399B995-EE9C-404E-9B19-B1026A8F9E4F}" type="slidenum">
              <a:rPr lang="en-US" smtClean="0"/>
              <a:t>‹#›</a:t>
            </a:fld>
            <a:endParaRPr lang="en-US"/>
          </a:p>
        </p:txBody>
      </p:sp>
    </p:spTree>
    <p:extLst>
      <p:ext uri="{BB962C8B-B14F-4D97-AF65-F5344CB8AC3E}">
        <p14:creationId xmlns:p14="http://schemas.microsoft.com/office/powerpoint/2010/main" val="45465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61181D0-CE2A-4200-997A-74C4EFB1408B}" type="datetimeFigureOut">
              <a:rPr lang="en-US" smtClean="0"/>
              <a:t>6/24/2019</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399B995-EE9C-404E-9B19-B1026A8F9E4F}" type="slidenum">
              <a:rPr lang="en-US" smtClean="0"/>
              <a:t>‹#›</a:t>
            </a:fld>
            <a:endParaRPr lang="en-US"/>
          </a:p>
        </p:txBody>
      </p:sp>
    </p:spTree>
    <p:extLst>
      <p:ext uri="{BB962C8B-B14F-4D97-AF65-F5344CB8AC3E}">
        <p14:creationId xmlns:p14="http://schemas.microsoft.com/office/powerpoint/2010/main" val="1052015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61181D0-CE2A-4200-997A-74C4EFB1408B}" type="datetimeFigureOut">
              <a:rPr lang="en-US" smtClean="0"/>
              <a:t>6/24/2019</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399B995-EE9C-404E-9B19-B1026A8F9E4F}" type="slidenum">
              <a:rPr lang="en-US" smtClean="0"/>
              <a:t>‹#›</a:t>
            </a:fld>
            <a:endParaRPr lang="en-US"/>
          </a:p>
        </p:txBody>
      </p:sp>
    </p:spTree>
    <p:extLst>
      <p:ext uri="{BB962C8B-B14F-4D97-AF65-F5344CB8AC3E}">
        <p14:creationId xmlns:p14="http://schemas.microsoft.com/office/powerpoint/2010/main" val="6575799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1181D0-CE2A-4200-997A-74C4EFB1408B}" type="datetimeFigureOut">
              <a:rPr lang="en-US" smtClean="0"/>
              <a:t>6/24/2019</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399B995-EE9C-404E-9B19-B1026A8F9E4F}" type="slidenum">
              <a:rPr lang="en-US" smtClean="0"/>
              <a:t>‹#›</a:t>
            </a:fld>
            <a:endParaRPr lang="en-US"/>
          </a:p>
        </p:txBody>
      </p:sp>
    </p:spTree>
    <p:extLst>
      <p:ext uri="{BB962C8B-B14F-4D97-AF65-F5344CB8AC3E}">
        <p14:creationId xmlns:p14="http://schemas.microsoft.com/office/powerpoint/2010/main" val="542975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61181D0-CE2A-4200-997A-74C4EFB1408B}" type="datetimeFigureOut">
              <a:rPr lang="en-US" smtClean="0"/>
              <a:t>6/24/2019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399B995-EE9C-404E-9B19-B1026A8F9E4F}" type="slidenum">
              <a:rPr lang="en-US" smtClean="0"/>
              <a:t>‹#›</a:t>
            </a:fld>
            <a:endParaRPr lang="en-US"/>
          </a:p>
        </p:txBody>
      </p:sp>
    </p:spTree>
    <p:extLst>
      <p:ext uri="{BB962C8B-B14F-4D97-AF65-F5344CB8AC3E}">
        <p14:creationId xmlns:p14="http://schemas.microsoft.com/office/powerpoint/2010/main" val="32925783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61181D0-CE2A-4200-997A-74C4EFB1408B}" type="datetimeFigureOut">
              <a:rPr lang="en-US" smtClean="0"/>
              <a:t>6/24/2019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399B995-EE9C-404E-9B19-B1026A8F9E4F}" type="slidenum">
              <a:rPr lang="en-US" smtClean="0"/>
              <a:t>‹#›</a:t>
            </a:fld>
            <a:endParaRPr lang="en-US"/>
          </a:p>
        </p:txBody>
      </p:sp>
    </p:spTree>
    <p:extLst>
      <p:ext uri="{BB962C8B-B14F-4D97-AF65-F5344CB8AC3E}">
        <p14:creationId xmlns:p14="http://schemas.microsoft.com/office/powerpoint/2010/main" val="3983134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1181D0-CE2A-4200-997A-74C4EFB1408B}" type="datetimeFigureOut">
              <a:rPr lang="en-US" smtClean="0"/>
              <a:t>6/24/2019</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399B995-EE9C-404E-9B19-B1026A8F9E4F}" type="slidenum">
              <a:rPr lang="en-US" smtClean="0"/>
              <a:t>‹#›</a:t>
            </a:fld>
            <a:endParaRPr lang="en-US"/>
          </a:p>
        </p:txBody>
      </p:sp>
    </p:spTree>
    <p:extLst>
      <p:ext uri="{BB962C8B-B14F-4D97-AF65-F5344CB8AC3E}">
        <p14:creationId xmlns:p14="http://schemas.microsoft.com/office/powerpoint/2010/main" val="237395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1181D0-CE2A-4200-997A-74C4EFB1408B}" type="datetimeFigureOut">
              <a:rPr lang="en-US" smtClean="0"/>
              <a:t>6/24/2019</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399B995-EE9C-404E-9B19-B1026A8F9E4F}"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857535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61181D0-CE2A-4200-997A-74C4EFB1408B}" type="datetimeFigureOut">
              <a:rPr lang="en-US" smtClean="0"/>
              <a:t>6/24/2019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399B995-EE9C-404E-9B19-B1026A8F9E4F}" type="slidenum">
              <a:rPr lang="en-US" smtClean="0"/>
              <a:t>‹#›</a:t>
            </a:fld>
            <a:endParaRPr lang="en-US"/>
          </a:p>
        </p:txBody>
      </p:sp>
    </p:spTree>
    <p:extLst>
      <p:ext uri="{BB962C8B-B14F-4D97-AF65-F5344CB8AC3E}">
        <p14:creationId xmlns:p14="http://schemas.microsoft.com/office/powerpoint/2010/main" val="376034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61181D0-CE2A-4200-997A-74C4EFB1408B}" type="datetimeFigureOut">
              <a:rPr lang="en-US" smtClean="0"/>
              <a:t>6/24/2019</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399B995-EE9C-404E-9B19-B1026A8F9E4F}"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712053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61181D0-CE2A-4200-997A-74C4EFB1408B}" type="datetimeFigureOut">
              <a:rPr lang="en-US" smtClean="0"/>
              <a:t>6/24/2019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399B995-EE9C-404E-9B19-B1026A8F9E4F}" type="slidenum">
              <a:rPr lang="en-US" smtClean="0"/>
              <a:t>‹#›</a:t>
            </a:fld>
            <a:endParaRPr lang="en-US"/>
          </a:p>
        </p:txBody>
      </p:sp>
    </p:spTree>
    <p:extLst>
      <p:ext uri="{BB962C8B-B14F-4D97-AF65-F5344CB8AC3E}">
        <p14:creationId xmlns:p14="http://schemas.microsoft.com/office/powerpoint/2010/main" val="11582534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1181D0-CE2A-4200-997A-74C4EFB1408B}" type="datetimeFigureOut">
              <a:rPr lang="en-US" smtClean="0"/>
              <a:t>6/24/2019</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399B995-EE9C-404E-9B19-B1026A8F9E4F}" type="slidenum">
              <a:rPr lang="en-US" smtClean="0"/>
              <a:t>‹#›</a:t>
            </a:fld>
            <a:endParaRPr lang="en-US"/>
          </a:p>
        </p:txBody>
      </p:sp>
    </p:spTree>
    <p:extLst>
      <p:ext uri="{BB962C8B-B14F-4D97-AF65-F5344CB8AC3E}">
        <p14:creationId xmlns:p14="http://schemas.microsoft.com/office/powerpoint/2010/main" val="15088102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1181D0-CE2A-4200-997A-74C4EFB1408B}" type="datetimeFigureOut">
              <a:rPr lang="en-US" smtClean="0"/>
              <a:t>6/24/2019</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399B995-EE9C-404E-9B19-B1026A8F9E4F}" type="slidenum">
              <a:rPr lang="en-US" smtClean="0"/>
              <a:t>‹#›</a:t>
            </a:fld>
            <a:endParaRPr lang="en-US"/>
          </a:p>
        </p:txBody>
      </p:sp>
    </p:spTree>
    <p:extLst>
      <p:ext uri="{BB962C8B-B14F-4D97-AF65-F5344CB8AC3E}">
        <p14:creationId xmlns:p14="http://schemas.microsoft.com/office/powerpoint/2010/main" val="568088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61181D0-CE2A-4200-997A-74C4EFB1408B}" type="datetimeFigureOut">
              <a:rPr lang="en-US" smtClean="0"/>
              <a:t>6/24/2019</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399B995-EE9C-404E-9B19-B1026A8F9E4F}" type="slidenum">
              <a:rPr lang="en-US" smtClean="0"/>
              <a:t>‹#›</a:t>
            </a:fld>
            <a:endParaRPr lang="en-US"/>
          </a:p>
        </p:txBody>
      </p:sp>
    </p:spTree>
    <p:extLst>
      <p:ext uri="{BB962C8B-B14F-4D97-AF65-F5344CB8AC3E}">
        <p14:creationId xmlns:p14="http://schemas.microsoft.com/office/powerpoint/2010/main" val="31882582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smarterbalanced.org/smarter-balanced-assessment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hyperlink" Target="http://www.smarterbalanced.org/smarter-balanced-assessments/#ite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smarterbalanced.org/smarter-balanced-assessments/"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smarterbalanced.org/smarter-balanced-assessments/#item"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smarterbalanced.org/smarter-balanced-assessments/"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Claim 4: Modeling and Data Analysis</a:t>
            </a:r>
          </a:p>
        </p:txBody>
      </p:sp>
      <p:sp>
        <p:nvSpPr>
          <p:cNvPr id="3" name="Subtitle 2"/>
          <p:cNvSpPr>
            <a:spLocks noGrp="1"/>
          </p:cNvSpPr>
          <p:nvPr>
            <p:ph type="subTitle" idx="1"/>
          </p:nvPr>
        </p:nvSpPr>
        <p:spPr/>
        <p:txBody>
          <a:bodyPr/>
          <a:lstStyle/>
          <a:p>
            <a:r>
              <a:rPr lang="en-US" dirty="0"/>
              <a:t>The Smarter Balanced summative mathematics assessment and its relationship to instruction</a:t>
            </a:r>
          </a:p>
        </p:txBody>
      </p:sp>
    </p:spTree>
    <p:extLst>
      <p:ext uri="{BB962C8B-B14F-4D97-AF65-F5344CB8AC3E}">
        <p14:creationId xmlns:p14="http://schemas.microsoft.com/office/powerpoint/2010/main" val="18905972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Claim 4?</a:t>
            </a:r>
          </a:p>
        </p:txBody>
      </p:sp>
      <p:sp>
        <p:nvSpPr>
          <p:cNvPr id="3" name="Content Placeholder 2"/>
          <p:cNvSpPr>
            <a:spLocks noGrp="1"/>
          </p:cNvSpPr>
          <p:nvPr>
            <p:ph idx="1"/>
          </p:nvPr>
        </p:nvSpPr>
        <p:spPr>
          <a:xfrm>
            <a:off x="2589212" y="1736035"/>
            <a:ext cx="8915400" cy="3777622"/>
          </a:xfrm>
        </p:spPr>
        <p:txBody>
          <a:bodyPr>
            <a:normAutofit/>
          </a:bodyPr>
          <a:lstStyle/>
          <a:p>
            <a:r>
              <a:rPr lang="en-US" sz="2400" dirty="0"/>
              <a:t>Analyze real-world scenarios</a:t>
            </a:r>
          </a:p>
          <a:p>
            <a:r>
              <a:rPr lang="en-US" sz="2400" dirty="0"/>
              <a:t>Construct and use mathematical models to interpret and solve complex problems</a:t>
            </a:r>
          </a:p>
          <a:p>
            <a:r>
              <a:rPr lang="en-US" sz="2400" dirty="0"/>
              <a:t>Bridge between “school math” and the “real world”</a:t>
            </a:r>
          </a:p>
          <a:p>
            <a:r>
              <a:rPr lang="en-US" sz="2400" dirty="0"/>
              <a:t>Modeling is a mathematical practice at all levels and a category in the high school standards.</a:t>
            </a:r>
          </a:p>
          <a:p>
            <a:r>
              <a:rPr lang="en-US" sz="2400" dirty="0"/>
              <a:t>Claim 4 are not well-posed as in Claim 2.</a:t>
            </a:r>
          </a:p>
        </p:txBody>
      </p:sp>
    </p:spTree>
    <p:extLst>
      <p:ext uri="{BB962C8B-B14F-4D97-AF65-F5344CB8AC3E}">
        <p14:creationId xmlns:p14="http://schemas.microsoft.com/office/powerpoint/2010/main" val="30509683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Information</a:t>
            </a:r>
          </a:p>
        </p:txBody>
      </p:sp>
      <p:sp>
        <p:nvSpPr>
          <p:cNvPr id="3" name="Content Placeholder 2"/>
          <p:cNvSpPr>
            <a:spLocks noGrp="1"/>
          </p:cNvSpPr>
          <p:nvPr>
            <p:ph idx="1"/>
          </p:nvPr>
        </p:nvSpPr>
        <p:spPr/>
        <p:txBody>
          <a:bodyPr>
            <a:normAutofit/>
          </a:bodyPr>
          <a:lstStyle/>
          <a:p>
            <a:r>
              <a:rPr lang="en-US" sz="2400" dirty="0"/>
              <a:t>More information about modeling for Claim 4 is available in the Mathematics Content Specifications, online at </a:t>
            </a:r>
            <a:r>
              <a:rPr lang="en-US" sz="2400" u="sng" dirty="0">
                <a:hlinkClick r:id="rId3"/>
              </a:rPr>
              <a:t>http://www.smarterbalanced.org/smarter-balanced-assessments/</a:t>
            </a:r>
            <a:endParaRPr lang="en-US" sz="2400" dirty="0"/>
          </a:p>
          <a:p>
            <a:pPr marL="0" indent="0">
              <a:buNone/>
            </a:pPr>
            <a:endParaRPr lang="en-US" sz="2400" dirty="0"/>
          </a:p>
        </p:txBody>
      </p:sp>
    </p:spTree>
    <p:extLst>
      <p:ext uri="{BB962C8B-B14F-4D97-AF65-F5344CB8AC3E}">
        <p14:creationId xmlns:p14="http://schemas.microsoft.com/office/powerpoint/2010/main" val="38577621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Claim 4 requires use of content in the Standards</a:t>
            </a:r>
          </a:p>
        </p:txBody>
      </p:sp>
      <p:sp>
        <p:nvSpPr>
          <p:cNvPr id="3" name="Content Placeholder 2"/>
          <p:cNvSpPr>
            <a:spLocks noGrp="1"/>
          </p:cNvSpPr>
          <p:nvPr>
            <p:ph idx="1"/>
          </p:nvPr>
        </p:nvSpPr>
        <p:spPr/>
        <p:txBody>
          <a:bodyPr>
            <a:normAutofit/>
          </a:bodyPr>
          <a:lstStyle/>
          <a:p>
            <a:r>
              <a:rPr lang="en-US" sz="2400" dirty="0"/>
              <a:t>Making assumptions and approximations to simplify a complicated situation</a:t>
            </a:r>
          </a:p>
          <a:p>
            <a:r>
              <a:rPr lang="en-US" sz="2400" dirty="0"/>
              <a:t>Adjustments to these assumptions and approximations may be needed</a:t>
            </a:r>
          </a:p>
          <a:p>
            <a:r>
              <a:rPr lang="en-US" sz="2400" dirty="0"/>
              <a:t>Standards suggest the model or ask students to create one</a:t>
            </a:r>
          </a:p>
        </p:txBody>
      </p:sp>
    </p:spTree>
    <p:extLst>
      <p:ext uri="{BB962C8B-B14F-4D97-AF65-F5344CB8AC3E}">
        <p14:creationId xmlns:p14="http://schemas.microsoft.com/office/powerpoint/2010/main" val="31709862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2027935" y="3776737"/>
            <a:ext cx="5177111" cy="2900342"/>
          </a:xfrm>
          <a:prstGeom prst="rect">
            <a:avLst/>
          </a:prstGeom>
        </p:spPr>
      </p:pic>
      <p:pic>
        <p:nvPicPr>
          <p:cNvPr id="6" name="Picture 5"/>
          <p:cNvPicPr>
            <a:picLocks noChangeAspect="1"/>
          </p:cNvPicPr>
          <p:nvPr/>
        </p:nvPicPr>
        <p:blipFill>
          <a:blip r:embed="rId4"/>
          <a:stretch>
            <a:fillRect/>
          </a:stretch>
        </p:blipFill>
        <p:spPr>
          <a:xfrm>
            <a:off x="2027935" y="1340087"/>
            <a:ext cx="4952929" cy="2436650"/>
          </a:xfrm>
          <a:prstGeom prst="rect">
            <a:avLst/>
          </a:prstGeom>
        </p:spPr>
      </p:pic>
      <p:sp>
        <p:nvSpPr>
          <p:cNvPr id="2" name="Title 1"/>
          <p:cNvSpPr>
            <a:spLocks noGrp="1"/>
          </p:cNvSpPr>
          <p:nvPr>
            <p:ph type="title"/>
          </p:nvPr>
        </p:nvSpPr>
        <p:spPr>
          <a:xfrm>
            <a:off x="1577009" y="624110"/>
            <a:ext cx="9927603" cy="1280890"/>
          </a:xfrm>
        </p:spPr>
        <p:txBody>
          <a:bodyPr/>
          <a:lstStyle/>
          <a:p>
            <a:r>
              <a:rPr lang="en-US" dirty="0"/>
              <a:t>Primary emphases by grade</a:t>
            </a:r>
          </a:p>
        </p:txBody>
      </p:sp>
      <p:pic>
        <p:nvPicPr>
          <p:cNvPr id="4" name="Content Placeholder 3"/>
          <p:cNvPicPr>
            <a:picLocks noGrp="1" noChangeAspect="1"/>
          </p:cNvPicPr>
          <p:nvPr>
            <p:ph idx="1"/>
          </p:nvPr>
        </p:nvPicPr>
        <p:blipFill>
          <a:blip r:embed="rId5"/>
          <a:stretch>
            <a:fillRect/>
          </a:stretch>
        </p:blipFill>
        <p:spPr>
          <a:xfrm>
            <a:off x="7416328" y="1905000"/>
            <a:ext cx="3889903" cy="3321908"/>
          </a:xfrm>
          <a:prstGeom prst="rect">
            <a:avLst/>
          </a:prstGeom>
        </p:spPr>
      </p:pic>
    </p:spTree>
    <p:extLst>
      <p:ext uri="{BB962C8B-B14F-4D97-AF65-F5344CB8AC3E}">
        <p14:creationId xmlns:p14="http://schemas.microsoft.com/office/powerpoint/2010/main" val="165967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information on Claim 4</a:t>
            </a:r>
          </a:p>
        </p:txBody>
      </p:sp>
      <p:sp>
        <p:nvSpPr>
          <p:cNvPr id="3" name="Content Placeholder 2"/>
          <p:cNvSpPr>
            <a:spLocks noGrp="1"/>
          </p:cNvSpPr>
          <p:nvPr>
            <p:ph idx="1"/>
          </p:nvPr>
        </p:nvSpPr>
        <p:spPr/>
        <p:txBody>
          <a:bodyPr/>
          <a:lstStyle/>
          <a:p>
            <a:r>
              <a:rPr lang="en-US" sz="2400" dirty="0"/>
              <a:t>The three Claim 4 documents, Grades 3 through 5, Grades 6 through 8, and High School, are available online at </a:t>
            </a:r>
            <a:r>
              <a:rPr lang="en-US" sz="2400" u="sng" dirty="0">
                <a:hlinkClick r:id="rId3"/>
              </a:rPr>
              <a:t>http://www.smarterbalanced.org/smarter-balanced-assessments/#item</a:t>
            </a:r>
            <a:endParaRPr lang="en-US" sz="2400" dirty="0">
              <a:solidFill>
                <a:srgbClr val="FF0000"/>
              </a:solidFill>
            </a:endParaRPr>
          </a:p>
          <a:p>
            <a:r>
              <a:rPr lang="en-US" sz="2400" dirty="0"/>
              <a:t> Look under “Mathematics” in the Item/Task Specifications section. </a:t>
            </a:r>
          </a:p>
          <a:p>
            <a:endParaRPr lang="en-US" dirty="0"/>
          </a:p>
        </p:txBody>
      </p:sp>
    </p:spTree>
    <p:extLst>
      <p:ext uri="{BB962C8B-B14F-4D97-AF65-F5344CB8AC3E}">
        <p14:creationId xmlns:p14="http://schemas.microsoft.com/office/powerpoint/2010/main" val="2690658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Claim 4 is based on the Mathematical Practices</a:t>
            </a:r>
          </a:p>
        </p:txBody>
      </p:sp>
      <p:sp>
        <p:nvSpPr>
          <p:cNvPr id="3" name="Content Placeholder 2"/>
          <p:cNvSpPr>
            <a:spLocks noGrp="1"/>
          </p:cNvSpPr>
          <p:nvPr>
            <p:ph idx="1"/>
          </p:nvPr>
        </p:nvSpPr>
        <p:spPr/>
        <p:txBody>
          <a:bodyPr>
            <a:normAutofit/>
          </a:bodyPr>
          <a:lstStyle/>
          <a:p>
            <a:r>
              <a:rPr lang="en-US" sz="2400" dirty="0"/>
              <a:t>Mathematical Practices 2, 4, and 5 are foundational support for Claim 4.</a:t>
            </a:r>
          </a:p>
          <a:p>
            <a:pPr lvl="1"/>
            <a:r>
              <a:rPr lang="en-US" sz="2200" dirty="0"/>
              <a:t>2. Reason abstractly and quantitatively.</a:t>
            </a:r>
          </a:p>
          <a:p>
            <a:pPr lvl="1"/>
            <a:r>
              <a:rPr lang="en-US" sz="2200" dirty="0"/>
              <a:t>4. Model with mathematics.</a:t>
            </a:r>
          </a:p>
          <a:p>
            <a:pPr lvl="1"/>
            <a:r>
              <a:rPr lang="en-US" sz="2200" dirty="0"/>
              <a:t>5. Use appropriate tools strategically.</a:t>
            </a:r>
          </a:p>
        </p:txBody>
      </p:sp>
    </p:spTree>
    <p:extLst>
      <p:ext uri="{BB962C8B-B14F-4D97-AF65-F5344CB8AC3E}">
        <p14:creationId xmlns:p14="http://schemas.microsoft.com/office/powerpoint/2010/main" val="25854710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information on Claim 4 and the Mathematical Practices</a:t>
            </a:r>
          </a:p>
        </p:txBody>
      </p:sp>
      <p:sp>
        <p:nvSpPr>
          <p:cNvPr id="3" name="Content Placeholder 2"/>
          <p:cNvSpPr>
            <a:spLocks noGrp="1"/>
          </p:cNvSpPr>
          <p:nvPr>
            <p:ph idx="1"/>
          </p:nvPr>
        </p:nvSpPr>
        <p:spPr/>
        <p:txBody>
          <a:bodyPr>
            <a:normAutofit/>
          </a:bodyPr>
          <a:lstStyle/>
          <a:p>
            <a:r>
              <a:rPr lang="en-US" sz="2400" dirty="0"/>
              <a:t>The Smarter Balanced Content Specifications, with additional information on how these practices inform Claim 4, is available online at </a:t>
            </a:r>
            <a:r>
              <a:rPr lang="en-US" sz="2400" u="sng" dirty="0">
                <a:hlinkClick r:id="rId3"/>
              </a:rPr>
              <a:t>http://www.smarterbalanced.org/smarter-balanced-assessments/</a:t>
            </a:r>
            <a:endParaRPr lang="en-US" sz="2400" dirty="0"/>
          </a:p>
          <a:p>
            <a:pPr marL="0" indent="0">
              <a:buNone/>
            </a:pPr>
            <a:endParaRPr lang="en-US" sz="2400" dirty="0"/>
          </a:p>
        </p:txBody>
      </p:sp>
    </p:spTree>
    <p:extLst>
      <p:ext uri="{BB962C8B-B14F-4D97-AF65-F5344CB8AC3E}">
        <p14:creationId xmlns:p14="http://schemas.microsoft.com/office/powerpoint/2010/main" val="297889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Modeling and Data Analysis: A variety of skills</a:t>
            </a:r>
          </a:p>
        </p:txBody>
      </p:sp>
      <p:sp>
        <p:nvSpPr>
          <p:cNvPr id="3" name="Content Placeholder 2"/>
          <p:cNvSpPr>
            <a:spLocks noGrp="1"/>
          </p:cNvSpPr>
          <p:nvPr>
            <p:ph idx="1"/>
          </p:nvPr>
        </p:nvSpPr>
        <p:spPr/>
        <p:txBody>
          <a:bodyPr>
            <a:normAutofit/>
          </a:bodyPr>
          <a:lstStyle/>
          <a:p>
            <a:r>
              <a:rPr lang="en-US" sz="2400" dirty="0"/>
              <a:t>Mathematics is a tool to analyze complex, real-world situations.</a:t>
            </a:r>
          </a:p>
          <a:p>
            <a:r>
              <a:rPr lang="en-US" sz="2400" dirty="0"/>
              <a:t>Creating and using a model to solve problems is one skills.</a:t>
            </a:r>
          </a:p>
          <a:p>
            <a:r>
              <a:rPr lang="en-US" sz="2400" dirty="0"/>
              <a:t>Targets are the same for all grades</a:t>
            </a:r>
          </a:p>
          <a:p>
            <a:r>
              <a:rPr lang="en-US" sz="2400" dirty="0"/>
              <a:t>Some targets in Claim 4 resemble those in Claim 2 or 3 but are applied to different situations.</a:t>
            </a:r>
          </a:p>
        </p:txBody>
      </p:sp>
    </p:spTree>
    <p:extLst>
      <p:ext uri="{BB962C8B-B14F-4D97-AF65-F5344CB8AC3E}">
        <p14:creationId xmlns:p14="http://schemas.microsoft.com/office/powerpoint/2010/main" val="7463813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Target A: Solving real-world problems</a:t>
            </a:r>
          </a:p>
        </p:txBody>
      </p:sp>
      <p:sp>
        <p:nvSpPr>
          <p:cNvPr id="3" name="Content Placeholder 2"/>
          <p:cNvSpPr>
            <a:spLocks noGrp="1"/>
          </p:cNvSpPr>
          <p:nvPr>
            <p:ph idx="1"/>
          </p:nvPr>
        </p:nvSpPr>
        <p:spPr/>
        <p:txBody>
          <a:bodyPr>
            <a:normAutofit lnSpcReduction="10000"/>
          </a:bodyPr>
          <a:lstStyle/>
          <a:p>
            <a:r>
              <a:rPr lang="en-US" sz="2400" i="1" dirty="0"/>
              <a:t>Apply mathematics to solve problems arising in everyday life, society, and the workplace.</a:t>
            </a:r>
          </a:p>
          <a:p>
            <a:endParaRPr lang="en-US" sz="2400" i="1" dirty="0"/>
          </a:p>
          <a:p>
            <a:r>
              <a:rPr lang="en-US" sz="2400" dirty="0"/>
              <a:t>Students can be expected to solve problems that involve</a:t>
            </a:r>
          </a:p>
          <a:p>
            <a:pPr lvl="1">
              <a:buFont typeface="Arial" panose="020B0604020202020204" pitchFamily="34" charset="0"/>
              <a:buChar char="•"/>
            </a:pPr>
            <a:r>
              <a:rPr lang="en-US" sz="2200" dirty="0"/>
              <a:t>extracting relevant information from within the problem,</a:t>
            </a:r>
          </a:p>
          <a:p>
            <a:pPr lvl="1">
              <a:buFont typeface="Arial" panose="020B0604020202020204" pitchFamily="34" charset="0"/>
              <a:buChar char="•"/>
            </a:pPr>
            <a:r>
              <a:rPr lang="en-US" sz="2200" dirty="0"/>
              <a:t>finding missing information through research or the use of reasoned estimates, or</a:t>
            </a:r>
          </a:p>
          <a:p>
            <a:pPr lvl="1">
              <a:buFont typeface="Arial" panose="020B0604020202020204" pitchFamily="34" charset="0"/>
              <a:buChar char="•"/>
            </a:pPr>
            <a:r>
              <a:rPr lang="en-US" sz="2200" dirty="0"/>
              <a:t>identifying extraneous information.</a:t>
            </a:r>
          </a:p>
          <a:p>
            <a:endParaRPr lang="en-US" sz="2400" dirty="0"/>
          </a:p>
        </p:txBody>
      </p:sp>
    </p:spTree>
    <p:extLst>
      <p:ext uri="{BB962C8B-B14F-4D97-AF65-F5344CB8AC3E}">
        <p14:creationId xmlns:p14="http://schemas.microsoft.com/office/powerpoint/2010/main" val="24687151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2"/>
          </p:nvPr>
        </p:nvSpPr>
        <p:spPr>
          <a:xfrm>
            <a:off x="1606826" y="235156"/>
            <a:ext cx="3811576" cy="5408756"/>
          </a:xfrm>
        </p:spPr>
        <p:txBody>
          <a:bodyPr/>
          <a:lstStyle/>
          <a:p>
            <a:r>
              <a:rPr lang="en-US" dirty="0"/>
              <a:t>Grade 4</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Grade 6</a:t>
            </a:r>
          </a:p>
          <a:p>
            <a:endParaRPr lang="en-US" dirty="0"/>
          </a:p>
          <a:p>
            <a:endParaRPr lang="en-US" dirty="0"/>
          </a:p>
        </p:txBody>
      </p:sp>
      <p:sp>
        <p:nvSpPr>
          <p:cNvPr id="8" name="Content Placeholder 7"/>
          <p:cNvSpPr>
            <a:spLocks noGrp="1"/>
          </p:cNvSpPr>
          <p:nvPr>
            <p:ph sz="quarter" idx="4"/>
          </p:nvPr>
        </p:nvSpPr>
        <p:spPr>
          <a:xfrm>
            <a:off x="6623260" y="494270"/>
            <a:ext cx="4338674" cy="5405528"/>
          </a:xfrm>
        </p:spPr>
        <p:txBody>
          <a:bodyPr/>
          <a:lstStyle/>
          <a:p>
            <a:r>
              <a:rPr lang="en-US" dirty="0"/>
              <a:t>Grade 11</a:t>
            </a:r>
          </a:p>
        </p:txBody>
      </p:sp>
      <p:pic>
        <p:nvPicPr>
          <p:cNvPr id="2" name="Picture 1"/>
          <p:cNvPicPr>
            <a:picLocks noChangeAspect="1"/>
          </p:cNvPicPr>
          <p:nvPr/>
        </p:nvPicPr>
        <p:blipFill>
          <a:blip r:embed="rId3"/>
          <a:stretch>
            <a:fillRect/>
          </a:stretch>
        </p:blipFill>
        <p:spPr>
          <a:xfrm>
            <a:off x="3151766" y="259007"/>
            <a:ext cx="8737279" cy="3066492"/>
          </a:xfrm>
          <a:prstGeom prst="rect">
            <a:avLst/>
          </a:prstGeom>
        </p:spPr>
      </p:pic>
      <p:pic>
        <p:nvPicPr>
          <p:cNvPr id="3" name="Picture 2"/>
          <p:cNvPicPr>
            <a:picLocks noChangeAspect="1"/>
          </p:cNvPicPr>
          <p:nvPr/>
        </p:nvPicPr>
        <p:blipFill>
          <a:blip r:embed="rId4"/>
          <a:stretch>
            <a:fillRect/>
          </a:stretch>
        </p:blipFill>
        <p:spPr>
          <a:xfrm>
            <a:off x="3151766" y="3799587"/>
            <a:ext cx="8422785" cy="2574299"/>
          </a:xfrm>
          <a:prstGeom prst="rect">
            <a:avLst/>
          </a:prstGeom>
        </p:spPr>
      </p:pic>
    </p:spTree>
    <p:extLst>
      <p:ext uri="{BB962C8B-B14F-4D97-AF65-F5344CB8AC3E}">
        <p14:creationId xmlns:p14="http://schemas.microsoft.com/office/powerpoint/2010/main" val="490764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Target B: Construct chains of reasoning</a:t>
            </a:r>
          </a:p>
        </p:txBody>
      </p:sp>
      <p:sp>
        <p:nvSpPr>
          <p:cNvPr id="3" name="Content Placeholder 2"/>
          <p:cNvSpPr>
            <a:spLocks noGrp="1"/>
          </p:cNvSpPr>
          <p:nvPr>
            <p:ph idx="1"/>
          </p:nvPr>
        </p:nvSpPr>
        <p:spPr/>
        <p:txBody>
          <a:bodyPr>
            <a:normAutofit/>
          </a:bodyPr>
          <a:lstStyle/>
          <a:p>
            <a:r>
              <a:rPr lang="en-US" sz="2400" i="1" dirty="0"/>
              <a:t>Construct, autonomously, chains of reasoning to justify mathematical models used, interpretations made, and solutions proposed for a complex problem.</a:t>
            </a:r>
          </a:p>
          <a:p>
            <a:endParaRPr lang="en-US" sz="2400" i="1" dirty="0"/>
          </a:p>
          <a:p>
            <a:r>
              <a:rPr lang="en-US" sz="2400" dirty="0"/>
              <a:t>The student:</a:t>
            </a:r>
          </a:p>
          <a:p>
            <a:pPr lvl="1">
              <a:buFont typeface="Arial" panose="020B0604020202020204" pitchFamily="34" charset="0"/>
              <a:buChar char="•"/>
            </a:pPr>
            <a:r>
              <a:rPr lang="en-US" sz="2200" dirty="0"/>
              <a:t>justifies the mathematical model(s) used,</a:t>
            </a:r>
          </a:p>
          <a:p>
            <a:pPr lvl="1">
              <a:buFont typeface="Arial" panose="020B0604020202020204" pitchFamily="34" charset="0"/>
              <a:buChar char="•"/>
            </a:pPr>
            <a:r>
              <a:rPr lang="en-US" sz="2200" dirty="0"/>
              <a:t>justifies the interpretation(s) shown, and/or</a:t>
            </a:r>
          </a:p>
          <a:p>
            <a:pPr lvl="1">
              <a:buFont typeface="Arial" panose="020B0604020202020204" pitchFamily="34" charset="0"/>
              <a:buChar char="•"/>
            </a:pPr>
            <a:r>
              <a:rPr lang="en-US" sz="2200" dirty="0"/>
              <a:t>justifies the solution(s) given to a complex problem.</a:t>
            </a:r>
          </a:p>
          <a:p>
            <a:endParaRPr lang="en-US" sz="2400" i="1" dirty="0"/>
          </a:p>
          <a:p>
            <a:endParaRPr lang="en-US" sz="2400" dirty="0"/>
          </a:p>
        </p:txBody>
      </p:sp>
    </p:spTree>
    <p:extLst>
      <p:ext uri="{BB962C8B-B14F-4D97-AF65-F5344CB8AC3E}">
        <p14:creationId xmlns:p14="http://schemas.microsoft.com/office/powerpoint/2010/main" val="10434580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Target C: State logical assumptions</a:t>
            </a:r>
          </a:p>
        </p:txBody>
      </p:sp>
      <p:sp>
        <p:nvSpPr>
          <p:cNvPr id="3" name="Content Placeholder 2"/>
          <p:cNvSpPr>
            <a:spLocks noGrp="1"/>
          </p:cNvSpPr>
          <p:nvPr>
            <p:ph idx="1"/>
          </p:nvPr>
        </p:nvSpPr>
        <p:spPr/>
        <p:txBody>
          <a:bodyPr>
            <a:normAutofit/>
          </a:bodyPr>
          <a:lstStyle/>
          <a:p>
            <a:r>
              <a:rPr lang="en-US" sz="2400" i="1" dirty="0"/>
              <a:t>State logical assumptions being used.</a:t>
            </a:r>
          </a:p>
          <a:p>
            <a:endParaRPr lang="en-US" sz="2400" i="1" dirty="0"/>
          </a:p>
          <a:p>
            <a:r>
              <a:rPr lang="en-US" sz="2400" dirty="0"/>
              <a:t>Tasks ask student to use stated assumptions, definitions, and previously established results in developing their reasoning.</a:t>
            </a:r>
          </a:p>
          <a:p>
            <a:r>
              <a:rPr lang="en-US" sz="2400" dirty="0"/>
              <a:t>In some cases, the task may require students to provide missing information by researching or providing a reasoned estimate.</a:t>
            </a:r>
          </a:p>
        </p:txBody>
      </p:sp>
    </p:spTree>
    <p:extLst>
      <p:ext uri="{BB962C8B-B14F-4D97-AF65-F5344CB8AC3E}">
        <p14:creationId xmlns:p14="http://schemas.microsoft.com/office/powerpoint/2010/main" val="14685247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75487" y="315116"/>
            <a:ext cx="9268039" cy="6017741"/>
          </a:xfrm>
        </p:spPr>
        <p:txBody>
          <a:bodyPr/>
          <a:lstStyle/>
          <a:p>
            <a:r>
              <a:rPr lang="en-US" dirty="0"/>
              <a:t>Grade 7</a:t>
            </a:r>
          </a:p>
          <a:p>
            <a:endParaRPr lang="en-US" dirty="0"/>
          </a:p>
          <a:p>
            <a:endParaRPr lang="en-US" dirty="0"/>
          </a:p>
          <a:p>
            <a:endParaRPr lang="en-US" dirty="0"/>
          </a:p>
          <a:p>
            <a:endParaRPr lang="en-US" dirty="0"/>
          </a:p>
          <a:p>
            <a:endParaRPr lang="en-US" dirty="0"/>
          </a:p>
          <a:p>
            <a:endParaRPr lang="en-US" dirty="0"/>
          </a:p>
          <a:p>
            <a:pPr marL="0" indent="0">
              <a:buNone/>
            </a:pPr>
            <a:endParaRPr lang="en-US" dirty="0"/>
          </a:p>
          <a:p>
            <a:r>
              <a:rPr lang="en-US" dirty="0"/>
              <a:t>Grade 11</a:t>
            </a:r>
          </a:p>
          <a:p>
            <a:endParaRPr lang="en-US" dirty="0"/>
          </a:p>
        </p:txBody>
      </p:sp>
      <p:pic>
        <p:nvPicPr>
          <p:cNvPr id="5" name="Picture 4"/>
          <p:cNvPicPr>
            <a:picLocks noChangeAspect="1"/>
          </p:cNvPicPr>
          <p:nvPr/>
        </p:nvPicPr>
        <p:blipFill>
          <a:blip r:embed="rId3"/>
          <a:stretch>
            <a:fillRect/>
          </a:stretch>
        </p:blipFill>
        <p:spPr>
          <a:xfrm>
            <a:off x="3225800" y="3479012"/>
            <a:ext cx="6001970" cy="3024129"/>
          </a:xfrm>
          <a:prstGeom prst="rect">
            <a:avLst/>
          </a:prstGeom>
        </p:spPr>
      </p:pic>
      <p:pic>
        <p:nvPicPr>
          <p:cNvPr id="2" name="Picture 1"/>
          <p:cNvPicPr>
            <a:picLocks noChangeAspect="1"/>
          </p:cNvPicPr>
          <p:nvPr/>
        </p:nvPicPr>
        <p:blipFill>
          <a:blip r:embed="rId4"/>
          <a:stretch>
            <a:fillRect/>
          </a:stretch>
        </p:blipFill>
        <p:spPr>
          <a:xfrm>
            <a:off x="3225800" y="315116"/>
            <a:ext cx="8661400" cy="2688288"/>
          </a:xfrm>
          <a:prstGeom prst="rect">
            <a:avLst/>
          </a:prstGeom>
        </p:spPr>
      </p:pic>
    </p:spTree>
    <p:extLst>
      <p:ext uri="{BB962C8B-B14F-4D97-AF65-F5344CB8AC3E}">
        <p14:creationId xmlns:p14="http://schemas.microsoft.com/office/powerpoint/2010/main" val="3440581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Target D:  Interpret results in context</a:t>
            </a:r>
          </a:p>
        </p:txBody>
      </p:sp>
      <p:sp>
        <p:nvSpPr>
          <p:cNvPr id="3" name="Content Placeholder 2"/>
          <p:cNvSpPr>
            <a:spLocks noGrp="1"/>
          </p:cNvSpPr>
          <p:nvPr>
            <p:ph idx="1"/>
          </p:nvPr>
        </p:nvSpPr>
        <p:spPr>
          <a:xfrm>
            <a:off x="2589212" y="2133600"/>
            <a:ext cx="8915400" cy="4521200"/>
          </a:xfrm>
        </p:spPr>
        <p:txBody>
          <a:bodyPr>
            <a:normAutofit/>
          </a:bodyPr>
          <a:lstStyle/>
          <a:p>
            <a:r>
              <a:rPr lang="en-US" sz="2400" i="1" dirty="0"/>
              <a:t>Interpret results in the context of a situation.</a:t>
            </a:r>
          </a:p>
          <a:p>
            <a:endParaRPr lang="en-US" sz="2400" i="1" dirty="0"/>
          </a:p>
          <a:p>
            <a:r>
              <a:rPr lang="en-US" sz="2400" dirty="0"/>
              <a:t>Tasks should ask students to link their response back to the problem’s context, e.g., a judgment by the student of how to express an answer to a division problem or a rationalization for the domain of a function being limited to positive integers.</a:t>
            </a:r>
          </a:p>
          <a:p>
            <a:r>
              <a:rPr lang="en-US" sz="2400" dirty="0"/>
              <a:t>Works with Target A: </a:t>
            </a:r>
            <a:r>
              <a:rPr lang="en-US" sz="2400" i="1" dirty="0"/>
              <a:t>Apply mathematics to solve problems arising in everyday life, society, and the workplace.</a:t>
            </a:r>
          </a:p>
        </p:txBody>
      </p:sp>
    </p:spTree>
    <p:extLst>
      <p:ext uri="{BB962C8B-B14F-4D97-AF65-F5344CB8AC3E}">
        <p14:creationId xmlns:p14="http://schemas.microsoft.com/office/powerpoint/2010/main" val="22065289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half" idx="2"/>
          </p:nvPr>
        </p:nvSpPr>
        <p:spPr>
          <a:xfrm>
            <a:off x="1612143" y="288455"/>
            <a:ext cx="4342893" cy="4435945"/>
          </a:xfrm>
        </p:spPr>
        <p:txBody>
          <a:bodyPr>
            <a:normAutofit/>
          </a:bodyPr>
          <a:lstStyle/>
          <a:p>
            <a:r>
              <a:rPr lang="en-US" dirty="0"/>
              <a:t>Grade 8</a:t>
            </a:r>
          </a:p>
          <a:p>
            <a:endParaRPr lang="en-US" dirty="0"/>
          </a:p>
          <a:p>
            <a:endParaRPr lang="en-US" dirty="0"/>
          </a:p>
          <a:p>
            <a:endParaRPr lang="en-US" dirty="0"/>
          </a:p>
          <a:p>
            <a:endParaRPr lang="en-US" dirty="0"/>
          </a:p>
          <a:p>
            <a:endParaRPr lang="en-US" dirty="0"/>
          </a:p>
          <a:p>
            <a:endParaRPr lang="en-US" dirty="0"/>
          </a:p>
          <a:p>
            <a:endParaRPr lang="en-US" dirty="0"/>
          </a:p>
          <a:p>
            <a:r>
              <a:rPr lang="en-US" dirty="0"/>
              <a:t>Grade 11</a:t>
            </a:r>
          </a:p>
        </p:txBody>
      </p:sp>
      <p:pic>
        <p:nvPicPr>
          <p:cNvPr id="4" name="Picture 3"/>
          <p:cNvPicPr>
            <a:picLocks noChangeAspect="1"/>
          </p:cNvPicPr>
          <p:nvPr/>
        </p:nvPicPr>
        <p:blipFill>
          <a:blip r:embed="rId3"/>
          <a:stretch>
            <a:fillRect/>
          </a:stretch>
        </p:blipFill>
        <p:spPr>
          <a:xfrm>
            <a:off x="3253378" y="288455"/>
            <a:ext cx="5403316" cy="3079022"/>
          </a:xfrm>
          <a:prstGeom prst="rect">
            <a:avLst/>
          </a:prstGeom>
        </p:spPr>
      </p:pic>
      <p:pic>
        <p:nvPicPr>
          <p:cNvPr id="2" name="Picture 1"/>
          <p:cNvPicPr>
            <a:picLocks noChangeAspect="1"/>
          </p:cNvPicPr>
          <p:nvPr/>
        </p:nvPicPr>
        <p:blipFill>
          <a:blip r:embed="rId4"/>
          <a:stretch>
            <a:fillRect/>
          </a:stretch>
        </p:blipFill>
        <p:spPr>
          <a:xfrm>
            <a:off x="3253378" y="3507177"/>
            <a:ext cx="6520352" cy="3260176"/>
          </a:xfrm>
          <a:prstGeom prst="rect">
            <a:avLst/>
          </a:prstGeom>
        </p:spPr>
      </p:pic>
    </p:spTree>
    <p:extLst>
      <p:ext uri="{BB962C8B-B14F-4D97-AF65-F5344CB8AC3E}">
        <p14:creationId xmlns:p14="http://schemas.microsoft.com/office/powerpoint/2010/main" val="25315326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Target E:  Analyze a model or develop one</a:t>
            </a:r>
          </a:p>
        </p:txBody>
      </p:sp>
      <p:sp>
        <p:nvSpPr>
          <p:cNvPr id="3" name="Content Placeholder 2"/>
          <p:cNvSpPr>
            <a:spLocks noGrp="1"/>
          </p:cNvSpPr>
          <p:nvPr>
            <p:ph idx="1"/>
          </p:nvPr>
        </p:nvSpPr>
        <p:spPr/>
        <p:txBody>
          <a:bodyPr>
            <a:normAutofit/>
          </a:bodyPr>
          <a:lstStyle/>
          <a:p>
            <a:r>
              <a:rPr lang="en-US" sz="2400" i="1" dirty="0"/>
              <a:t>Analyze the adequacy of and make improvements to an existing model or develop a mathematical model of a real phenomenon.</a:t>
            </a:r>
          </a:p>
          <a:p>
            <a:endParaRPr lang="en-US" sz="2400" i="1" dirty="0"/>
          </a:p>
          <a:p>
            <a:r>
              <a:rPr lang="en-US" sz="2400" dirty="0"/>
              <a:t>Works with Target B: </a:t>
            </a:r>
            <a:r>
              <a:rPr lang="en-US" sz="2400" i="1" dirty="0"/>
              <a:t>Construct, autonomously, chains of reasoning to justify mathematical models used, interpretations made, and solutions proposed for a complex problem.</a:t>
            </a:r>
          </a:p>
          <a:p>
            <a:r>
              <a:rPr lang="en-US" sz="2400" dirty="0"/>
              <a:t>Student creates or justifies a model</a:t>
            </a:r>
          </a:p>
        </p:txBody>
      </p:sp>
    </p:spTree>
    <p:extLst>
      <p:ext uri="{BB962C8B-B14F-4D97-AF65-F5344CB8AC3E}">
        <p14:creationId xmlns:p14="http://schemas.microsoft.com/office/powerpoint/2010/main" val="23282346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2"/>
          </p:nvPr>
        </p:nvSpPr>
        <p:spPr>
          <a:xfrm>
            <a:off x="1576387" y="590361"/>
            <a:ext cx="4342893" cy="5371685"/>
          </a:xfrm>
        </p:spPr>
        <p:txBody>
          <a:bodyPr/>
          <a:lstStyle/>
          <a:p>
            <a:r>
              <a:rPr lang="en-US" dirty="0"/>
              <a:t>Grade 3</a:t>
            </a:r>
          </a:p>
          <a:p>
            <a:endParaRPr lang="en-US" dirty="0"/>
          </a:p>
          <a:p>
            <a:endParaRPr lang="en-US" dirty="0"/>
          </a:p>
          <a:p>
            <a:endParaRPr lang="en-US" dirty="0"/>
          </a:p>
          <a:p>
            <a:endParaRPr lang="en-US" dirty="0"/>
          </a:p>
          <a:p>
            <a:endParaRPr lang="en-US" dirty="0"/>
          </a:p>
          <a:p>
            <a:endParaRPr lang="en-US" dirty="0"/>
          </a:p>
          <a:p>
            <a:r>
              <a:rPr lang="en-US" dirty="0"/>
              <a:t>Grade 8</a:t>
            </a:r>
          </a:p>
        </p:txBody>
      </p:sp>
      <p:pic>
        <p:nvPicPr>
          <p:cNvPr id="9" name="Picture 8"/>
          <p:cNvPicPr>
            <a:picLocks noChangeAspect="1"/>
          </p:cNvPicPr>
          <p:nvPr/>
        </p:nvPicPr>
        <p:blipFill>
          <a:blip r:embed="rId3"/>
          <a:stretch>
            <a:fillRect/>
          </a:stretch>
        </p:blipFill>
        <p:spPr>
          <a:xfrm>
            <a:off x="1576387" y="3858323"/>
            <a:ext cx="5818049" cy="2738723"/>
          </a:xfrm>
          <a:prstGeom prst="rect">
            <a:avLst/>
          </a:prstGeom>
        </p:spPr>
      </p:pic>
      <p:pic>
        <p:nvPicPr>
          <p:cNvPr id="2" name="Picture 1"/>
          <p:cNvPicPr>
            <a:picLocks noChangeAspect="1"/>
          </p:cNvPicPr>
          <p:nvPr/>
        </p:nvPicPr>
        <p:blipFill>
          <a:blip r:embed="rId4"/>
          <a:stretch>
            <a:fillRect/>
          </a:stretch>
        </p:blipFill>
        <p:spPr>
          <a:xfrm>
            <a:off x="1576387" y="992466"/>
            <a:ext cx="10239375" cy="1962150"/>
          </a:xfrm>
          <a:prstGeom prst="rect">
            <a:avLst/>
          </a:prstGeom>
        </p:spPr>
      </p:pic>
    </p:spTree>
    <p:extLst>
      <p:ext uri="{BB962C8B-B14F-4D97-AF65-F5344CB8AC3E}">
        <p14:creationId xmlns:p14="http://schemas.microsoft.com/office/powerpoint/2010/main" val="19944856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Target F:  Identify and map relationships</a:t>
            </a:r>
          </a:p>
        </p:txBody>
      </p:sp>
      <p:sp>
        <p:nvSpPr>
          <p:cNvPr id="3" name="Content Placeholder 2"/>
          <p:cNvSpPr>
            <a:spLocks noGrp="1"/>
          </p:cNvSpPr>
          <p:nvPr>
            <p:ph idx="1"/>
          </p:nvPr>
        </p:nvSpPr>
        <p:spPr/>
        <p:txBody>
          <a:bodyPr>
            <a:normAutofit/>
          </a:bodyPr>
          <a:lstStyle/>
          <a:p>
            <a:r>
              <a:rPr lang="en-US" sz="2400" i="1" dirty="0"/>
              <a:t>Identify important quantities in a practical situation and map their relationships (e.g., using diagrams, two-way tables, graphs, flowcharts, or formulas).</a:t>
            </a:r>
          </a:p>
          <a:p>
            <a:endParaRPr lang="en-US" sz="2400" i="1" dirty="0"/>
          </a:p>
          <a:p>
            <a:r>
              <a:rPr lang="en-US" sz="2400" dirty="0"/>
              <a:t>Often assessed with Target A: </a:t>
            </a:r>
            <a:r>
              <a:rPr lang="en-US" sz="2400" i="1" dirty="0"/>
              <a:t>Apply mathematics to solve problems arising in everyday life, society, and the workplace </a:t>
            </a:r>
            <a:r>
              <a:rPr lang="en-US" sz="2400" dirty="0"/>
              <a:t>and Target C: </a:t>
            </a:r>
            <a:r>
              <a:rPr lang="en-US" sz="2400" i="1" dirty="0"/>
              <a:t>State logical assumptions being used.</a:t>
            </a:r>
            <a:endParaRPr lang="en-US" sz="2400" dirty="0"/>
          </a:p>
        </p:txBody>
      </p:sp>
    </p:spTree>
    <p:extLst>
      <p:ext uri="{BB962C8B-B14F-4D97-AF65-F5344CB8AC3E}">
        <p14:creationId xmlns:p14="http://schemas.microsoft.com/office/powerpoint/2010/main" val="30789492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Target G: Using </a:t>
            </a:r>
            <a:r>
              <a:rPr lang="en-US"/>
              <a:t>external resources</a:t>
            </a:r>
          </a:p>
        </p:txBody>
      </p:sp>
      <p:sp>
        <p:nvSpPr>
          <p:cNvPr id="3" name="Content Placeholder 2"/>
          <p:cNvSpPr>
            <a:spLocks noGrp="1"/>
          </p:cNvSpPr>
          <p:nvPr>
            <p:ph idx="1"/>
          </p:nvPr>
        </p:nvSpPr>
        <p:spPr/>
        <p:txBody>
          <a:bodyPr>
            <a:normAutofit/>
          </a:bodyPr>
          <a:lstStyle/>
          <a:p>
            <a:r>
              <a:rPr lang="en-US" sz="2400" i="1" dirty="0"/>
              <a:t>Identify, analyze, and synthesize relevant external resources to pose or solve problems.</a:t>
            </a:r>
          </a:p>
          <a:p>
            <a:endParaRPr lang="en-US" sz="2400" i="1" dirty="0"/>
          </a:p>
          <a:p>
            <a:r>
              <a:rPr lang="en-US" sz="2400" dirty="0"/>
              <a:t>This target is measured in performance tasks only</a:t>
            </a:r>
          </a:p>
          <a:p>
            <a:r>
              <a:rPr lang="en-US" sz="2400" dirty="0"/>
              <a:t>Students will have access to external resources</a:t>
            </a:r>
          </a:p>
        </p:txBody>
      </p:sp>
    </p:spTree>
    <p:extLst>
      <p:ext uri="{BB962C8B-B14F-4D97-AF65-F5344CB8AC3E}">
        <p14:creationId xmlns:p14="http://schemas.microsoft.com/office/powerpoint/2010/main" val="35352940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9586" y="637362"/>
            <a:ext cx="8911687" cy="1280890"/>
          </a:xfrm>
        </p:spPr>
        <p:txBody>
          <a:bodyPr/>
          <a:lstStyle/>
          <a:p>
            <a:r>
              <a:rPr lang="en-US" dirty="0"/>
              <a:t>More information on Claim 4 examples</a:t>
            </a:r>
          </a:p>
        </p:txBody>
      </p:sp>
      <p:sp>
        <p:nvSpPr>
          <p:cNvPr id="3" name="Content Placeholder 2"/>
          <p:cNvSpPr>
            <a:spLocks noGrp="1"/>
          </p:cNvSpPr>
          <p:nvPr>
            <p:ph idx="1"/>
          </p:nvPr>
        </p:nvSpPr>
        <p:spPr>
          <a:xfrm>
            <a:off x="1953107" y="1918252"/>
            <a:ext cx="8915400" cy="3777622"/>
          </a:xfrm>
        </p:spPr>
        <p:txBody>
          <a:bodyPr/>
          <a:lstStyle/>
          <a:p>
            <a:r>
              <a:rPr lang="en-US" sz="2400" dirty="0"/>
              <a:t>More example items for each target are available in the Claim 4 item specifications, online at </a:t>
            </a:r>
            <a:r>
              <a:rPr lang="en-US" sz="2400" u="sng" dirty="0">
                <a:hlinkClick r:id="rId3"/>
              </a:rPr>
              <a:t>http://www.smarterbalanced.org/smarter-balanced-assessments/#item</a:t>
            </a:r>
            <a:endParaRPr lang="en-US" sz="2400" dirty="0"/>
          </a:p>
          <a:p>
            <a:endParaRPr lang="en-US" sz="2400" dirty="0"/>
          </a:p>
          <a:p>
            <a:r>
              <a:rPr lang="en-US" sz="2400" dirty="0"/>
              <a:t>Look under “Mathematics” in the Item/Task Specifications section. </a:t>
            </a:r>
          </a:p>
          <a:p>
            <a:pPr marL="0" indent="0">
              <a:buNone/>
            </a:pPr>
            <a:endParaRPr lang="en-US" dirty="0"/>
          </a:p>
        </p:txBody>
      </p:sp>
    </p:spTree>
    <p:extLst>
      <p:ext uri="{BB962C8B-B14F-4D97-AF65-F5344CB8AC3E}">
        <p14:creationId xmlns:p14="http://schemas.microsoft.com/office/powerpoint/2010/main" val="36723821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Claim 4 informs assessment</a:t>
            </a:r>
          </a:p>
        </p:txBody>
      </p:sp>
      <p:sp>
        <p:nvSpPr>
          <p:cNvPr id="3" name="Content Placeholder 2"/>
          <p:cNvSpPr>
            <a:spLocks noGrp="1"/>
          </p:cNvSpPr>
          <p:nvPr>
            <p:ph idx="1"/>
          </p:nvPr>
        </p:nvSpPr>
        <p:spPr>
          <a:xfrm>
            <a:off x="2589212" y="1656521"/>
            <a:ext cx="8915400" cy="3777622"/>
          </a:xfrm>
        </p:spPr>
        <p:txBody>
          <a:bodyPr>
            <a:normAutofit/>
          </a:bodyPr>
          <a:lstStyle/>
          <a:p>
            <a:r>
              <a:rPr lang="en-US" sz="2400" dirty="0"/>
              <a:t>Connection between “school” and “real world”</a:t>
            </a:r>
          </a:p>
          <a:p>
            <a:r>
              <a:rPr lang="en-US" sz="2400" dirty="0"/>
              <a:t>Students have to apply their mathematics at a deeper level than in Claim 1.</a:t>
            </a:r>
          </a:p>
          <a:p>
            <a:r>
              <a:rPr lang="en-US" sz="2400" dirty="0"/>
              <a:t>Requires flexible item development</a:t>
            </a:r>
          </a:p>
          <a:p>
            <a:r>
              <a:rPr lang="en-US" sz="2400" dirty="0"/>
              <a:t>Claims 2 and 4 are combined for reporting purposes.</a:t>
            </a:r>
          </a:p>
          <a:p>
            <a:r>
              <a:rPr lang="en-US" sz="2400" dirty="0"/>
              <a:t>Together Claim 2 and 4 account for one-fourth of the summative test.</a:t>
            </a:r>
          </a:p>
        </p:txBody>
      </p:sp>
    </p:spTree>
    <p:extLst>
      <p:ext uri="{BB962C8B-B14F-4D97-AF65-F5344CB8AC3E}">
        <p14:creationId xmlns:p14="http://schemas.microsoft.com/office/powerpoint/2010/main" val="35644984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information on Claim 4 assessment</a:t>
            </a:r>
          </a:p>
        </p:txBody>
      </p:sp>
      <p:sp>
        <p:nvSpPr>
          <p:cNvPr id="3" name="Content Placeholder 2"/>
          <p:cNvSpPr>
            <a:spLocks noGrp="1"/>
          </p:cNvSpPr>
          <p:nvPr>
            <p:ph idx="1"/>
          </p:nvPr>
        </p:nvSpPr>
        <p:spPr/>
        <p:txBody>
          <a:bodyPr>
            <a:normAutofit/>
          </a:bodyPr>
          <a:lstStyle/>
          <a:p>
            <a:r>
              <a:rPr lang="en-US" sz="2400" dirty="0"/>
              <a:t>More information about Claim 4 on the summative assessment, both the computer-adaptive and the performance task portions, is available in the Test Blueprints, online at </a:t>
            </a:r>
            <a:r>
              <a:rPr lang="en-US" sz="2400" u="sng" dirty="0">
                <a:hlinkClick r:id="rId3"/>
              </a:rPr>
              <a:t>http://www.smarterbalanced.org/smarter-balanced-assessments/</a:t>
            </a:r>
            <a:endParaRPr lang="en-US" sz="2400" dirty="0"/>
          </a:p>
          <a:p>
            <a:endParaRPr lang="en-US" sz="2400" dirty="0"/>
          </a:p>
        </p:txBody>
      </p:sp>
    </p:spTree>
    <p:extLst>
      <p:ext uri="{BB962C8B-B14F-4D97-AF65-F5344CB8AC3E}">
        <p14:creationId xmlns:p14="http://schemas.microsoft.com/office/powerpoint/2010/main" val="40391375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Claim 4 informs instruction</a:t>
            </a:r>
          </a:p>
        </p:txBody>
      </p:sp>
      <p:sp>
        <p:nvSpPr>
          <p:cNvPr id="3" name="Content Placeholder 2"/>
          <p:cNvSpPr>
            <a:spLocks noGrp="1"/>
          </p:cNvSpPr>
          <p:nvPr>
            <p:ph idx="1"/>
          </p:nvPr>
        </p:nvSpPr>
        <p:spPr>
          <a:xfrm>
            <a:off x="2589212" y="1505802"/>
            <a:ext cx="8915400" cy="4793397"/>
          </a:xfrm>
        </p:spPr>
        <p:txBody>
          <a:bodyPr>
            <a:normAutofit/>
          </a:bodyPr>
          <a:lstStyle/>
          <a:p>
            <a:r>
              <a:rPr lang="en-US" sz="2400" dirty="0"/>
              <a:t>Students need to deal with problems that are not neatly packaged.</a:t>
            </a:r>
          </a:p>
          <a:p>
            <a:r>
              <a:rPr lang="en-US" sz="2400" dirty="0"/>
              <a:t>Textbook problems do not often mirror authentic tasks in mathematics.</a:t>
            </a:r>
          </a:p>
          <a:p>
            <a:r>
              <a:rPr lang="en-US" sz="2400" dirty="0"/>
              <a:t>Modeling often involves working with incomplete or “messy” sets of numbers or where estimations must be made.</a:t>
            </a:r>
          </a:p>
          <a:p>
            <a:r>
              <a:rPr lang="en-US" sz="2400" dirty="0"/>
              <a:t>Performance tasks are a model for the types of tasks students should see in the classroom.</a:t>
            </a:r>
          </a:p>
          <a:p>
            <a:r>
              <a:rPr lang="en-US" sz="2400" dirty="0"/>
              <a:t>Students ability to model and analyze data develops alongside their mathematical understanding.</a:t>
            </a:r>
          </a:p>
        </p:txBody>
      </p:sp>
    </p:spTree>
    <p:extLst>
      <p:ext uri="{BB962C8B-B14F-4D97-AF65-F5344CB8AC3E}">
        <p14:creationId xmlns:p14="http://schemas.microsoft.com/office/powerpoint/2010/main" val="29905516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Further help</a:t>
            </a:r>
          </a:p>
        </p:txBody>
      </p:sp>
      <p:sp>
        <p:nvSpPr>
          <p:cNvPr id="3" name="Content Placeholder 2"/>
          <p:cNvSpPr>
            <a:spLocks noGrp="1"/>
          </p:cNvSpPr>
          <p:nvPr>
            <p:ph idx="1"/>
          </p:nvPr>
        </p:nvSpPr>
        <p:spPr/>
        <p:txBody>
          <a:bodyPr>
            <a:normAutofit/>
          </a:bodyPr>
          <a:lstStyle/>
          <a:p>
            <a:r>
              <a:rPr lang="en-US" sz="2400" dirty="0">
                <a:solidFill>
                  <a:schemeClr val="tx1"/>
                </a:solidFill>
              </a:rPr>
              <a:t>We encourage you to view the videos for Claims 1 through 3 to get a more complete picture of the skills and practices students should develop.</a:t>
            </a:r>
            <a:endParaRPr lang="en-US" sz="2400" dirty="0"/>
          </a:p>
        </p:txBody>
      </p:sp>
    </p:spTree>
    <p:extLst>
      <p:ext uri="{BB962C8B-B14F-4D97-AF65-F5344CB8AC3E}">
        <p14:creationId xmlns:p14="http://schemas.microsoft.com/office/powerpoint/2010/main" val="2764400770"/>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1088</TotalTime>
  <Words>2155</Words>
  <Application>Microsoft Office PowerPoint</Application>
  <PresentationFormat>Widescreen</PresentationFormat>
  <Paragraphs>228</Paragraphs>
  <Slides>25</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Century Gothic</vt:lpstr>
      <vt:lpstr>Wingdings 3</vt:lpstr>
      <vt:lpstr>Wisp</vt:lpstr>
      <vt:lpstr>Claim 4: Modeling and Data Analysis</vt:lpstr>
      <vt:lpstr>What is Claim 4?</vt:lpstr>
      <vt:lpstr>More Information</vt:lpstr>
      <vt:lpstr>Claim 4 requires use of content in the Standards</vt:lpstr>
      <vt:lpstr>Primary emphases by grade</vt:lpstr>
      <vt:lpstr>More information on Claim 4</vt:lpstr>
      <vt:lpstr>Claim 4 is based on the Mathematical Practices</vt:lpstr>
      <vt:lpstr>Additional information on Claim 4 and the Mathematical Practices</vt:lpstr>
      <vt:lpstr>Modeling and Data Analysis: A variety of skills</vt:lpstr>
      <vt:lpstr>Target A: Solving real-world problems</vt:lpstr>
      <vt:lpstr>PowerPoint Presentation</vt:lpstr>
      <vt:lpstr>Target B: Construct chains of reasoning</vt:lpstr>
      <vt:lpstr>Target C: State logical assumptions</vt:lpstr>
      <vt:lpstr>PowerPoint Presentation</vt:lpstr>
      <vt:lpstr>Target D:  Interpret results in context</vt:lpstr>
      <vt:lpstr>PowerPoint Presentation</vt:lpstr>
      <vt:lpstr>Target E:  Analyze a model or develop one</vt:lpstr>
      <vt:lpstr>PowerPoint Presentation</vt:lpstr>
      <vt:lpstr>Target F:  Identify and map relationships</vt:lpstr>
      <vt:lpstr>Target G: Using external resources</vt:lpstr>
      <vt:lpstr>More information on Claim 4 examples</vt:lpstr>
      <vt:lpstr>How Claim 4 informs assessment</vt:lpstr>
      <vt:lpstr>More information on Claim 4 assessment</vt:lpstr>
      <vt:lpstr>How Claim 4 informs instruction</vt:lpstr>
      <vt:lpstr>Further help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Claim 4: Modeling and Data Analysis</dc:title>
  <dc:subject>Smarter Balanced Math Claim</dc:subject>
  <dc:creator>Julie Wagner</dc:creator>
  <cp:keywords>Smarter Balanced Math Claim 4</cp:keywords>
  <cp:lastModifiedBy>Linda Rebitzer</cp:lastModifiedBy>
  <cp:revision>43</cp:revision>
  <dcterms:created xsi:type="dcterms:W3CDTF">2014-12-29T16:16:06Z</dcterms:created>
  <dcterms:modified xsi:type="dcterms:W3CDTF">2019-06-24T20:17:23Z</dcterms:modified>
  <cp:category>Smarter Balanced Math Claim</cp:category>
</cp:coreProperties>
</file>