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9" r:id="rId1"/>
  </p:sldMasterIdLst>
  <p:notesMasterIdLst>
    <p:notesMasterId r:id="rId3"/>
  </p:notesMasterIdLst>
  <p:sldIdLst>
    <p:sldId id="309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5" autoAdjust="0"/>
    <p:restoredTop sz="94751" autoAdjust="0"/>
  </p:normalViewPr>
  <p:slideViewPr>
    <p:cSldViewPr>
      <p:cViewPr varScale="1">
        <p:scale>
          <a:sx n="104" d="100"/>
          <a:sy n="104" d="100"/>
        </p:scale>
        <p:origin x="-84" y="-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6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77BA9A8-7EC1-4927-9D1A-851C565151B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D2C34E-E3EF-4CBD-9865-F72A1DCDA54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469D80-DBF2-4E57-A941-F02F21E34E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D0AD7F-A10B-48B9-9740-D7887B00D41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28E47B-DE5C-4A5C-B754-4841D81CEF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79EE67-22DD-4A7B-8292-F05348288A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079F27-2867-4DD1-89B0-7F0EE3EE02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6E8B57-2307-4BF2-9613-B6F9CB261C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DEBBB4-7A7B-4B23-BBC3-A59E8AB09B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0AD386-28E1-41F2-905C-4E2C993F45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7C9034-C65B-44B4-BF06-DB749134B35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19425E-4589-4C7D-A7BC-907AB70060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75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75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75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38B7BC7A-B69C-4C05-872A-B729D7152D1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 spd="med">
    <p:random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/>
          <p:cNvGrpSpPr/>
          <p:nvPr/>
        </p:nvGrpSpPr>
        <p:grpSpPr>
          <a:xfrm>
            <a:off x="76200" y="147935"/>
            <a:ext cx="8991600" cy="6679525"/>
            <a:chOff x="76200" y="147935"/>
            <a:chExt cx="8991600" cy="6679525"/>
          </a:xfrm>
        </p:grpSpPr>
        <p:sp>
          <p:nvSpPr>
            <p:cNvPr id="92162" name="AutoShape 2"/>
            <p:cNvSpPr>
              <a:spLocks noChangeArrowheads="1"/>
            </p:cNvSpPr>
            <p:nvPr/>
          </p:nvSpPr>
          <p:spPr bwMode="auto">
            <a:xfrm>
              <a:off x="1271588" y="1150938"/>
              <a:ext cx="6256337" cy="4119562"/>
            </a:xfrm>
            <a:prstGeom prst="roundRect">
              <a:avLst>
                <a:gd name="adj" fmla="val 16667"/>
              </a:avLst>
            </a:prstGeom>
            <a:noFill/>
            <a:ln w="228600">
              <a:solidFill>
                <a:srgbClr val="66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" name="Group 3"/>
            <p:cNvGrpSpPr>
              <a:grpSpLocks/>
            </p:cNvGrpSpPr>
            <p:nvPr/>
          </p:nvGrpSpPr>
          <p:grpSpPr bwMode="auto">
            <a:xfrm>
              <a:off x="3538538" y="971550"/>
              <a:ext cx="360362" cy="358775"/>
              <a:chOff x="2833" y="1046"/>
              <a:chExt cx="227" cy="226"/>
            </a:xfrm>
          </p:grpSpPr>
          <p:sp>
            <p:nvSpPr>
              <p:cNvPr id="92164" name="Rectangle 4"/>
              <p:cNvSpPr>
                <a:spLocks noChangeArrowheads="1"/>
              </p:cNvSpPr>
              <p:nvPr/>
            </p:nvSpPr>
            <p:spPr bwMode="auto">
              <a:xfrm>
                <a:off x="2839" y="1049"/>
                <a:ext cx="221" cy="221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165" name="AutoShape 5"/>
              <p:cNvSpPr>
                <a:spLocks noChangeArrowheads="1"/>
              </p:cNvSpPr>
              <p:nvPr/>
            </p:nvSpPr>
            <p:spPr bwMode="auto">
              <a:xfrm rot="5400000">
                <a:off x="2788" y="1091"/>
                <a:ext cx="226" cy="136"/>
              </a:xfrm>
              <a:prstGeom prst="triangle">
                <a:avLst>
                  <a:gd name="adj" fmla="val 50000"/>
                </a:avLst>
              </a:prstGeom>
              <a:solidFill>
                <a:srgbClr val="6699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081088" y="3594100"/>
              <a:ext cx="369887" cy="311150"/>
              <a:chOff x="1297" y="2746"/>
              <a:chExt cx="233" cy="196"/>
            </a:xfrm>
          </p:grpSpPr>
          <p:sp>
            <p:nvSpPr>
              <p:cNvPr id="92167" name="Rectangle 7"/>
              <p:cNvSpPr>
                <a:spLocks noChangeArrowheads="1"/>
              </p:cNvSpPr>
              <p:nvPr/>
            </p:nvSpPr>
            <p:spPr bwMode="auto">
              <a:xfrm>
                <a:off x="1297" y="2746"/>
                <a:ext cx="221" cy="18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168" name="AutoShape 8"/>
              <p:cNvSpPr>
                <a:spLocks noChangeArrowheads="1"/>
              </p:cNvSpPr>
              <p:nvPr/>
            </p:nvSpPr>
            <p:spPr bwMode="auto">
              <a:xfrm>
                <a:off x="1304" y="2806"/>
                <a:ext cx="226" cy="136"/>
              </a:xfrm>
              <a:prstGeom prst="triangle">
                <a:avLst>
                  <a:gd name="adj" fmla="val 50000"/>
                </a:avLst>
              </a:prstGeom>
              <a:solidFill>
                <a:srgbClr val="6699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9"/>
            <p:cNvGrpSpPr>
              <a:grpSpLocks/>
            </p:cNvGrpSpPr>
            <p:nvPr/>
          </p:nvGrpSpPr>
          <p:grpSpPr bwMode="auto">
            <a:xfrm>
              <a:off x="7348538" y="2516188"/>
              <a:ext cx="373062" cy="304800"/>
              <a:chOff x="5251" y="2019"/>
              <a:chExt cx="235" cy="192"/>
            </a:xfrm>
          </p:grpSpPr>
          <p:sp>
            <p:nvSpPr>
              <p:cNvPr id="92170" name="Rectangle 10"/>
              <p:cNvSpPr>
                <a:spLocks noChangeArrowheads="1"/>
              </p:cNvSpPr>
              <p:nvPr/>
            </p:nvSpPr>
            <p:spPr bwMode="auto">
              <a:xfrm>
                <a:off x="5265" y="2023"/>
                <a:ext cx="221" cy="18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171" name="AutoShape 11"/>
              <p:cNvSpPr>
                <a:spLocks noChangeArrowheads="1"/>
              </p:cNvSpPr>
              <p:nvPr/>
            </p:nvSpPr>
            <p:spPr bwMode="auto">
              <a:xfrm rot="10800000">
                <a:off x="5251" y="2019"/>
                <a:ext cx="226" cy="136"/>
              </a:xfrm>
              <a:prstGeom prst="triangle">
                <a:avLst>
                  <a:gd name="adj" fmla="val 50000"/>
                </a:avLst>
              </a:prstGeom>
              <a:solidFill>
                <a:srgbClr val="6699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" name="Group 12"/>
            <p:cNvGrpSpPr>
              <a:grpSpLocks/>
            </p:cNvGrpSpPr>
            <p:nvPr/>
          </p:nvGrpSpPr>
          <p:grpSpPr bwMode="auto">
            <a:xfrm>
              <a:off x="4910138" y="5084763"/>
              <a:ext cx="357187" cy="358775"/>
              <a:chOff x="3649" y="3631"/>
              <a:chExt cx="225" cy="226"/>
            </a:xfrm>
          </p:grpSpPr>
          <p:sp>
            <p:nvSpPr>
              <p:cNvPr id="92173" name="Rectangle 13"/>
              <p:cNvSpPr>
                <a:spLocks noChangeArrowheads="1"/>
              </p:cNvSpPr>
              <p:nvPr/>
            </p:nvSpPr>
            <p:spPr bwMode="auto">
              <a:xfrm>
                <a:off x="3649" y="3662"/>
                <a:ext cx="221" cy="18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174" name="AutoShape 14"/>
              <p:cNvSpPr>
                <a:spLocks noChangeArrowheads="1"/>
              </p:cNvSpPr>
              <p:nvPr/>
            </p:nvSpPr>
            <p:spPr bwMode="auto">
              <a:xfrm rot="-5400000">
                <a:off x="3693" y="3676"/>
                <a:ext cx="226" cy="136"/>
              </a:xfrm>
              <a:prstGeom prst="triangle">
                <a:avLst>
                  <a:gd name="adj" fmla="val 50000"/>
                </a:avLst>
              </a:prstGeom>
              <a:solidFill>
                <a:srgbClr val="6699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15"/>
            <p:cNvGrpSpPr>
              <a:grpSpLocks/>
            </p:cNvGrpSpPr>
            <p:nvPr/>
          </p:nvGrpSpPr>
          <p:grpSpPr bwMode="auto">
            <a:xfrm>
              <a:off x="1468438" y="1316038"/>
              <a:ext cx="5856287" cy="3798887"/>
              <a:chOff x="1535" y="1263"/>
              <a:chExt cx="3689" cy="2393"/>
            </a:xfrm>
          </p:grpSpPr>
          <p:sp>
            <p:nvSpPr>
              <p:cNvPr id="92176" name="AutoShape 16"/>
              <p:cNvSpPr>
                <a:spLocks noChangeArrowheads="1"/>
              </p:cNvSpPr>
              <p:nvPr/>
            </p:nvSpPr>
            <p:spPr bwMode="auto">
              <a:xfrm>
                <a:off x="1647" y="1368"/>
                <a:ext cx="3469" cy="2177"/>
              </a:xfrm>
              <a:prstGeom prst="roundRect">
                <a:avLst>
                  <a:gd name="adj" fmla="val 12361"/>
                </a:avLst>
              </a:prstGeom>
              <a:noFill/>
              <a:ln w="228600">
                <a:solidFill>
                  <a:srgbClr val="66003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7" name="Group 17"/>
              <p:cNvGrpSpPr>
                <a:grpSpLocks/>
              </p:cNvGrpSpPr>
              <p:nvPr/>
            </p:nvGrpSpPr>
            <p:grpSpPr bwMode="auto">
              <a:xfrm>
                <a:off x="1535" y="2018"/>
                <a:ext cx="232" cy="196"/>
                <a:chOff x="1535" y="1946"/>
                <a:chExt cx="232" cy="196"/>
              </a:xfrm>
            </p:grpSpPr>
            <p:sp>
              <p:nvSpPr>
                <p:cNvPr id="92178" name="Rectangle 18"/>
                <p:cNvSpPr>
                  <a:spLocks noChangeArrowheads="1"/>
                </p:cNvSpPr>
                <p:nvPr/>
              </p:nvSpPr>
              <p:spPr bwMode="auto">
                <a:xfrm>
                  <a:off x="1546" y="1954"/>
                  <a:ext cx="221" cy="18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179" name="AutoShape 19"/>
                <p:cNvSpPr>
                  <a:spLocks noChangeArrowheads="1"/>
                </p:cNvSpPr>
                <p:nvPr/>
              </p:nvSpPr>
              <p:spPr bwMode="auto">
                <a:xfrm rot="10800000">
                  <a:off x="1535" y="1946"/>
                  <a:ext cx="226" cy="136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660033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" name="Group 20"/>
              <p:cNvGrpSpPr>
                <a:grpSpLocks/>
              </p:cNvGrpSpPr>
              <p:nvPr/>
            </p:nvGrpSpPr>
            <p:grpSpPr bwMode="auto">
              <a:xfrm>
                <a:off x="4995" y="2696"/>
                <a:ext cx="229" cy="195"/>
                <a:chOff x="4995" y="2762"/>
                <a:chExt cx="229" cy="195"/>
              </a:xfrm>
            </p:grpSpPr>
            <p:sp>
              <p:nvSpPr>
                <p:cNvPr id="92181" name="Rectangle 21"/>
                <p:cNvSpPr>
                  <a:spLocks noChangeArrowheads="1"/>
                </p:cNvSpPr>
                <p:nvPr/>
              </p:nvSpPr>
              <p:spPr bwMode="auto">
                <a:xfrm>
                  <a:off x="4995" y="2762"/>
                  <a:ext cx="221" cy="18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182" name="AutoShape 22"/>
                <p:cNvSpPr>
                  <a:spLocks noChangeArrowheads="1"/>
                </p:cNvSpPr>
                <p:nvPr/>
              </p:nvSpPr>
              <p:spPr bwMode="auto">
                <a:xfrm>
                  <a:off x="4998" y="2821"/>
                  <a:ext cx="226" cy="136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660033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23"/>
              <p:cNvGrpSpPr>
                <a:grpSpLocks/>
              </p:cNvGrpSpPr>
              <p:nvPr/>
            </p:nvGrpSpPr>
            <p:grpSpPr bwMode="auto">
              <a:xfrm>
                <a:off x="3699" y="1263"/>
                <a:ext cx="227" cy="226"/>
                <a:chOff x="3705" y="1263"/>
                <a:chExt cx="227" cy="226"/>
              </a:xfrm>
            </p:grpSpPr>
            <p:sp>
              <p:nvSpPr>
                <p:cNvPr id="92184" name="Rectangle 24"/>
                <p:cNvSpPr>
                  <a:spLocks noChangeArrowheads="1"/>
                </p:cNvSpPr>
                <p:nvPr/>
              </p:nvSpPr>
              <p:spPr bwMode="auto">
                <a:xfrm>
                  <a:off x="3705" y="1266"/>
                  <a:ext cx="221" cy="18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185" name="AutoShape 25"/>
                <p:cNvSpPr>
                  <a:spLocks noChangeArrowheads="1"/>
                </p:cNvSpPr>
                <p:nvPr/>
              </p:nvSpPr>
              <p:spPr bwMode="auto">
                <a:xfrm rot="-5400000">
                  <a:off x="3751" y="1308"/>
                  <a:ext cx="226" cy="136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660033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" name="Group 26"/>
              <p:cNvGrpSpPr>
                <a:grpSpLocks/>
              </p:cNvGrpSpPr>
              <p:nvPr/>
            </p:nvGrpSpPr>
            <p:grpSpPr bwMode="auto">
              <a:xfrm>
                <a:off x="2835" y="3430"/>
                <a:ext cx="224" cy="226"/>
                <a:chOff x="2829" y="3424"/>
                <a:chExt cx="224" cy="226"/>
              </a:xfrm>
            </p:grpSpPr>
            <p:sp>
              <p:nvSpPr>
                <p:cNvPr id="92187" name="Rectangle 27"/>
                <p:cNvSpPr>
                  <a:spLocks noChangeArrowheads="1"/>
                </p:cNvSpPr>
                <p:nvPr/>
              </p:nvSpPr>
              <p:spPr bwMode="auto">
                <a:xfrm>
                  <a:off x="2832" y="3454"/>
                  <a:ext cx="221" cy="18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188" name="AutoShape 28"/>
                <p:cNvSpPr>
                  <a:spLocks noChangeArrowheads="1"/>
                </p:cNvSpPr>
                <p:nvPr/>
              </p:nvSpPr>
              <p:spPr bwMode="auto">
                <a:xfrm rot="5400000">
                  <a:off x="2784" y="3469"/>
                  <a:ext cx="226" cy="136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660033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92189" name="Rectangle 29"/>
            <p:cNvSpPr>
              <a:spLocks noChangeArrowheads="1"/>
            </p:cNvSpPr>
            <p:nvPr/>
          </p:nvSpPr>
          <p:spPr bwMode="auto">
            <a:xfrm>
              <a:off x="3752850" y="825500"/>
              <a:ext cx="1293813" cy="96678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1" dirty="0"/>
                <a:t>A</a:t>
              </a:r>
              <a:r>
                <a:rPr lang="en-US" b="1" dirty="0" smtClean="0"/>
                <a:t>.</a:t>
              </a:r>
              <a:r>
                <a:rPr lang="en-US" sz="1800" b="1" dirty="0" smtClean="0">
                  <a:latin typeface="Arial" charset="0"/>
                </a:rPr>
                <a:t> </a:t>
              </a:r>
              <a:endParaRPr lang="en-US" sz="1800" b="1" dirty="0">
                <a:latin typeface="Arial" charset="0"/>
              </a:endParaRPr>
            </a:p>
          </p:txBody>
        </p:sp>
        <p:sp>
          <p:nvSpPr>
            <p:cNvPr id="92190" name="Rectangle 30"/>
            <p:cNvSpPr>
              <a:spLocks noChangeArrowheads="1"/>
            </p:cNvSpPr>
            <p:nvPr/>
          </p:nvSpPr>
          <p:spPr bwMode="auto">
            <a:xfrm>
              <a:off x="3733800" y="4648200"/>
              <a:ext cx="1293813" cy="96678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1" dirty="0" smtClean="0">
                  <a:cs typeface="Times New Roman" pitchFamily="18" charset="0"/>
                </a:rPr>
                <a:t>C.</a:t>
              </a:r>
              <a:endParaRPr lang="en-US" b="1" dirty="0">
                <a:cs typeface="Times New Roman" pitchFamily="18" charset="0"/>
              </a:endParaRPr>
            </a:p>
          </p:txBody>
        </p:sp>
        <p:sp>
          <p:nvSpPr>
            <p:cNvPr id="92191" name="Rectangle 31"/>
            <p:cNvSpPr>
              <a:spLocks noChangeArrowheads="1"/>
            </p:cNvSpPr>
            <p:nvPr/>
          </p:nvSpPr>
          <p:spPr bwMode="auto">
            <a:xfrm>
              <a:off x="746125" y="2727325"/>
              <a:ext cx="1293813" cy="966788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1" dirty="0" smtClean="0">
                  <a:cs typeface="Times New Roman" pitchFamily="18" charset="0"/>
                </a:rPr>
                <a:t>D.</a:t>
              </a:r>
              <a:endParaRPr lang="en-US" b="1" dirty="0">
                <a:cs typeface="Times New Roman" pitchFamily="18" charset="0"/>
              </a:endParaRPr>
            </a:p>
          </p:txBody>
        </p:sp>
        <p:sp>
          <p:nvSpPr>
            <p:cNvPr id="92192" name="Rectangle 32"/>
            <p:cNvSpPr>
              <a:spLocks noChangeArrowheads="1"/>
            </p:cNvSpPr>
            <p:nvPr/>
          </p:nvSpPr>
          <p:spPr bwMode="auto">
            <a:xfrm>
              <a:off x="6581775" y="2727325"/>
              <a:ext cx="1335088" cy="966788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1" dirty="0"/>
                <a:t>B</a:t>
              </a:r>
              <a:r>
                <a:rPr lang="en-US" b="1" dirty="0" smtClean="0"/>
                <a:t>.</a:t>
              </a:r>
              <a:endParaRPr lang="en-US" b="1" dirty="0"/>
            </a:p>
          </p:txBody>
        </p:sp>
        <p:sp>
          <p:nvSpPr>
            <p:cNvPr id="92201" name="Text Box 41"/>
            <p:cNvSpPr txBox="1">
              <a:spLocks noChangeArrowheads="1"/>
            </p:cNvSpPr>
            <p:nvPr/>
          </p:nvSpPr>
          <p:spPr bwMode="auto">
            <a:xfrm>
              <a:off x="1752600" y="147935"/>
              <a:ext cx="524836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i="1" dirty="0">
                  <a:solidFill>
                    <a:srgbClr val="990033"/>
                  </a:solidFill>
                  <a:latin typeface="Arial" charset="0"/>
                </a:rPr>
                <a:t>Circular Flow </a:t>
              </a:r>
              <a:r>
                <a:rPr lang="en-US" b="1" i="1" dirty="0" smtClean="0">
                  <a:solidFill>
                    <a:srgbClr val="990033"/>
                  </a:solidFill>
                  <a:latin typeface="Arial" charset="0"/>
                </a:rPr>
                <a:t>of Economic Activity</a:t>
              </a:r>
              <a:endParaRPr lang="en-US" b="1" i="1" dirty="0">
                <a:solidFill>
                  <a:srgbClr val="990033"/>
                </a:solidFill>
                <a:latin typeface="Arial" charset="0"/>
              </a:endParaRPr>
            </a:p>
          </p:txBody>
        </p:sp>
        <p:sp>
          <p:nvSpPr>
            <p:cNvPr id="92206" name="Text Box 46"/>
            <p:cNvSpPr txBox="1">
              <a:spLocks noChangeArrowheads="1"/>
            </p:cNvSpPr>
            <p:nvPr/>
          </p:nvSpPr>
          <p:spPr bwMode="auto">
            <a:xfrm>
              <a:off x="1143000" y="838200"/>
              <a:ext cx="5334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/>
                <a:t>J</a:t>
              </a:r>
              <a:r>
                <a:rPr lang="en-US" b="1" dirty="0" smtClean="0"/>
                <a:t>.</a:t>
              </a:r>
              <a:r>
                <a:rPr lang="en-US" dirty="0" smtClean="0"/>
                <a:t> </a:t>
              </a:r>
              <a:endParaRPr lang="en-US" dirty="0"/>
            </a:p>
          </p:txBody>
        </p:sp>
        <p:sp>
          <p:nvSpPr>
            <p:cNvPr id="92207" name="Text Box 47"/>
            <p:cNvSpPr txBox="1">
              <a:spLocks noChangeArrowheads="1"/>
            </p:cNvSpPr>
            <p:nvPr/>
          </p:nvSpPr>
          <p:spPr bwMode="auto">
            <a:xfrm>
              <a:off x="6400800" y="1524001"/>
              <a:ext cx="5334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/>
                <a:t>K</a:t>
              </a:r>
              <a:r>
                <a:rPr lang="en-US" b="1" dirty="0" smtClean="0"/>
                <a:t>.</a:t>
              </a:r>
              <a:endParaRPr lang="en-US" b="1" dirty="0"/>
            </a:p>
          </p:txBody>
        </p:sp>
        <p:sp>
          <p:nvSpPr>
            <p:cNvPr id="92208" name="Text Box 48"/>
            <p:cNvSpPr txBox="1">
              <a:spLocks noChangeArrowheads="1"/>
            </p:cNvSpPr>
            <p:nvPr/>
          </p:nvSpPr>
          <p:spPr bwMode="auto">
            <a:xfrm>
              <a:off x="6858000" y="5257801"/>
              <a:ext cx="5334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/>
                <a:t>E</a:t>
              </a:r>
              <a:r>
                <a:rPr lang="en-US" b="1" dirty="0" smtClean="0"/>
                <a:t>.</a:t>
              </a:r>
              <a:endParaRPr lang="en-US" b="1" dirty="0"/>
            </a:p>
          </p:txBody>
        </p:sp>
        <p:sp>
          <p:nvSpPr>
            <p:cNvPr id="92209" name="Text Box 49"/>
            <p:cNvSpPr txBox="1">
              <a:spLocks noChangeArrowheads="1"/>
            </p:cNvSpPr>
            <p:nvPr/>
          </p:nvSpPr>
          <p:spPr bwMode="auto">
            <a:xfrm>
              <a:off x="1828800" y="4343401"/>
              <a:ext cx="5334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/>
                <a:t>H</a:t>
              </a:r>
              <a:r>
                <a:rPr lang="en-US" b="1" dirty="0" smtClean="0"/>
                <a:t>.</a:t>
              </a:r>
              <a:endParaRPr lang="en-US" b="1" dirty="0"/>
            </a:p>
          </p:txBody>
        </p:sp>
        <p:sp>
          <p:nvSpPr>
            <p:cNvPr id="92210" name="Text Box 50"/>
            <p:cNvSpPr txBox="1">
              <a:spLocks noChangeArrowheads="1"/>
            </p:cNvSpPr>
            <p:nvPr/>
          </p:nvSpPr>
          <p:spPr bwMode="auto">
            <a:xfrm>
              <a:off x="7620000" y="5257800"/>
              <a:ext cx="1447800" cy="1569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smtClean="0"/>
                <a:t>1</a:t>
              </a:r>
              <a:r>
                <a:rPr lang="en-US" b="1" dirty="0"/>
                <a:t>. </a:t>
              </a:r>
              <a:r>
                <a:rPr lang="en-US" b="1" dirty="0" smtClean="0"/>
                <a:t>R.</a:t>
              </a:r>
              <a:endParaRPr lang="en-US" b="1" dirty="0"/>
            </a:p>
            <a:p>
              <a:pPr>
                <a:spcBef>
                  <a:spcPct val="50000"/>
                </a:spcBef>
              </a:pPr>
              <a:r>
                <a:rPr lang="en-US" b="1" dirty="0"/>
                <a:t>2. </a:t>
              </a:r>
              <a:r>
                <a:rPr lang="en-US" b="1" dirty="0" smtClean="0"/>
                <a:t>S.</a:t>
              </a:r>
              <a:endParaRPr lang="en-US" b="1" dirty="0"/>
            </a:p>
            <a:p>
              <a:pPr>
                <a:spcBef>
                  <a:spcPct val="50000"/>
                </a:spcBef>
              </a:pPr>
              <a:r>
                <a:rPr lang="en-US" b="1" dirty="0"/>
                <a:t>3. </a:t>
              </a:r>
              <a:r>
                <a:rPr lang="en-US" b="1" dirty="0" smtClean="0"/>
                <a:t>T.</a:t>
              </a:r>
              <a:endParaRPr lang="en-US" b="1" dirty="0"/>
            </a:p>
          </p:txBody>
        </p:sp>
        <p:sp>
          <p:nvSpPr>
            <p:cNvPr id="92211" name="Text Box 51"/>
            <p:cNvSpPr txBox="1">
              <a:spLocks noChangeArrowheads="1"/>
            </p:cNvSpPr>
            <p:nvPr/>
          </p:nvSpPr>
          <p:spPr bwMode="auto">
            <a:xfrm>
              <a:off x="76200" y="5257800"/>
              <a:ext cx="1295400" cy="1569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smtClean="0"/>
                <a:t>1</a:t>
              </a:r>
              <a:r>
                <a:rPr lang="en-US" b="1" dirty="0"/>
                <a:t>. </a:t>
              </a:r>
              <a:r>
                <a:rPr lang="en-US" b="1" dirty="0" smtClean="0"/>
                <a:t>N. </a:t>
              </a:r>
              <a:endParaRPr lang="en-US" b="1" dirty="0"/>
            </a:p>
            <a:p>
              <a:pPr>
                <a:spcBef>
                  <a:spcPct val="50000"/>
                </a:spcBef>
              </a:pPr>
              <a:r>
                <a:rPr lang="en-US" b="1" dirty="0"/>
                <a:t>2. </a:t>
              </a:r>
              <a:r>
                <a:rPr lang="en-US" b="1" dirty="0" smtClean="0"/>
                <a:t>O.</a:t>
              </a:r>
              <a:endParaRPr lang="en-US" b="1" dirty="0"/>
            </a:p>
            <a:p>
              <a:pPr>
                <a:spcBef>
                  <a:spcPct val="50000"/>
                </a:spcBef>
              </a:pPr>
              <a:r>
                <a:rPr lang="en-US" b="1" dirty="0"/>
                <a:t>3. </a:t>
              </a:r>
              <a:r>
                <a:rPr lang="en-US" b="1" dirty="0" smtClean="0"/>
                <a:t>P.</a:t>
              </a:r>
              <a:endParaRPr lang="en-US" b="1" dirty="0"/>
            </a:p>
          </p:txBody>
        </p:sp>
        <p:sp>
          <p:nvSpPr>
            <p:cNvPr id="92212" name="Line 52"/>
            <p:cNvSpPr>
              <a:spLocks noChangeShapeType="1"/>
            </p:cNvSpPr>
            <p:nvPr/>
          </p:nvSpPr>
          <p:spPr bwMode="auto">
            <a:xfrm>
              <a:off x="7772400" y="4495800"/>
              <a:ext cx="533400" cy="6858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2213" name="Line 53"/>
            <p:cNvSpPr>
              <a:spLocks noChangeShapeType="1"/>
            </p:cNvSpPr>
            <p:nvPr/>
          </p:nvSpPr>
          <p:spPr bwMode="auto">
            <a:xfrm flipV="1">
              <a:off x="228600" y="4572000"/>
              <a:ext cx="838200" cy="6858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8" name="Text Box 47"/>
            <p:cNvSpPr txBox="1">
              <a:spLocks noChangeArrowheads="1"/>
            </p:cNvSpPr>
            <p:nvPr/>
          </p:nvSpPr>
          <p:spPr bwMode="auto">
            <a:xfrm>
              <a:off x="7239000" y="762000"/>
              <a:ext cx="5334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smtClean="0"/>
                <a:t>L</a:t>
              </a:r>
              <a:r>
                <a:rPr lang="en-US" b="1" dirty="0" smtClean="0"/>
                <a:t>.</a:t>
              </a:r>
              <a:endParaRPr lang="en-US" b="1" dirty="0"/>
            </a:p>
          </p:txBody>
        </p:sp>
        <p:sp>
          <p:nvSpPr>
            <p:cNvPr id="49" name="Text Box 49"/>
            <p:cNvSpPr txBox="1">
              <a:spLocks noChangeArrowheads="1"/>
            </p:cNvSpPr>
            <p:nvPr/>
          </p:nvSpPr>
          <p:spPr bwMode="auto">
            <a:xfrm>
              <a:off x="6248400" y="4343400"/>
              <a:ext cx="5334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smtClean="0"/>
                <a:t>F</a:t>
              </a:r>
              <a:r>
                <a:rPr lang="en-US" b="1" dirty="0" smtClean="0"/>
                <a:t>.</a:t>
              </a:r>
              <a:endParaRPr lang="en-US" b="1" dirty="0"/>
            </a:p>
          </p:txBody>
        </p:sp>
        <p:sp>
          <p:nvSpPr>
            <p:cNvPr id="50" name="Text Box 48"/>
            <p:cNvSpPr txBox="1">
              <a:spLocks noChangeArrowheads="1"/>
            </p:cNvSpPr>
            <p:nvPr/>
          </p:nvSpPr>
          <p:spPr bwMode="auto">
            <a:xfrm>
              <a:off x="1219200" y="5181600"/>
              <a:ext cx="5334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smtClean="0"/>
                <a:t>G</a:t>
              </a:r>
              <a:r>
                <a:rPr lang="en-US" b="1" dirty="0" smtClean="0"/>
                <a:t>.</a:t>
              </a:r>
              <a:endParaRPr lang="en-US" b="1" dirty="0"/>
            </a:p>
          </p:txBody>
        </p:sp>
        <p:sp>
          <p:nvSpPr>
            <p:cNvPr id="52" name="Text Box 48"/>
            <p:cNvSpPr txBox="1">
              <a:spLocks noChangeArrowheads="1"/>
            </p:cNvSpPr>
            <p:nvPr/>
          </p:nvSpPr>
          <p:spPr bwMode="auto">
            <a:xfrm>
              <a:off x="7924800" y="4419600"/>
              <a:ext cx="5334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smtClean="0"/>
                <a:t>Q</a:t>
              </a:r>
              <a:r>
                <a:rPr lang="en-US" b="1" dirty="0" smtClean="0"/>
                <a:t>.</a:t>
              </a:r>
              <a:endParaRPr lang="en-US" b="1" dirty="0"/>
            </a:p>
          </p:txBody>
        </p:sp>
        <p:sp>
          <p:nvSpPr>
            <p:cNvPr id="53" name="Text Box 48"/>
            <p:cNvSpPr txBox="1">
              <a:spLocks noChangeArrowheads="1"/>
            </p:cNvSpPr>
            <p:nvPr/>
          </p:nvSpPr>
          <p:spPr bwMode="auto">
            <a:xfrm>
              <a:off x="152400" y="4572001"/>
              <a:ext cx="6096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smtClean="0"/>
                <a:t>M</a:t>
              </a:r>
              <a:r>
                <a:rPr lang="en-US" b="1" dirty="0" smtClean="0"/>
                <a:t>.</a:t>
              </a:r>
              <a:endParaRPr lang="en-US" b="1" dirty="0"/>
            </a:p>
          </p:txBody>
        </p:sp>
        <p:sp>
          <p:nvSpPr>
            <p:cNvPr id="54" name="Text Box 48"/>
            <p:cNvSpPr txBox="1">
              <a:spLocks noChangeArrowheads="1"/>
            </p:cNvSpPr>
            <p:nvPr/>
          </p:nvSpPr>
          <p:spPr bwMode="auto">
            <a:xfrm>
              <a:off x="1828800" y="1600200"/>
              <a:ext cx="5334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smtClean="0"/>
                <a:t>I</a:t>
              </a:r>
              <a:r>
                <a:rPr lang="en-US" b="1" dirty="0" smtClean="0"/>
                <a:t>.</a:t>
              </a:r>
              <a:endParaRPr lang="en-US" b="1" dirty="0"/>
            </a:p>
          </p:txBody>
        </p:sp>
      </p:grp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Designs\Nature.pot</Template>
  <TotalTime>1691</TotalTime>
  <Words>57</Words>
  <Application>Microsoft Office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Slide 1</vt:lpstr>
    </vt:vector>
  </TitlesOfParts>
  <Company>PUHSD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5 Powers of Economic Thinking (dun dun dun!!!)</dc:title>
  <dc:creator>Central High School</dc:creator>
  <cp:lastModifiedBy>Matt McWenie</cp:lastModifiedBy>
  <cp:revision>77</cp:revision>
  <dcterms:created xsi:type="dcterms:W3CDTF">2004-05-12T17:38:19Z</dcterms:created>
  <dcterms:modified xsi:type="dcterms:W3CDTF">2009-09-04T15:30:51Z</dcterms:modified>
</cp:coreProperties>
</file>