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14" r:id="rId3"/>
    <p:sldId id="332" r:id="rId4"/>
    <p:sldId id="315" r:id="rId5"/>
    <p:sldId id="316" r:id="rId6"/>
    <p:sldId id="317" r:id="rId7"/>
    <p:sldId id="297" r:id="rId8"/>
    <p:sldId id="301" r:id="rId9"/>
    <p:sldId id="331" r:id="rId10"/>
    <p:sldId id="318" r:id="rId11"/>
    <p:sldId id="319" r:id="rId12"/>
    <p:sldId id="320" r:id="rId13"/>
    <p:sldId id="305" r:id="rId14"/>
    <p:sldId id="306" r:id="rId15"/>
    <p:sldId id="321" r:id="rId16"/>
    <p:sldId id="292" r:id="rId17"/>
    <p:sldId id="288" r:id="rId18"/>
    <p:sldId id="282" r:id="rId19"/>
    <p:sldId id="283" r:id="rId20"/>
    <p:sldId id="322" r:id="rId21"/>
    <p:sldId id="323" r:id="rId22"/>
    <p:sldId id="324" r:id="rId23"/>
    <p:sldId id="325" r:id="rId24"/>
    <p:sldId id="326" r:id="rId25"/>
    <p:sldId id="327" r:id="rId26"/>
    <p:sldId id="289" r:id="rId27"/>
    <p:sldId id="294" r:id="rId28"/>
    <p:sldId id="295" r:id="rId29"/>
    <p:sldId id="285" r:id="rId30"/>
    <p:sldId id="328" r:id="rId31"/>
    <p:sldId id="300" r:id="rId32"/>
    <p:sldId id="302" r:id="rId33"/>
    <p:sldId id="309" r:id="rId34"/>
    <p:sldId id="264" r:id="rId35"/>
    <p:sldId id="333" r:id="rId36"/>
    <p:sldId id="329" r:id="rId37"/>
    <p:sldId id="262" r:id="rId38"/>
    <p:sldId id="263" r:id="rId39"/>
    <p:sldId id="270" r:id="rId40"/>
    <p:sldId id="334" r:id="rId41"/>
    <p:sldId id="330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66908" autoAdjust="0"/>
  </p:normalViewPr>
  <p:slideViewPr>
    <p:cSldViewPr>
      <p:cViewPr varScale="1">
        <p:scale>
          <a:sx n="49" d="100"/>
          <a:sy n="49" d="100"/>
        </p:scale>
        <p:origin x="4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7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A7C017-73AB-486E-8F5E-9DBEDDB3B092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ACBD0A-21EA-41A2-8751-E88B8E739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1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8F030-C4BC-4FF5-9973-505812E24ADB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BDD87-4E95-49DF-9DBB-F8574348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7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5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School of choice (open enrollment)</a:t>
            </a:r>
          </a:p>
          <a:p>
            <a:r>
              <a:rPr lang="en-US" dirty="0" smtClean="0"/>
              <a:t>Goal for every student to try an honors class</a:t>
            </a:r>
          </a:p>
          <a:p>
            <a:r>
              <a:rPr lang="en-US" dirty="0" smtClean="0"/>
              <a:t>History of excellence while</a:t>
            </a:r>
            <a:r>
              <a:rPr lang="en-US" baseline="0" dirty="0" smtClean="0"/>
              <a:t> always looking forward and challenging our students to be competitive beyond high school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49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84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role</a:t>
            </a:r>
          </a:p>
          <a:p>
            <a:r>
              <a:rPr lang="en-US" dirty="0" smtClean="0"/>
              <a:t>20 years at CHS – believe in our</a:t>
            </a:r>
            <a:r>
              <a:rPr lang="en-US" baseline="0" dirty="0" smtClean="0"/>
              <a:t> programs</a:t>
            </a:r>
          </a:p>
          <a:p>
            <a:r>
              <a:rPr lang="en-US" baseline="0" dirty="0" smtClean="0"/>
              <a:t>Students that participate in honors programs in different amounts</a:t>
            </a:r>
          </a:p>
          <a:p>
            <a:r>
              <a:rPr lang="en-US" baseline="0" dirty="0" smtClean="0"/>
              <a:t>Will hear from students tonight to put faces to the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1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time is very valuable</a:t>
            </a:r>
          </a:p>
          <a:p>
            <a:r>
              <a:rPr lang="en-US" dirty="0" smtClean="0"/>
              <a:t>Stay on track and make sure you get the information you need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6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paper available in foyer lists all honors courses that we offer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18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Core classes are your required classes / on-level</a:t>
            </a:r>
          </a:p>
          <a:p>
            <a:r>
              <a:rPr lang="en-US" dirty="0" smtClean="0"/>
              <a:t>Many of you are here from an invitation based on ACT Explore</a:t>
            </a:r>
            <a:r>
              <a:rPr lang="en-US" baseline="0" dirty="0" smtClean="0"/>
              <a:t> tests</a:t>
            </a:r>
          </a:p>
          <a:p>
            <a:r>
              <a:rPr lang="en-US" baseline="0" dirty="0" smtClean="0"/>
              <a:t>Explore – Math, Science, Reading, English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27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College Board, but applies</a:t>
            </a:r>
            <a:r>
              <a:rPr lang="en-US" baseline="0" dirty="0" smtClean="0"/>
              <a:t> also to IB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99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0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09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 with reward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30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84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early as freshman year it’s important to think about college</a:t>
            </a:r>
          </a:p>
          <a:p>
            <a:r>
              <a:rPr lang="en-US" dirty="0" smtClean="0"/>
              <a:t>Build a strong 4-year transcript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40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06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95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72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60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Well-rounded, whole learner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35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74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35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672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87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90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068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19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3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45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956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0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04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495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167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654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242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074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59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278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522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BDD87-4E95-49DF-9DBB-F8574348C6C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0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5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6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4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7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0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7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1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3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9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A4CE9-2C75-4217-8F53-8190DF9977E1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CD6D0-29B7-4B1C-B84C-189971BE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7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Relationship Id="rId9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834" y="304800"/>
            <a:ext cx="7772400" cy="121920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en-US" sz="6000" dirty="0" smtClean="0"/>
              <a:t>Chandler High School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469588"/>
            <a:ext cx="7620000" cy="1559611"/>
          </a:xfrm>
        </p:spPr>
        <p:txBody>
          <a:bodyPr>
            <a:normAutofit/>
          </a:bodyPr>
          <a:lstStyle/>
          <a:p>
            <a:r>
              <a:rPr lang="en-US" sz="4700" dirty="0" smtClean="0">
                <a:solidFill>
                  <a:schemeClr val="accent1">
                    <a:lumMod val="50000"/>
                  </a:schemeClr>
                </a:solidFill>
              </a:rPr>
              <a:t>Honors Information Night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45919"/>
            <a:ext cx="1475936" cy="1793189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85835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://www.kyrene.org/cms/lib2/AZ01001083/Centricity/Shared/APR/A_Plus_School_of_Excellence_logo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485835"/>
            <a:ext cx="12954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cusd80.com/cms/lib6/AZ01001175/Centricity/Domain/2771/Chandler_Unified_SD_80_AZ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496235"/>
            <a:ext cx="1524000" cy="158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662029"/>
            <a:ext cx="2497575" cy="105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7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894" y="834434"/>
            <a:ext cx="7772400" cy="121920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en-US" sz="6000" dirty="0" smtClean="0"/>
              <a:t>Mr. Larry Rother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2834" y="4800600"/>
            <a:ext cx="7620000" cy="1559611"/>
          </a:xfrm>
        </p:spPr>
        <p:txBody>
          <a:bodyPr>
            <a:normAutofit/>
          </a:bodyPr>
          <a:lstStyle/>
          <a:p>
            <a:r>
              <a:rPr lang="en-US" sz="4700" dirty="0" smtClean="0">
                <a:solidFill>
                  <a:schemeClr val="accent1">
                    <a:lumMod val="50000"/>
                  </a:schemeClr>
                </a:solidFill>
              </a:rPr>
              <a:t>Principal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066" y="2514600"/>
            <a:ext cx="1475936" cy="179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8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Annie Bricker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810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5334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40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834" y="304800"/>
            <a:ext cx="7772400" cy="121920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en-US" sz="6000" dirty="0" smtClean="0"/>
              <a:t>Mrs. Anne Bender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444" y="3695700"/>
            <a:ext cx="7620000" cy="1559611"/>
          </a:xfrm>
        </p:spPr>
        <p:txBody>
          <a:bodyPr>
            <a:normAutofit lnSpcReduction="10000"/>
          </a:bodyPr>
          <a:lstStyle/>
          <a:p>
            <a:r>
              <a:rPr lang="en-US" sz="4700" dirty="0" smtClean="0">
                <a:solidFill>
                  <a:schemeClr val="accent1">
                    <a:lumMod val="50000"/>
                  </a:schemeClr>
                </a:solidFill>
              </a:rPr>
              <a:t>IB Program Coordinator</a:t>
            </a:r>
          </a:p>
          <a:p>
            <a:r>
              <a:rPr lang="en-US" sz="4700" dirty="0" smtClean="0">
                <a:solidFill>
                  <a:schemeClr val="accent1">
                    <a:lumMod val="50000"/>
                  </a:schemeClr>
                </a:solidFill>
              </a:rPr>
              <a:t>AP Coordinator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066" y="1524000"/>
            <a:ext cx="1475936" cy="1793189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44" y="28956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05349"/>
            <a:ext cx="2497575" cy="105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2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334000"/>
            <a:ext cx="1066800" cy="1296109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610600" cy="60197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Goals / Objectives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and students will understand what honors options are available in grades 9-12 at CHS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and students will understand the value of honors classes as related to what comes after high school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and students will understand the general differences between the IB and AP programs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and students will be able to make informed decisions about class selection for next year and start thinking of a four-year plan</a:t>
            </a:r>
          </a:p>
          <a:p>
            <a:pPr algn="l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8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615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What is an ‘Honors’ Class?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Available starting in 9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grade</a:t>
            </a:r>
          </a:p>
          <a:p>
            <a:r>
              <a:rPr lang="en-US" sz="3600" dirty="0" smtClean="0"/>
              <a:t>Weighted G.P.A. </a:t>
            </a:r>
            <a:endParaRPr lang="en-US" sz="3600" dirty="0"/>
          </a:p>
          <a:p>
            <a:r>
              <a:rPr lang="en-US" sz="3600" dirty="0" smtClean="0"/>
              <a:t>Challenging and rigorous</a:t>
            </a:r>
          </a:p>
          <a:p>
            <a:r>
              <a:rPr lang="en-US" sz="3600" dirty="0" smtClean="0"/>
              <a:t>Starting Jr. year: labeled “AP” or “IB”</a:t>
            </a:r>
          </a:p>
          <a:p>
            <a:r>
              <a:rPr lang="en-US" sz="3600" dirty="0" smtClean="0"/>
              <a:t>Develop content mastery and critical thinking skills expected in college</a:t>
            </a:r>
          </a:p>
          <a:p>
            <a:r>
              <a:rPr lang="en-US" sz="3600" dirty="0" smtClean="0"/>
              <a:t>Often the same curriculum as regular classes, but tailored for high-achieving students, covering additional topics or some topics in greater depth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248770"/>
            <a:ext cx="1066800" cy="129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5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research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Students who take one </a:t>
            </a:r>
            <a:r>
              <a:rPr lang="en-US" i="1" dirty="0" smtClean="0"/>
              <a:t>or more </a:t>
            </a:r>
            <a:r>
              <a:rPr lang="en-US" i="1" dirty="0"/>
              <a:t>courses </a:t>
            </a:r>
            <a:r>
              <a:rPr lang="en-US" b="1" dirty="0"/>
              <a:t>beyond </a:t>
            </a:r>
            <a:r>
              <a:rPr lang="en-US" b="1" dirty="0" smtClean="0"/>
              <a:t>core</a:t>
            </a:r>
            <a:r>
              <a:rPr lang="en-US" i="1" dirty="0" smtClean="0"/>
              <a:t> are </a:t>
            </a:r>
            <a:r>
              <a:rPr lang="en-US" i="1" dirty="0"/>
              <a:t>more likely to meet </a:t>
            </a:r>
            <a:r>
              <a:rPr lang="en-US" i="1" dirty="0" smtClean="0"/>
              <a:t>or exceed </a:t>
            </a:r>
            <a:r>
              <a:rPr lang="en-US" i="1" dirty="0"/>
              <a:t>the ACT </a:t>
            </a:r>
            <a:r>
              <a:rPr lang="en-US" i="1" dirty="0" smtClean="0"/>
              <a:t>College Readiness Benchmarks.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means that these students are more likely to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enter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/>
              <a:t>college, be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ready</a:t>
            </a:r>
            <a:r>
              <a:rPr lang="en-US" dirty="0"/>
              <a:t> to take credit-bearing college courses, and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succeed</a:t>
            </a:r>
            <a:r>
              <a:rPr lang="en-US" dirty="0"/>
              <a:t> in those courses.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AutoShape 2" descr="data:image/jpeg;base64,/9j/4AAQSkZJRgABAQAAAQABAAD/2wCEAAkGBwgSERUUExIVFBQWGB8YFxYYGSEZHhwhIh0ZHRwYGxodHS8gHR0xHyAdJDEtJSkrOi46Ih8zODMsNy0tLiwBCgoKDgwOGhAPFzchHCUsLCs4Nzc3ODc3MSs3OC03MS83LSw3LDczKy43NzIsLDc1Ly0wKy44KywrLDg3Kys2N//AABEIAC8AoAMBIgACEQEDEQH/xAAcAAACAwEBAQEAAAAAAAAAAAAGBwAFCAQDAgH/xABAEAACAQMBBgIHBQQJBQAAAAABAgMABBEFBgcSITFBUZETIlRhcYGhF0Kx0dIUNVJzCCMyM2KyweHwcnSCkrP/xAAYAQEBAQEBAAAAAAAAAAAAAAAAAQIEA//EACIRAQACAAQHAQAAAAAAAAAAAAABAgMEETESEyEzQVFxBf/aAAwDAQACEQMRAD8AeNSpUoJVPrO1Gh2jBLi4SJmHEAx5kdM1Y313BDG8sh4URSzHwA51ljabV7y/uJrplbGRy6hFJwik9vzzQaO0/bXZqeRYoruN5HOFUHmT1wOVEFY8gnljdXRiroQysOxByD51qzZPXIr20iuFx66+sB2YcmHnRVvUqUl95m9Cfja1sX4QuVknHUnuqeAHc+VEM/W9qtDtOU9xGjfw5y3/AKjnQpPvk2VU4Hpm94jx+JFJjZLZy81G6EKHBPrSSN63CO7HuT8+daA0Pd5s1aoALdZG7vIONj7+fIfIUVWWW97ZOQ4LyR+90OPMZomO1Ghfs5uP2mMwrjLhsgZ5AHHMGufUditm51KvaRc+6rwkfAjnSP3kbBS6YweNme2lOAT1UjmEfHI98H4/Mh1rt5suYzKLpPRqwQtzwGIJA6eAPlXj9o+yPtkf1/KkFbfuqf8A7uH/AOc1MPdtux0ue1S5u+JzLzSMHhVV54JxzJP05UUdfaPsj7ZH9fyqfaPsj7ZH9fyoZ243e7M29hcTRQcMiJlTxMcHl2JpE0GnPtH2Q9sj+v5VPtH2R9sj+v5UtNzuyWi30Vw1zFxlJFVTxEYBXPY+NGur7otmpImESNDJj1WDEjPbIPUUBLo+1+gXTlILhJGVSxAzyA6k5HSrGw1KznBMTh+E4OO3n/zrSK3J2oN/PFIvWB0df/IKw/GndpGjW1uXKFiznLFsZPNm7AD+0zH35NEWVSpVdtBq9vZ20k8h9WNc48T2Ue8nlQLDfttTwqtjG39occ58B91PnzJ+A8at9h9goV0iSKUYlu04nJHNeX9WPl1+ZpVbPSC8vzc3mWUN6WRR94/djHgP9BTSl2y16dsQR8I7BFLn5n/avO+LWvSd3dlvz8bMV4qxpX3OxE3VtNE7RyDhdGKsPAg4NMvcZtJ6K4e0dvUn9aPPZwOYHxX8K8dstMaEi4vocNOSOIjJJAHXh6HHj76BLma3jkWS2ZlZW4hn7pBBUjv1q1vxeJhnMZXkx3K2+S0hvL1mS002aRDhyBGh8CxxkfDmazAABT02/wBRXUdn1uY+xR3UdiDhx8iaRdbckHnuB02NbWefHrSScGf8KDp5saalLTcLdRtYSRg+tHMcj/qAIP4+VMuiJVPtZoEF/avbuxQPg8QAJBByCAauKlAso9z1kLV7f9rlw8qS8XAuQVV1xjw9b6UwNG09La3igUlhGgQE98DrXYGXOM8x2r9oBjeZ+6rr+WfxFZfrUG8z91XX8s/iKy/RYO3+j1/cXf8ANX/JTapS/wBHr+4u/wCav+Sm1RAfs5sFbWd9NdpM7Gbi/qyoAXibi5Ec6MKlSg57y+s4hmWVIwe7sF6deppEb4NtoL10t7dw1vGeJmHR37YPdQM/En3U0tvNhLLVDCZZZI/Q8fDwBTnj4M54gf4B9aFvsO0n2y58o/0UHpuz2c2ZaygZ5I5JnJZhxgHJx6hXOeQAGKZ0FvCg4UUKPADFLjRtzmlW9xFOtzOzROHAYJg47HC5pl1NI11bnEvNYrM9IBW9NNJn06dJJo1dBxplhkOvMDGc5PT51m2n/r+6DS7q5luGuZkaVuIhQmByA5ZXPauH7DtJ9sufKP8ARVZBm67auyt/S2l4R+yXAwSeiNjBJ8AR18MA0PbWbONZS4SVZ4GyYpkYMGHg3CcBunx7U1PsO0n2y58o/wBFXeye6/SbGSR/SPOJE9GySqhXGQeyjwoE7u62vfTbkuQWhkAWVR1wM4Ye8ZPma0Xo2vaVdoHgmSQe4jI9zL1B+NA2ubmtClYtBJJbn+EYdPJuY+RodO5HU1bijvYwfHgYHzDUDrZ1HUgUG7XbydCskYLIs8/aNGBwf8bDko+tB67nNXflNqRZe49dvoz4om2c3S7OWpDOGuHHT0mOEfBFAHnmiObc5ca1cC7u7oNmdk4GI4QQofkgP3Bnl/rTGdlAJJAA5kmoqgDAGAOgrn1KzSaGSIkgSIUJHUZGMjNAH70de0ldNnT08ZeReFEVgSTkdADnFZxp3ruL0cdLu4Hyj/RX19h2k+2XPlH+iiqvcNrWnRC5hllSN3ZXTjYLxDBBAJ6kY+tOW3uIHGUdXHTKkH5cqVp3G6R7XceUf6KNdiNk7XTIGhjkeRWcvlwAckAY9UAdqIIqlSpQf//Z"/>
          <p:cNvSpPr>
            <a:spLocks noChangeAspect="1" noChangeArrowheads="1"/>
          </p:cNvSpPr>
          <p:nvPr/>
        </p:nvSpPr>
        <p:spPr bwMode="auto">
          <a:xfrm>
            <a:off x="155575" y="-212725"/>
            <a:ext cx="15240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609600"/>
            <a:ext cx="152400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94607" y="0"/>
            <a:ext cx="83058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AP 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(or IB)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and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College Success</a:t>
            </a:r>
            <a:r>
              <a:rPr lang="en-US" sz="3200" b="1" baseline="30000" dirty="0">
                <a:solidFill>
                  <a:schemeClr val="accent2">
                    <a:lumMod val="50000"/>
                  </a:schemeClr>
                </a:solidFill>
              </a:rPr>
              <a:t>™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573891"/>
              </p:ext>
            </p:extLst>
          </p:nvPr>
        </p:nvGraphicFramePr>
        <p:xfrm>
          <a:off x="4343400" y="1040720"/>
          <a:ext cx="5586412" cy="524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Chart" r:id="rId4" imgW="6350000" imgH="5969000" progId="MSGraph.Chart.8">
                  <p:embed/>
                </p:oleObj>
              </mc:Choice>
              <mc:Fallback>
                <p:oleObj name="Chart" r:id="rId4" imgW="6350000" imgH="59690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040720"/>
                        <a:ext cx="5586412" cy="524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40179" y="1447800"/>
            <a:ext cx="38862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latin typeface="Univers LT Std 45 Light" charset="0"/>
              </a:rPr>
              <a:t>Students who take </a:t>
            </a:r>
            <a:r>
              <a:rPr lang="en-US" sz="2800" dirty="0" smtClean="0">
                <a:latin typeface="Univers LT Std 45 Light" charset="0"/>
              </a:rPr>
              <a:t>AP </a:t>
            </a:r>
            <a:r>
              <a:rPr lang="en-US" sz="2800" i="1" dirty="0" smtClean="0">
                <a:latin typeface="Univers LT Std 45 Light" charset="0"/>
              </a:rPr>
              <a:t>(or IB) </a:t>
            </a:r>
            <a:r>
              <a:rPr lang="en-US" sz="2800" dirty="0">
                <a:latin typeface="Univers LT Std 45 Light" charset="0"/>
              </a:rPr>
              <a:t>courses and exams are </a:t>
            </a:r>
            <a:r>
              <a:rPr lang="en-US" sz="2800" b="1" dirty="0">
                <a:latin typeface="Univers LT Std 45 Light" charset="0"/>
              </a:rPr>
              <a:t>much more likely </a:t>
            </a:r>
            <a:r>
              <a:rPr lang="en-US" sz="2800" dirty="0">
                <a:latin typeface="Univers LT Std 45 Light" charset="0"/>
              </a:rPr>
              <a:t>than their peers to complete a bachelor’s degree </a:t>
            </a:r>
            <a:r>
              <a:rPr lang="en-US" sz="2800" b="1" i="1" dirty="0">
                <a:latin typeface="Univers LT Std 45 Light" charset="0"/>
              </a:rPr>
              <a:t>in four years or less.</a:t>
            </a:r>
            <a:endParaRPr lang="en-US" sz="2800" b="1" i="1" dirty="0">
              <a:latin typeface="Trebuchet MS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800" dirty="0">
              <a:latin typeface="Trebuchet MS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600" b="1" dirty="0">
                <a:latin typeface="Serifa 45 Light" charset="0"/>
              </a:rPr>
              <a:t>Source:</a:t>
            </a:r>
            <a:r>
              <a:rPr lang="en-US" sz="1600" dirty="0">
                <a:latin typeface="Univers LT Std 45 Light" charset="0"/>
              </a:rPr>
              <a:t> </a:t>
            </a:r>
            <a:r>
              <a:rPr lang="en-US" sz="1600" dirty="0" err="1">
                <a:latin typeface="Univers LT Std 45 Light" charset="0"/>
              </a:rPr>
              <a:t>Camara</a:t>
            </a:r>
            <a:r>
              <a:rPr lang="en-US" sz="1600" dirty="0">
                <a:latin typeface="Univers LT Std 45 Light" charset="0"/>
              </a:rPr>
              <a:t>, Wayne (2003). </a:t>
            </a:r>
            <a:br>
              <a:rPr lang="en-US" sz="1600" dirty="0">
                <a:latin typeface="Univers LT Std 45 Light" charset="0"/>
              </a:rPr>
            </a:br>
            <a:r>
              <a:rPr lang="en-US" sz="1600" dirty="0">
                <a:latin typeface="Univers LT Std 45 Light" charset="0"/>
              </a:rPr>
              <a:t>College Persistence, Graduation, and Remediation</a:t>
            </a:r>
            <a:r>
              <a:rPr lang="en-US" sz="1600" i="1" dirty="0">
                <a:latin typeface="Univers LT Std 45 Light" charset="0"/>
              </a:rPr>
              <a:t>. College Board Research Notes (RN-19). </a:t>
            </a:r>
            <a:r>
              <a:rPr lang="en-US" sz="1600" dirty="0">
                <a:latin typeface="Univers LT Std 45 Light" charset="0"/>
              </a:rPr>
              <a:t>New York, NY: </a:t>
            </a:r>
            <a:br>
              <a:rPr lang="en-US" sz="1600" dirty="0">
                <a:latin typeface="Univers LT Std 45 Light" charset="0"/>
              </a:rPr>
            </a:br>
            <a:r>
              <a:rPr lang="en-US" sz="1600" dirty="0">
                <a:latin typeface="Univers LT Std 45 Light" charset="0"/>
              </a:rPr>
              <a:t>College Board.</a:t>
            </a:r>
            <a:endParaRPr lang="en-US" sz="1600" dirty="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5740"/>
            <a:ext cx="7772400" cy="10128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pperplate Gothic Bold" pitchFamily="34" charset="0"/>
              </a:rPr>
              <a:t>CHS by the numbers</a:t>
            </a:r>
            <a:endParaRPr lang="en-US" sz="4800" dirty="0">
              <a:latin typeface="Copperplate Gothic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077200" cy="5562600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We currently have </a:t>
            </a:r>
            <a:r>
              <a:rPr lang="en-US" b="1" dirty="0" smtClean="0">
                <a:solidFill>
                  <a:srgbClr val="FF0000"/>
                </a:solidFill>
              </a:rPr>
              <a:t>72</a:t>
            </a:r>
            <a:r>
              <a:rPr lang="en-US" dirty="0" smtClean="0">
                <a:solidFill>
                  <a:schemeClr val="tx1"/>
                </a:solidFill>
              </a:rPr>
              <a:t> sections of IB and AP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CHS has </a:t>
            </a:r>
            <a:r>
              <a:rPr lang="en-US" b="1" dirty="0" smtClean="0">
                <a:solidFill>
                  <a:srgbClr val="FF0000"/>
                </a:solidFill>
              </a:rPr>
              <a:t>89</a:t>
            </a:r>
            <a:r>
              <a:rPr lang="en-US" dirty="0" smtClean="0">
                <a:solidFill>
                  <a:schemeClr val="tx1"/>
                </a:solidFill>
              </a:rPr>
              <a:t> sections of Dual Enrollment classes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Last May: </a:t>
            </a:r>
            <a:r>
              <a:rPr lang="en-US" b="1" dirty="0" smtClean="0">
                <a:solidFill>
                  <a:srgbClr val="FF0000"/>
                </a:solidFill>
              </a:rPr>
              <a:t>699</a:t>
            </a:r>
            <a:r>
              <a:rPr lang="en-US" dirty="0" smtClean="0">
                <a:solidFill>
                  <a:schemeClr val="tx1"/>
                </a:solidFill>
              </a:rPr>
              <a:t> AP exams and </a:t>
            </a:r>
            <a:r>
              <a:rPr lang="en-US" b="1" dirty="0" smtClean="0">
                <a:solidFill>
                  <a:srgbClr val="FF0000"/>
                </a:solidFill>
              </a:rPr>
              <a:t>257</a:t>
            </a:r>
            <a:r>
              <a:rPr lang="en-US" dirty="0" smtClean="0">
                <a:solidFill>
                  <a:schemeClr val="tx1"/>
                </a:solidFill>
              </a:rPr>
              <a:t> IB exams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Subjects tested:  </a:t>
            </a: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>
                <a:solidFill>
                  <a:schemeClr val="tx1"/>
                </a:solidFill>
              </a:rPr>
              <a:t> AP and </a:t>
            </a:r>
            <a:r>
              <a:rPr lang="en-US" b="1" dirty="0" smtClean="0">
                <a:solidFill>
                  <a:srgbClr val="FF0000"/>
                </a:solidFill>
              </a:rPr>
              <a:t>15</a:t>
            </a:r>
            <a:r>
              <a:rPr lang="en-US" dirty="0" smtClean="0">
                <a:solidFill>
                  <a:schemeClr val="tx1"/>
                </a:solidFill>
              </a:rPr>
              <a:t> IB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79.7%</a:t>
            </a:r>
            <a:r>
              <a:rPr lang="en-US" dirty="0" smtClean="0">
                <a:solidFill>
                  <a:schemeClr val="tx1"/>
                </a:solidFill>
              </a:rPr>
              <a:t> of CHS AP testers scored 3+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27</a:t>
            </a:r>
            <a:r>
              <a:rPr lang="en-US" dirty="0" smtClean="0">
                <a:solidFill>
                  <a:schemeClr val="tx1"/>
                </a:solidFill>
              </a:rPr>
              <a:t> students earned the IB Diploma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137</a:t>
            </a:r>
            <a:r>
              <a:rPr lang="en-US" dirty="0" smtClean="0">
                <a:solidFill>
                  <a:schemeClr val="tx1"/>
                </a:solidFill>
              </a:rPr>
              <a:t> students earned special “Scholar” distinctions with AP scores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IB:  One diploma student earned 43 out of a total possible 45 points!</a:t>
            </a:r>
            <a:endParaRPr lang="en-US" dirty="0">
              <a:solidFill>
                <a:schemeClr val="tx1"/>
              </a:solidFill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144588"/>
            <a:ext cx="1475936" cy="179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Ariana Gonzalez-</a:t>
            </a:r>
            <a:r>
              <a:rPr lang="en-US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Bonillas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810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5334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232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Advantages of Honors classes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Weighted G.P.A.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Honors classes are scored on a 5.0 scale</a:t>
            </a:r>
          </a:p>
          <a:p>
            <a:r>
              <a:rPr lang="en-US" dirty="0" smtClean="0"/>
              <a:t>A “B” in an Honors class is equivalent to an “A” in a regular class</a:t>
            </a:r>
          </a:p>
          <a:p>
            <a:r>
              <a:rPr lang="en-US" dirty="0" smtClean="0"/>
              <a:t>The extra point is given so that students choose to challenge themselves while not lowering their GPA</a:t>
            </a:r>
          </a:p>
          <a:p>
            <a:r>
              <a:rPr lang="en-US" dirty="0" smtClean="0"/>
              <a:t>The work load in an Honors class is heavier than a regular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0"/>
            <a:ext cx="8229600" cy="7620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Tanner Carpenter</a:t>
            </a:r>
            <a:b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Myia</a:t>
            </a: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Lomax</a:t>
            </a: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2286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810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91000" y="4924097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1000" y="5076497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77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Advantages of Honors classes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Admissions advantage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National Association for College Admission Counseling:  “student performance in college preparatory classes is the most important factor in the admission decision.”</a:t>
            </a:r>
          </a:p>
          <a:p>
            <a:r>
              <a:rPr lang="en-US" b="1" i="1" dirty="0" smtClean="0"/>
              <a:t>Admission officers may not be impressed by straight A’s when they are all earned in regular courses.</a:t>
            </a:r>
          </a:p>
          <a:p>
            <a:r>
              <a:rPr lang="en-US" b="1" dirty="0" smtClean="0"/>
              <a:t>COMMON APP</a:t>
            </a:r>
            <a:r>
              <a:rPr lang="en-US" dirty="0" smtClean="0"/>
              <a:t>:  High School counselor is asked to answer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“In comparison with other college preparatory students at your school, the applicant’s course selection is …” </a:t>
            </a:r>
          </a:p>
          <a:p>
            <a:pPr marL="0" indent="0" algn="ctr">
              <a:buNone/>
            </a:pPr>
            <a:r>
              <a:rPr lang="en-US" b="1" dirty="0" smtClean="0"/>
              <a:t>less than demanding, average, demanding, </a:t>
            </a:r>
          </a:p>
          <a:p>
            <a:pPr marL="0" indent="0" algn="ctr">
              <a:buNone/>
            </a:pPr>
            <a:r>
              <a:rPr lang="en-US" b="1" dirty="0" smtClean="0"/>
              <a:t>very demanding, most demanding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58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Advantages of Honors classes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in high school and in college admission process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7149"/>
            <a:ext cx="8229600" cy="1295400"/>
          </a:xfrm>
        </p:spPr>
        <p:txBody>
          <a:bodyPr/>
          <a:lstStyle/>
          <a:p>
            <a:r>
              <a:rPr lang="en-US" dirty="0" smtClean="0"/>
              <a:t>Numbers matter …</a:t>
            </a:r>
          </a:p>
          <a:p>
            <a:pPr lvl="2"/>
            <a:r>
              <a:rPr lang="en-US" b="1" dirty="0" smtClean="0"/>
              <a:t>but, you are more than just a number!</a:t>
            </a:r>
            <a:endParaRPr lang="en-US" b="1" dirty="0"/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2221" y="274436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Independent learners</a:t>
            </a:r>
          </a:p>
          <a:p>
            <a:pPr lvl="2"/>
            <a:r>
              <a:rPr lang="en-US" b="1" dirty="0" smtClean="0"/>
              <a:t>with support</a:t>
            </a:r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836703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Critical thinking skills</a:t>
            </a:r>
          </a:p>
          <a:p>
            <a:pPr lvl="2"/>
            <a:r>
              <a:rPr lang="en-US" b="1" dirty="0" smtClean="0"/>
              <a:t>and the ability to express thoughts in writing and speaking</a:t>
            </a:r>
            <a:endParaRPr lang="en-US" b="1" dirty="0"/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5268557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Take risks / Try new things</a:t>
            </a:r>
          </a:p>
          <a:p>
            <a:pPr lvl="2"/>
            <a:r>
              <a:rPr lang="en-US" b="1" dirty="0" smtClean="0"/>
              <a:t>this is an ideal time to try out a variety of subject areas and find your passion</a:t>
            </a:r>
            <a:endParaRPr lang="en-US" b="1" dirty="0"/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  <a:p>
            <a:pPr marL="914400" lvl="2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258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Joseph Mathew</a:t>
            </a:r>
            <a:b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Alexis Ibarra</a:t>
            </a: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Juan Cardenas</a:t>
            </a: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6467" y="139464"/>
            <a:ext cx="2861534" cy="130833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Rectangle 3"/>
          <p:cNvSpPr/>
          <p:nvPr/>
        </p:nvSpPr>
        <p:spPr>
          <a:xfrm>
            <a:off x="228600" y="433314"/>
            <a:ext cx="28194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0" y="3466219"/>
            <a:ext cx="2667000" cy="110578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Rectangle 5"/>
          <p:cNvSpPr/>
          <p:nvPr/>
        </p:nvSpPr>
        <p:spPr>
          <a:xfrm>
            <a:off x="6032983" y="3603610"/>
            <a:ext cx="279303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5147441"/>
            <a:ext cx="2819401" cy="117715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228601" y="5311867"/>
            <a:ext cx="2819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46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ownloads\IB Logo NEW 08-09 (1)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71" y="138748"/>
            <a:ext cx="1905000" cy="182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7" y="2024961"/>
            <a:ext cx="2716596" cy="11496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5" y="3639725"/>
            <a:ext cx="2284627" cy="1219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7" y="5172075"/>
            <a:ext cx="2705100" cy="1352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52800" y="457200"/>
            <a:ext cx="5334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These programs represent:</a:t>
            </a:r>
          </a:p>
          <a:p>
            <a:endParaRPr lang="en-US" sz="32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Opportunities for students to earn college credits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Courses available with additional academic rigor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Honors credit*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Classrooms with teachers that have received additional training for special programs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College-level material that will enhance the students’ potential for success in college and beyond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8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academically </a:t>
            </a:r>
            <a:r>
              <a:rPr lang="en-US" b="1" dirty="0" smtClean="0"/>
              <a:t>challenging</a:t>
            </a:r>
            <a:r>
              <a:rPr lang="en-US" dirty="0" smtClean="0"/>
              <a:t> and </a:t>
            </a:r>
            <a:r>
              <a:rPr lang="en-US" b="1" dirty="0" smtClean="0"/>
              <a:t>balanced</a:t>
            </a:r>
            <a:r>
              <a:rPr lang="en-US" dirty="0" smtClean="0"/>
              <a:t> program of education</a:t>
            </a:r>
          </a:p>
          <a:p>
            <a:r>
              <a:rPr lang="en-US" dirty="0" smtClean="0"/>
              <a:t>Aims to prepare students for effective participation in a rapidly evolving and increasingly global society</a:t>
            </a:r>
          </a:p>
          <a:p>
            <a:r>
              <a:rPr lang="en-US" dirty="0" smtClean="0"/>
              <a:t>Students develop </a:t>
            </a:r>
            <a:r>
              <a:rPr lang="en-US" b="1" dirty="0" smtClean="0"/>
              <a:t>physically</a:t>
            </a:r>
            <a:r>
              <a:rPr lang="en-US" dirty="0" smtClean="0"/>
              <a:t>, </a:t>
            </a:r>
            <a:r>
              <a:rPr lang="en-US" b="1" dirty="0" smtClean="0"/>
              <a:t>intellectually</a:t>
            </a:r>
            <a:r>
              <a:rPr lang="en-US" dirty="0" smtClean="0"/>
              <a:t>, </a:t>
            </a:r>
            <a:r>
              <a:rPr lang="en-US" b="1" dirty="0" smtClean="0"/>
              <a:t>emotionally</a:t>
            </a:r>
            <a:r>
              <a:rPr lang="en-US" dirty="0" smtClean="0"/>
              <a:t> and </a:t>
            </a:r>
            <a:r>
              <a:rPr lang="en-US" b="1" dirty="0" smtClean="0"/>
              <a:t>ethically</a:t>
            </a:r>
            <a:r>
              <a:rPr lang="en-US" dirty="0" smtClean="0"/>
              <a:t> through this program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International Baccalaureate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600"/>
            <a:ext cx="101536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5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International Baccalaureate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600"/>
            <a:ext cx="1015365" cy="990600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dirty="0" smtClean="0"/>
              <a:t>In CUSD, CHS is the only school with      IB program</a:t>
            </a:r>
          </a:p>
          <a:p>
            <a:r>
              <a:rPr lang="en-US" sz="3800" dirty="0" smtClean="0"/>
              <a:t>Unique and special program</a:t>
            </a:r>
          </a:p>
          <a:p>
            <a:r>
              <a:rPr lang="en-US" sz="3800" dirty="0" smtClean="0"/>
              <a:t>CHS has been an IB school since 1982</a:t>
            </a:r>
          </a:p>
          <a:p>
            <a:r>
              <a:rPr lang="en-US" sz="3800" dirty="0" smtClean="0"/>
              <a:t>One of only 3 schools in AZ with a 4-year IB Program</a:t>
            </a:r>
          </a:p>
          <a:p>
            <a:r>
              <a:rPr lang="en-US" sz="3800" dirty="0" smtClean="0"/>
              <a:t>Currently a candidate school for the new </a:t>
            </a:r>
            <a:r>
              <a:rPr lang="en-US" sz="3800" b="1" dirty="0" smtClean="0"/>
              <a:t>IBCP</a:t>
            </a:r>
            <a:r>
              <a:rPr lang="en-US" sz="3800" dirty="0" smtClean="0"/>
              <a:t> program which pairs IB courses with CTE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/>
          <p:nvPr/>
        </p:nvSpPr>
        <p:spPr>
          <a:xfrm>
            <a:off x="280182" y="304800"/>
            <a:ext cx="8458200" cy="6400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/>
                <a:ea typeface="Calibri"/>
                <a:cs typeface="Calibri"/>
              </a:rPr>
              <a:t>What are the characteristics of an IB learner?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Arial"/>
                <a:ea typeface="Calibri"/>
                <a:cs typeface="Times New Roman"/>
              </a:rPr>
              <a:t>All IB courses focus on the </a:t>
            </a:r>
            <a:r>
              <a:rPr lang="en-US" sz="2800" b="1" dirty="0">
                <a:effectLst/>
                <a:latin typeface="Arial"/>
                <a:ea typeface="Calibri"/>
                <a:cs typeface="Times New Roman"/>
              </a:rPr>
              <a:t>whole student </a:t>
            </a:r>
            <a:r>
              <a:rPr lang="en-US" sz="2800" dirty="0">
                <a:effectLst/>
                <a:latin typeface="Arial"/>
                <a:ea typeface="Calibri"/>
                <a:cs typeface="Times New Roman"/>
              </a:rPr>
              <a:t>and the following ten aspects of the “Learner Profile”</a:t>
            </a:r>
            <a:r>
              <a:rPr lang="en-US" sz="2800" dirty="0">
                <a:solidFill>
                  <a:srgbClr val="000000"/>
                </a:solidFill>
                <a:effectLst/>
                <a:latin typeface="Arial"/>
                <a:ea typeface="Calibri"/>
                <a:cs typeface="Times New Roman"/>
              </a:rPr>
              <a:t>:</a:t>
            </a:r>
            <a:endParaRPr lang="en-US" sz="28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00"/>
                </a:solidFill>
                <a:effectLst/>
                <a:latin typeface="Arial"/>
                <a:ea typeface="Calibri"/>
                <a:cs typeface="Times New Roman"/>
              </a:rPr>
              <a:t> 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"/>
                <a:ea typeface="Calibri"/>
                <a:cs typeface="Times New Roman"/>
              </a:rPr>
              <a:t>	</a:t>
            </a:r>
            <a:r>
              <a:rPr lang="en-US" sz="280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Inquirers</a:t>
            </a: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		</a:t>
            </a:r>
            <a:r>
              <a:rPr lang="en-US" sz="280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	Open-minded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/>
              <a:ea typeface="Calibri"/>
              <a:cs typeface="Times New Roman"/>
            </a:endParaRPr>
          </a:p>
          <a:p>
            <a:pPr marL="45720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Knowledgeable 	Caring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/>
              <a:ea typeface="Calibri"/>
              <a:cs typeface="Times New Roman"/>
            </a:endParaRPr>
          </a:p>
          <a:p>
            <a:pPr marL="45720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Thinkers		</a:t>
            </a:r>
            <a:r>
              <a:rPr lang="en-US" sz="280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	Risk-takers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/>
              <a:ea typeface="Calibri"/>
              <a:cs typeface="Times New Roman"/>
            </a:endParaRPr>
          </a:p>
          <a:p>
            <a:pPr marL="45720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Communicators 	Balanced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/>
              <a:ea typeface="Calibri"/>
              <a:cs typeface="Times New Roman"/>
            </a:endParaRPr>
          </a:p>
          <a:p>
            <a:pPr marL="45720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/>
                <a:ea typeface="Calibri"/>
                <a:cs typeface="Arial"/>
              </a:rPr>
              <a:t>Principled 		Reflective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3200" dirty="0">
              <a:latin typeface="Arial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 smtClean="0">
                <a:effectLst/>
                <a:latin typeface="Arial"/>
                <a:ea typeface="Calibri"/>
                <a:cs typeface="Times New Roman"/>
              </a:rPr>
              <a:t>As </a:t>
            </a:r>
            <a:r>
              <a:rPr lang="en-US" sz="2400" dirty="0">
                <a:effectLst/>
                <a:latin typeface="Arial"/>
                <a:ea typeface="Calibri"/>
                <a:cs typeface="Times New Roman"/>
              </a:rPr>
              <a:t>the core elements of the IB curriculum, these attributes help create students that are very prepared to be </a:t>
            </a:r>
            <a:r>
              <a:rPr lang="en-US" sz="2400" b="1" dirty="0">
                <a:effectLst/>
                <a:latin typeface="Arial"/>
                <a:ea typeface="Calibri"/>
                <a:cs typeface="Times New Roman"/>
              </a:rPr>
              <a:t>successful in college and beyond</a:t>
            </a:r>
            <a:r>
              <a:rPr lang="en-US" sz="2400" dirty="0">
                <a:effectLst/>
                <a:latin typeface="Arial"/>
                <a:ea typeface="Calibri"/>
                <a:cs typeface="Times New Roman"/>
              </a:rPr>
              <a:t>.</a:t>
            </a:r>
            <a:endParaRPr lang="en-US" sz="24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90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3810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Shya</a:t>
            </a:r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Lawson</a:t>
            </a: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5334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7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421" y="584693"/>
            <a:ext cx="7772400" cy="1219200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4000" dirty="0" smtClean="0"/>
              <a:t>International Baccalaureate</a:t>
            </a:r>
            <a:br>
              <a:rPr lang="en-US" sz="4000" dirty="0" smtClean="0"/>
            </a:br>
            <a:r>
              <a:rPr lang="en-US" sz="4000" dirty="0" smtClean="0"/>
              <a:t>Middle Years Program</a:t>
            </a:r>
            <a:br>
              <a:rPr lang="en-US" sz="4000" dirty="0" smtClean="0"/>
            </a:br>
            <a:r>
              <a:rPr lang="en-US" sz="4000" dirty="0" smtClean="0"/>
              <a:t>(IB-MYP)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00099"/>
            <a:ext cx="1475936" cy="1793189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979" y="896593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79" y="3962400"/>
            <a:ext cx="5105400" cy="258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081048" y="2608256"/>
            <a:ext cx="5278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9</a:t>
            </a:r>
            <a:r>
              <a:rPr lang="en-US" sz="5400" b="1" baseline="30000" dirty="0" smtClean="0"/>
              <a:t>th</a:t>
            </a:r>
            <a:r>
              <a:rPr lang="en-US" sz="5400" b="1" dirty="0" smtClean="0"/>
              <a:t> and 10</a:t>
            </a:r>
            <a:r>
              <a:rPr lang="en-US" sz="5400" b="1" baseline="30000" dirty="0" smtClean="0"/>
              <a:t>th</a:t>
            </a:r>
            <a:r>
              <a:rPr lang="en-US" sz="5400" b="1" dirty="0" smtClean="0"/>
              <a:t> grade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2933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04" y="228600"/>
            <a:ext cx="7772400" cy="1219200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IB-MYP</a:t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i="1" dirty="0" smtClean="0">
                <a:solidFill>
                  <a:schemeClr val="accent1">
                    <a:lumMod val="75000"/>
                  </a:schemeClr>
                </a:solidFill>
              </a:rPr>
              <a:t>students will…</a:t>
            </a:r>
            <a:endParaRPr lang="en-US" sz="40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63" y="228600"/>
            <a:ext cx="1289008" cy="1566081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48" y="252248"/>
            <a:ext cx="1415125" cy="14609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67710" y="1849837"/>
            <a:ext cx="8425525" cy="441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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enrolled in at least </a:t>
            </a:r>
            <a:r>
              <a:rPr lang="en-US" sz="24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honors class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9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grader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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hours of Community Service by April of your sophomore year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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research topic from Honors English 9 to develop a Personal Project to display in April of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Sophomore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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a World Language class in 9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10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(not a graduation requirement, but a requirement of the MYP program)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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a Social Studies class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(AP Human Geography or AP Comparative Government)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10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(not a graduation requirement, but a requirement of the MYP program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9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868" y="165592"/>
            <a:ext cx="7772400" cy="634507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4000" b="1" u="sng" dirty="0" smtClean="0"/>
              <a:t/>
            </a:r>
            <a:br>
              <a:rPr lang="en-US" sz="4000" b="1" u="sng" dirty="0" smtClean="0"/>
            </a:br>
            <a:r>
              <a:rPr lang="en-US" sz="4000" b="1" u="sng" dirty="0" smtClean="0"/>
              <a:t>IB-MYP</a:t>
            </a:r>
            <a:endParaRPr lang="en-US" sz="4000" b="1" u="sng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311" y="5257800"/>
            <a:ext cx="1084434" cy="1317533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14010"/>
            <a:ext cx="1295400" cy="13201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200" y="890902"/>
            <a:ext cx="801506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/>
              <a:t>Value: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Learn to navigate the large  high school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Get extra support from IB Program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Start building a solid portfolio/resume to help promote yourself on college applications and scholarship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Participate in community service activities with other CHS IB students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6690" y="3718917"/>
            <a:ext cx="801506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/>
              <a:t>Cost: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Complete and reflect on 40 hours of community service over 2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Complete Personal Project in 10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$15 annual dues for ManageBac online system to log and track community service activities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3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up for IB-MYP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Anytime beginning now through the first month of school</a:t>
            </a:r>
          </a:p>
          <a:p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Scan cards / web link information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on back of welcome flyer</a:t>
            </a:r>
            <a:endParaRPr 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C:\Users\Administrator\Downloads\IB Logo NEW 08-09 (1)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14010"/>
            <a:ext cx="1295400" cy="1320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79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Ally </a:t>
            </a:r>
            <a:r>
              <a:rPr lang="en-US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Chisenski</a:t>
            </a: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810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5334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1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114300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IB Diploma Program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07" y="223325"/>
            <a:ext cx="1015365" cy="99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1213925"/>
            <a:ext cx="8458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In 11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and 12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grades, honors classes are labeled as </a:t>
            </a:r>
            <a:r>
              <a:rPr lang="en-US" sz="3200" b="1" dirty="0" smtClean="0">
                <a:solidFill>
                  <a:srgbClr val="C00000"/>
                </a:solidFill>
              </a:rPr>
              <a:t>IB</a:t>
            </a:r>
            <a:r>
              <a:rPr lang="en-US" sz="3200" dirty="0" smtClean="0"/>
              <a:t> or </a:t>
            </a:r>
            <a:r>
              <a:rPr lang="en-US" sz="3200" b="1" dirty="0" smtClean="0">
                <a:solidFill>
                  <a:srgbClr val="C00000"/>
                </a:solidFill>
              </a:rPr>
              <a:t>AP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We offer IB courses in: </a:t>
            </a:r>
            <a:r>
              <a:rPr lang="en-US" sz="3200" b="1" i="1" dirty="0" smtClean="0"/>
              <a:t>(26 different courses)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English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World Languages </a:t>
            </a:r>
            <a:r>
              <a:rPr lang="en-US" sz="2800" dirty="0" smtClean="0"/>
              <a:t>(Spanish, French, German)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Social Studies </a:t>
            </a:r>
            <a:r>
              <a:rPr lang="en-US" sz="2800" dirty="0" smtClean="0"/>
              <a:t>(History, Psychology, Econ)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Science</a:t>
            </a:r>
            <a:r>
              <a:rPr lang="en-US" sz="3200" dirty="0" smtClean="0"/>
              <a:t> </a:t>
            </a:r>
            <a:r>
              <a:rPr lang="en-US" sz="2800" dirty="0" smtClean="0"/>
              <a:t>(Biology, Chemistry, Physics, </a:t>
            </a:r>
            <a:r>
              <a:rPr lang="en-US" sz="2800" dirty="0" err="1" smtClean="0"/>
              <a:t>Env</a:t>
            </a:r>
            <a:r>
              <a:rPr lang="en-US" sz="2800" dirty="0" smtClean="0"/>
              <a:t> Systems)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Math </a:t>
            </a:r>
            <a:r>
              <a:rPr lang="en-US" sz="2800" dirty="0" smtClean="0"/>
              <a:t>(Mathematics and Math Studies)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Fine Arts </a:t>
            </a:r>
            <a:r>
              <a:rPr lang="en-US" sz="2800" dirty="0" smtClean="0"/>
              <a:t>(Drawing, Photography, Ceramics, Jewelry, Film)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08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can choose to complete IB courses in all 6 areas (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IB Diploma Candidates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or … A student can take just one to three IB courses (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IB Course Candidates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These students complete assessments that can lead to college credit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114300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IB Diploma Program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07" y="223325"/>
            <a:ext cx="101536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0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229600" cy="5414302"/>
          </a:xfrm>
        </p:spPr>
        <p:txBody>
          <a:bodyPr>
            <a:normAutofit fontScale="25000" lnSpcReduction="20000"/>
          </a:bodyPr>
          <a:lstStyle/>
          <a:p>
            <a:r>
              <a:rPr lang="en-US" sz="10000" dirty="0"/>
              <a:t>IB students are prepared for </a:t>
            </a:r>
            <a:r>
              <a:rPr lang="en-US" sz="10000" b="1" dirty="0"/>
              <a:t>academic success</a:t>
            </a:r>
            <a:r>
              <a:rPr lang="en-US" sz="10000" dirty="0" smtClean="0"/>
              <a:t>.</a:t>
            </a:r>
            <a:endParaRPr lang="en-US" sz="800" dirty="0"/>
          </a:p>
          <a:p>
            <a:pPr marL="0" indent="0">
              <a:buNone/>
            </a:pPr>
            <a:endParaRPr lang="en-US" sz="10000" dirty="0"/>
          </a:p>
          <a:p>
            <a:pPr lvl="0"/>
            <a:r>
              <a:rPr lang="en-US" sz="10000" dirty="0"/>
              <a:t>IB students are more likely than others to </a:t>
            </a:r>
            <a:r>
              <a:rPr lang="en-US" sz="10000" b="1" dirty="0"/>
              <a:t>enroll in and graduate from </a:t>
            </a:r>
            <a:r>
              <a:rPr lang="en-US" sz="10000" dirty="0"/>
              <a:t>selective higher education institutions</a:t>
            </a:r>
            <a:r>
              <a:rPr lang="en-US" sz="10000" dirty="0" smtClean="0"/>
              <a:t>.</a:t>
            </a:r>
            <a:endParaRPr lang="en-US" sz="800" dirty="0" smtClean="0"/>
          </a:p>
          <a:p>
            <a:pPr marL="0" lvl="0" indent="0">
              <a:buNone/>
            </a:pPr>
            <a:endParaRPr lang="en-US" sz="10000" dirty="0"/>
          </a:p>
          <a:p>
            <a:pPr lvl="0"/>
            <a:r>
              <a:rPr lang="en-US" sz="10000" dirty="0" smtClean="0"/>
              <a:t>IB </a:t>
            </a:r>
            <a:r>
              <a:rPr lang="en-US" sz="10000" dirty="0"/>
              <a:t>students demonstrate a level of </a:t>
            </a:r>
            <a:r>
              <a:rPr lang="en-US" sz="10000" b="1" dirty="0"/>
              <a:t>emotional</a:t>
            </a:r>
            <a:r>
              <a:rPr lang="en-US" sz="10000" dirty="0"/>
              <a:t> and </a:t>
            </a:r>
            <a:r>
              <a:rPr lang="en-US" sz="10000" b="1" dirty="0"/>
              <a:t>intellectual maturity </a:t>
            </a:r>
            <a:r>
              <a:rPr lang="en-US" sz="10000" dirty="0"/>
              <a:t>for managing the demands of challenging </a:t>
            </a:r>
            <a:r>
              <a:rPr lang="en-US" sz="10000" dirty="0" smtClean="0"/>
              <a:t>coursework.</a:t>
            </a:r>
            <a:endParaRPr lang="en-US" sz="800" dirty="0"/>
          </a:p>
          <a:p>
            <a:pPr marL="0" lvl="0" indent="0">
              <a:buNone/>
            </a:pPr>
            <a:endParaRPr lang="en-US" sz="10000" dirty="0"/>
          </a:p>
          <a:p>
            <a:pPr lvl="0"/>
            <a:r>
              <a:rPr lang="en-US" sz="10000" dirty="0"/>
              <a:t>They have extensive experience doing </a:t>
            </a:r>
            <a:r>
              <a:rPr lang="en-US" sz="10000" b="1" dirty="0"/>
              <a:t>independent research</a:t>
            </a:r>
            <a:r>
              <a:rPr lang="en-US" sz="10000" dirty="0"/>
              <a:t> and presenting what they have learned through presentations, papers and other projects</a:t>
            </a:r>
            <a:r>
              <a:rPr lang="en-US" sz="10000" dirty="0" smtClean="0"/>
              <a:t>.</a:t>
            </a:r>
            <a:endParaRPr lang="en-US" sz="800" dirty="0" smtClean="0"/>
          </a:p>
          <a:p>
            <a:pPr marL="0" lvl="0" indent="0">
              <a:buNone/>
            </a:pPr>
            <a:endParaRPr lang="en-US" sz="10000" dirty="0"/>
          </a:p>
          <a:p>
            <a:pPr lvl="0"/>
            <a:r>
              <a:rPr lang="en-US" sz="10000" dirty="0" smtClean="0"/>
              <a:t>Participation </a:t>
            </a:r>
            <a:r>
              <a:rPr lang="en-US" sz="10000" dirty="0"/>
              <a:t>in the IB </a:t>
            </a:r>
            <a:r>
              <a:rPr lang="en-US" sz="10000" dirty="0" smtClean="0"/>
              <a:t>Program </a:t>
            </a:r>
            <a:r>
              <a:rPr lang="en-US" sz="10000" dirty="0"/>
              <a:t>shows that students have excelled in </a:t>
            </a:r>
            <a:r>
              <a:rPr lang="en-US" sz="10000" b="1" dirty="0"/>
              <a:t>multiple and diverse academic challenges </a:t>
            </a:r>
            <a:r>
              <a:rPr lang="en-US" sz="10000" dirty="0"/>
              <a:t>and is a strong predictor for success in university.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148298"/>
            <a:ext cx="80772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Why do universities value  IB students?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73" y="118994"/>
            <a:ext cx="101536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             Cost of                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There is </a:t>
            </a:r>
            <a:r>
              <a:rPr lang="en-US" b="1" dirty="0" smtClean="0"/>
              <a:t>NO</a:t>
            </a:r>
            <a:r>
              <a:rPr lang="en-US" dirty="0" smtClean="0"/>
              <a:t> fee to take an IB course.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There is a fee for exams that students take in </a:t>
            </a:r>
            <a:r>
              <a:rPr lang="en-US" b="1" dirty="0" smtClean="0"/>
              <a:t>junior</a:t>
            </a:r>
            <a:r>
              <a:rPr lang="en-US" dirty="0" smtClean="0"/>
              <a:t> and/or </a:t>
            </a:r>
            <a:r>
              <a:rPr lang="en-US" b="1" dirty="0" smtClean="0"/>
              <a:t>senior</a:t>
            </a:r>
            <a:r>
              <a:rPr lang="en-US" dirty="0" smtClean="0"/>
              <a:t> year with fee reductions for students on Free/Reduced Lunch program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2400"/>
            <a:ext cx="1400175" cy="136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7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Nolan Vale</a:t>
            </a: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81000"/>
            <a:ext cx="4648200" cy="1676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533400"/>
            <a:ext cx="4610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 am a Chandler High</a:t>
            </a:r>
          </a:p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Honors Student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32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College credit opportunities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Advanced Placement (AP)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28" y="533400"/>
            <a:ext cx="1981200" cy="838421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524000"/>
            <a:ext cx="83820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 Courses consist of a prescribed curriculum and an end-of-course AP exam.</a:t>
            </a:r>
          </a:p>
          <a:p>
            <a:r>
              <a:rPr lang="en-US" dirty="0" smtClean="0"/>
              <a:t>Students can earn college credit (university dependent) based on score on exam.</a:t>
            </a:r>
          </a:p>
          <a:p>
            <a:r>
              <a:rPr lang="en-US" dirty="0" smtClean="0"/>
              <a:t>Sends a powerful message to colleges and universities about the willingness to take a rigorous course and take a cumulative exam.</a:t>
            </a:r>
          </a:p>
          <a:p>
            <a:r>
              <a:rPr lang="en-US" dirty="0" smtClean="0"/>
              <a:t>A U.S. Department of Education study found that the strongest predictor of college </a:t>
            </a:r>
            <a:r>
              <a:rPr lang="en-US" dirty="0"/>
              <a:t>g</a:t>
            </a:r>
            <a:r>
              <a:rPr lang="en-US" dirty="0" smtClean="0"/>
              <a:t>raduation is participating in college-level (i.e. AP) courses in high school.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3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     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Cost of                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 courses and exams are developed and scored by the College Board.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There is </a:t>
            </a:r>
            <a:r>
              <a:rPr lang="en-US" b="1" dirty="0" smtClean="0"/>
              <a:t>NO</a:t>
            </a:r>
            <a:r>
              <a:rPr lang="en-US" dirty="0" smtClean="0"/>
              <a:t> fee to take an AP course.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There is a fee for each exam (around $92);  with fee reductions for students on Free/Reduced Lunch program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4800"/>
            <a:ext cx="2743200" cy="116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College credit opportunities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5300" b="1" i="1" dirty="0" smtClean="0">
                <a:solidFill>
                  <a:schemeClr val="accent1">
                    <a:lumMod val="75000"/>
                  </a:schemeClr>
                </a:solidFill>
              </a:rPr>
              <a:t>Dual Enrollment</a:t>
            </a:r>
            <a:endParaRPr lang="en-US" sz="53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181600"/>
          </a:xfrm>
        </p:spPr>
        <p:txBody>
          <a:bodyPr>
            <a:noAutofit/>
          </a:bodyPr>
          <a:lstStyle/>
          <a:p>
            <a:r>
              <a:rPr lang="en-US" sz="2600" dirty="0" smtClean="0"/>
              <a:t>We offer a wide range of courses that are opportunities to earn college credit at the same time as high school credit.</a:t>
            </a:r>
          </a:p>
          <a:p>
            <a:r>
              <a:rPr lang="en-US" sz="2600" dirty="0" smtClean="0"/>
              <a:t>The student </a:t>
            </a:r>
            <a:r>
              <a:rPr lang="en-US" sz="2600" b="1" dirty="0" smtClean="0"/>
              <a:t>sits in the high school class </a:t>
            </a:r>
            <a:r>
              <a:rPr lang="en-US" sz="2600" dirty="0" smtClean="0"/>
              <a:t>and </a:t>
            </a:r>
            <a:r>
              <a:rPr lang="en-US" sz="2600" b="1" dirty="0" smtClean="0"/>
              <a:t>pays tuition to the college</a:t>
            </a:r>
            <a:r>
              <a:rPr lang="en-US" sz="2600" dirty="0" smtClean="0"/>
              <a:t> for that course.</a:t>
            </a:r>
          </a:p>
          <a:p>
            <a:r>
              <a:rPr lang="en-US" sz="2600" dirty="0" smtClean="0"/>
              <a:t>Not all dual enrollment courses are honors classes.</a:t>
            </a:r>
          </a:p>
          <a:p>
            <a:r>
              <a:rPr lang="en-US" sz="2600" dirty="0" smtClean="0"/>
              <a:t>CHS currently partners with </a:t>
            </a:r>
            <a:r>
              <a:rPr lang="en-US" sz="2400" i="1" dirty="0" smtClean="0"/>
              <a:t>Chandler-Gilbert Community College, Mesa Community College, Scottsdale Community College, Embry Riddle</a:t>
            </a:r>
            <a:r>
              <a:rPr lang="en-US" sz="2600" dirty="0" smtClean="0"/>
              <a:t>.</a:t>
            </a:r>
          </a:p>
          <a:p>
            <a:r>
              <a:rPr lang="en-US" sz="2600" b="1" dirty="0" smtClean="0"/>
              <a:t>Mostly Sophomore through Senior year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Transferability of the credits earned varies</a:t>
            </a:r>
            <a:r>
              <a:rPr lang="en-US" sz="2600" dirty="0"/>
              <a:t> </a:t>
            </a:r>
            <a:r>
              <a:rPr lang="en-US" sz="2600" dirty="0" smtClean="0"/>
              <a:t>by university or college.</a:t>
            </a:r>
          </a:p>
        </p:txBody>
      </p:sp>
    </p:spTree>
    <p:extLst>
      <p:ext uri="{BB962C8B-B14F-4D97-AF65-F5344CB8AC3E}">
        <p14:creationId xmlns:p14="http://schemas.microsoft.com/office/powerpoint/2010/main" val="16502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College credit opportunities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5300" b="1" i="1" dirty="0" smtClean="0">
                <a:solidFill>
                  <a:schemeClr val="accent1">
                    <a:lumMod val="75000"/>
                  </a:schemeClr>
                </a:solidFill>
              </a:rPr>
              <a:t>Dual Enrollment</a:t>
            </a:r>
            <a:endParaRPr lang="en-US" sz="53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181600"/>
          </a:xfrm>
        </p:spPr>
        <p:txBody>
          <a:bodyPr>
            <a:noAutofit/>
          </a:bodyPr>
          <a:lstStyle/>
          <a:p>
            <a:r>
              <a:rPr lang="en-US" sz="2600" dirty="0" smtClean="0"/>
              <a:t>ACCUPLACER tests:</a:t>
            </a:r>
          </a:p>
          <a:p>
            <a:pPr lvl="1"/>
            <a:r>
              <a:rPr lang="en-US" sz="2200" u="sng" dirty="0" smtClean="0"/>
              <a:t>Writing test </a:t>
            </a:r>
            <a:r>
              <a:rPr lang="en-US" sz="2200" dirty="0" smtClean="0"/>
              <a:t>required for Dual Enrollment in English</a:t>
            </a:r>
          </a:p>
          <a:p>
            <a:pPr lvl="1"/>
            <a:r>
              <a:rPr lang="en-US" sz="2200" u="sng" dirty="0" smtClean="0"/>
              <a:t>Math test </a:t>
            </a:r>
            <a:r>
              <a:rPr lang="en-US" sz="2200" dirty="0" smtClean="0"/>
              <a:t>required for Dual Enrollment in Math</a:t>
            </a:r>
          </a:p>
          <a:p>
            <a:pPr lvl="1"/>
            <a:r>
              <a:rPr lang="en-US" sz="2200" u="sng" dirty="0" smtClean="0"/>
              <a:t>Reading test </a:t>
            </a:r>
            <a:r>
              <a:rPr lang="en-US" sz="2200" dirty="0" smtClean="0"/>
              <a:t>required for Dual Enrollment in other areas</a:t>
            </a: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r>
              <a:rPr lang="en-US" dirty="0" smtClean="0"/>
              <a:t>We will be giving the ACCUPLACER tests in May at CHS – watch for announcements!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You will also have a chance to take ACCUPLACER testing during the summer at CGCC or at CHS once school starts in July.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60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Engineering Program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2738"/>
            <a:ext cx="8382000" cy="23796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**</a:t>
            </a:r>
            <a:r>
              <a:rPr lang="en-US" dirty="0"/>
              <a:t>Project Based Curriculum**</a:t>
            </a:r>
          </a:p>
          <a:p>
            <a:pPr lvl="1"/>
            <a:r>
              <a:rPr lang="en-US" sz="3200" b="1" dirty="0" smtClean="0"/>
              <a:t>Honors Introduction to Engineering </a:t>
            </a:r>
            <a:r>
              <a:rPr lang="en-US" sz="3200" b="1" dirty="0" smtClean="0"/>
              <a:t>Design</a:t>
            </a:r>
            <a:endParaRPr lang="en-US" sz="3200" b="1" dirty="0" smtClean="0"/>
          </a:p>
          <a:p>
            <a:pPr lvl="1"/>
            <a:r>
              <a:rPr lang="en-US" sz="3200" b="1" dirty="0" smtClean="0"/>
              <a:t>Honors Principles of Engineering</a:t>
            </a:r>
          </a:p>
          <a:p>
            <a:pPr lvl="1"/>
            <a:r>
              <a:rPr lang="en-US" sz="3200" b="1" dirty="0" smtClean="0"/>
              <a:t>Honors Digital Electronics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35280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4343400"/>
            <a:ext cx="8077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i="1" dirty="0"/>
              <a:t>Dual Enrollment Opportunity</a:t>
            </a:r>
          </a:p>
          <a:p>
            <a:pPr lvl="1"/>
            <a:r>
              <a:rPr lang="en-US" sz="3200" dirty="0" smtClean="0"/>
              <a:t>Through Embry-Riddle Aero. University</a:t>
            </a:r>
            <a:endParaRPr lang="en-US" sz="3200" dirty="0"/>
          </a:p>
          <a:p>
            <a:pPr lvl="1"/>
            <a:r>
              <a:rPr lang="en-US" sz="3200" dirty="0"/>
              <a:t>Credit valid at any university in the state</a:t>
            </a:r>
          </a:p>
          <a:p>
            <a:pPr lvl="1"/>
            <a:r>
              <a:rPr lang="en-US" sz="3200" dirty="0"/>
              <a:t>ERAU Credit at Community College Cost ($)</a:t>
            </a:r>
          </a:p>
        </p:txBody>
      </p:sp>
    </p:spTree>
    <p:extLst>
      <p:ext uri="{BB962C8B-B14F-4D97-AF65-F5344CB8AC3E}">
        <p14:creationId xmlns:p14="http://schemas.microsoft.com/office/powerpoint/2010/main" val="340084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679006"/>
            <a:ext cx="6103034" cy="1219200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en-US" sz="6000" dirty="0" smtClean="0"/>
              <a:t>Chandler High School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6145" y="3469533"/>
            <a:ext cx="2667000" cy="1559611"/>
          </a:xfrm>
        </p:spPr>
        <p:txBody>
          <a:bodyPr>
            <a:normAutofit/>
          </a:bodyPr>
          <a:lstStyle/>
          <a:p>
            <a:r>
              <a:rPr lang="en-US" sz="4700" dirty="0" smtClean="0">
                <a:solidFill>
                  <a:schemeClr val="accent1">
                    <a:lumMod val="50000"/>
                  </a:schemeClr>
                </a:solidFill>
              </a:rPr>
              <a:t>Honors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2" y="482188"/>
            <a:ext cx="1475936" cy="1793189"/>
          </a:xfrm>
          <a:prstGeom prst="rect">
            <a:avLst/>
          </a:prstGeom>
        </p:spPr>
      </p:pic>
      <p:pic>
        <p:nvPicPr>
          <p:cNvPr id="10" name="Picture 9" descr="C:\Users\Administrator\Downloads\IB Logo NEW 08-09 (1)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557" y="682102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://www.kyrene.org/cms/lib2/AZ01001083/Centricity/Shared/APR/A_Plus_School_of_Excellence_logo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8" y="3957417"/>
            <a:ext cx="1752054" cy="212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cusd80.com/cms/lib6/AZ01001175/Centricity/Domain/2771/Chandler_Unified_SD_80_AZ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380" y="2015875"/>
            <a:ext cx="1524000" cy="158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029144"/>
            <a:ext cx="2497575" cy="1056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380" y="4112992"/>
            <a:ext cx="2266950" cy="128905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84" y="2704826"/>
            <a:ext cx="3070490" cy="11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38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Advantages of Honors classes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Studies have shown that the rigor of a student’s high school curriculum is the </a:t>
            </a:r>
            <a:r>
              <a:rPr lang="en-US" b="1" dirty="0" smtClean="0"/>
              <a:t>single best predictor of success in college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Being accustomed to a </a:t>
            </a:r>
            <a:r>
              <a:rPr lang="en-US" b="1" dirty="0" smtClean="0"/>
              <a:t>high level of challenge </a:t>
            </a:r>
            <a:r>
              <a:rPr lang="en-US" dirty="0" smtClean="0"/>
              <a:t>and a </a:t>
            </a:r>
            <a:r>
              <a:rPr lang="en-US" b="1" dirty="0" smtClean="0"/>
              <a:t>fast pace </a:t>
            </a:r>
            <a:r>
              <a:rPr lang="en-US" dirty="0" smtClean="0"/>
              <a:t>will separate these students from their peers when they enter college.</a:t>
            </a:r>
          </a:p>
          <a:p>
            <a:r>
              <a:rPr lang="en-US" dirty="0" smtClean="0"/>
              <a:t>Students cover a </a:t>
            </a:r>
            <a:r>
              <a:rPr lang="en-US" b="1" dirty="0" smtClean="0"/>
              <a:t>breadth</a:t>
            </a:r>
            <a:r>
              <a:rPr lang="en-US" dirty="0" smtClean="0"/>
              <a:t> of information that will align with standards and expectations of post-secondary institutions.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0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Advantages of Honors classes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may be able to enter college with ‘advanced standing’.</a:t>
            </a:r>
          </a:p>
          <a:p>
            <a:r>
              <a:rPr lang="en-US" dirty="0" smtClean="0"/>
              <a:t>Honors level work may exempt a student from taking certain required college courses.</a:t>
            </a:r>
          </a:p>
          <a:p>
            <a:r>
              <a:rPr lang="en-US" dirty="0" smtClean="0"/>
              <a:t>This allows for more time in college for electives, advanced courses, study abroad, internships.</a:t>
            </a:r>
          </a:p>
          <a:p>
            <a:r>
              <a:rPr lang="en-US" dirty="0" smtClean="0"/>
              <a:t>Significant savings of time and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06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 Bottom Line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CHS offers </a:t>
            </a:r>
            <a:r>
              <a:rPr lang="en-US" b="1" dirty="0" smtClean="0"/>
              <a:t>many</a:t>
            </a:r>
            <a:r>
              <a:rPr lang="en-US" dirty="0" smtClean="0"/>
              <a:t> opportunities for students to be challenged.</a:t>
            </a:r>
          </a:p>
          <a:p>
            <a:r>
              <a:rPr lang="en-US" dirty="0" smtClean="0"/>
              <a:t>Students should take full advantage of the variety of programs offered here.</a:t>
            </a:r>
          </a:p>
          <a:p>
            <a:r>
              <a:rPr lang="en-US" dirty="0" smtClean="0"/>
              <a:t>Keep in contact with the high school counselor and teachers to ensure the student is meeting deadlines and requirements.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876800"/>
            <a:ext cx="1475936" cy="179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7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CHS IB on Social Media</a:t>
            </a:r>
            <a:endParaRPr lang="en-US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Follow us on </a:t>
            </a:r>
            <a:r>
              <a:rPr lang="en-US" sz="4400" b="1" dirty="0" smtClean="0"/>
              <a:t>Facebook</a:t>
            </a:r>
            <a:endParaRPr lang="en-US" b="1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4000" cap="small" dirty="0" smtClean="0"/>
              <a:t>Chandler High School IB Program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Follow us on </a:t>
            </a:r>
            <a:r>
              <a:rPr lang="en-US" sz="4400" b="1" dirty="0" smtClean="0"/>
              <a:t>Twitter</a:t>
            </a:r>
            <a:endParaRPr lang="en-US" sz="4000" b="1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4800" cap="small" dirty="0" smtClean="0"/>
              <a:t>@</a:t>
            </a:r>
            <a:r>
              <a:rPr lang="en-US" sz="4800" cap="small" dirty="0" err="1" smtClean="0"/>
              <a:t>chswolvesib</a:t>
            </a:r>
            <a:endParaRPr lang="en-US" sz="4800" cap="small" dirty="0"/>
          </a:p>
        </p:txBody>
      </p:sp>
    </p:spTree>
    <p:extLst>
      <p:ext uri="{BB962C8B-B14F-4D97-AF65-F5344CB8AC3E}">
        <p14:creationId xmlns:p14="http://schemas.microsoft.com/office/powerpoint/2010/main" val="13044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Questions?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In the foyer immediately following this presentation:</a:t>
            </a:r>
          </a:p>
          <a:p>
            <a:r>
              <a:rPr lang="en-US" dirty="0" smtClean="0"/>
              <a:t>IB MYP and Diploma Program students, parents, coordinator</a:t>
            </a:r>
          </a:p>
          <a:p>
            <a:r>
              <a:rPr lang="en-US" dirty="0" smtClean="0"/>
              <a:t>A representative from each department</a:t>
            </a:r>
          </a:p>
          <a:p>
            <a:r>
              <a:rPr lang="en-US" dirty="0" smtClean="0"/>
              <a:t>CHS Counselors</a:t>
            </a:r>
          </a:p>
          <a:p>
            <a:r>
              <a:rPr lang="en-US" dirty="0" smtClean="0"/>
              <a:t>CGCC Dual Enrollment</a:t>
            </a:r>
          </a:p>
        </p:txBody>
      </p:sp>
    </p:spTree>
    <p:extLst>
      <p:ext uri="{BB962C8B-B14F-4D97-AF65-F5344CB8AC3E}">
        <p14:creationId xmlns:p14="http://schemas.microsoft.com/office/powerpoint/2010/main" val="36498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</TotalTime>
  <Words>1904</Words>
  <Application>Microsoft Office PowerPoint</Application>
  <PresentationFormat>On-screen Show (4:3)</PresentationFormat>
  <Paragraphs>299</Paragraphs>
  <Slides>41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Aharoni</vt:lpstr>
      <vt:lpstr>Arial</vt:lpstr>
      <vt:lpstr>Arial Black</vt:lpstr>
      <vt:lpstr>Calibri</vt:lpstr>
      <vt:lpstr>Copperplate Gothic Bold</vt:lpstr>
      <vt:lpstr>Serifa 45 Light</vt:lpstr>
      <vt:lpstr>Symbol</vt:lpstr>
      <vt:lpstr>Times New Roman</vt:lpstr>
      <vt:lpstr>Trebuchet MS</vt:lpstr>
      <vt:lpstr>Univers LT Std 45 Light</vt:lpstr>
      <vt:lpstr>Office Theme</vt:lpstr>
      <vt:lpstr>Chart</vt:lpstr>
      <vt:lpstr>Chandler High School</vt:lpstr>
      <vt:lpstr>Mr. Larry Rother</vt:lpstr>
      <vt:lpstr>Annie Bricker</vt:lpstr>
      <vt:lpstr>Mrs. Anne Bender</vt:lpstr>
      <vt:lpstr>PowerPoint Presentation</vt:lpstr>
      <vt:lpstr>What is an ‘Honors’ Class?</vt:lpstr>
      <vt:lpstr>            research</vt:lpstr>
      <vt:lpstr>AP (or IB) and College Success™</vt:lpstr>
      <vt:lpstr>CHS by the numbers</vt:lpstr>
      <vt:lpstr>Ariana Gonzalez-Bonillas</vt:lpstr>
      <vt:lpstr>Advantages of Honors classes Weighted G.P.A.</vt:lpstr>
      <vt:lpstr>Tanner Carpenter   Myia Lomax</vt:lpstr>
      <vt:lpstr>Advantages of Honors classes Admissions advantage</vt:lpstr>
      <vt:lpstr>Advantages of Honors classes in high school and in college admission process</vt:lpstr>
      <vt:lpstr>Joseph Mathew  Alexis Ibarra  Juan Cardenas</vt:lpstr>
      <vt:lpstr>PowerPoint Presentation</vt:lpstr>
      <vt:lpstr>PowerPoint Presentation</vt:lpstr>
      <vt:lpstr>International Baccalaureate</vt:lpstr>
      <vt:lpstr>PowerPoint Presentation</vt:lpstr>
      <vt:lpstr>Shya Lawson</vt:lpstr>
      <vt:lpstr>International Baccalaureate Middle Years Program (IB-MYP)</vt:lpstr>
      <vt:lpstr>IB-MYP students will…</vt:lpstr>
      <vt:lpstr> IB-MYP</vt:lpstr>
      <vt:lpstr>Sign up for IB-MYP</vt:lpstr>
      <vt:lpstr>Ally Chisenski</vt:lpstr>
      <vt:lpstr>IB Diploma Program  </vt:lpstr>
      <vt:lpstr>IB Diploma Program  </vt:lpstr>
      <vt:lpstr>Why do universities value  IB students?</vt:lpstr>
      <vt:lpstr>               Cost of                  </vt:lpstr>
      <vt:lpstr>Nolan Vale</vt:lpstr>
      <vt:lpstr>College credit opportunities Advanced Placement (AP)</vt:lpstr>
      <vt:lpstr>               Cost of                  </vt:lpstr>
      <vt:lpstr>College credit opportunities Dual Enrollment</vt:lpstr>
      <vt:lpstr>College credit opportunities Dual Enrollment</vt:lpstr>
      <vt:lpstr>Engineering Program</vt:lpstr>
      <vt:lpstr>Chandler High School</vt:lpstr>
      <vt:lpstr>Advantages of Honors classes </vt:lpstr>
      <vt:lpstr>Advantages of Honors classes </vt:lpstr>
      <vt:lpstr>The Bottom Line</vt:lpstr>
      <vt:lpstr>CHS IB on Social Media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Chandler Unified School District</dc:title>
  <dc:creator>Windows User</dc:creator>
  <cp:lastModifiedBy>Bender, Anne</cp:lastModifiedBy>
  <cp:revision>75</cp:revision>
  <cp:lastPrinted>2015-01-22T21:02:03Z</cp:lastPrinted>
  <dcterms:created xsi:type="dcterms:W3CDTF">2013-12-09T19:16:29Z</dcterms:created>
  <dcterms:modified xsi:type="dcterms:W3CDTF">2015-01-22T23:02:02Z</dcterms:modified>
</cp:coreProperties>
</file>