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C46C9B-82AF-47DB-82D5-367D9D168F3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1C3D397-0740-44D3-AE74-2C15232ED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-1219200"/>
            <a:ext cx="7239000" cy="18943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Chemistry week 2: words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685800"/>
            <a:ext cx="4419600" cy="5867400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Matter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Physical Properties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Chemical Properties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Pure Substance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Mixture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Homogeneous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Heterogeneous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Element 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Molecule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Solute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Solvent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Compound</a:t>
            </a:r>
          </a:p>
          <a:p>
            <a:pPr marL="342900" indent="-342900">
              <a:buAutoNum type="arabicPeriod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848600" cy="1143000"/>
          </a:xfrm>
        </p:spPr>
        <p:txBody>
          <a:bodyPr>
            <a:noAutofit/>
          </a:bodyPr>
          <a:lstStyle/>
          <a:p>
            <a:r>
              <a:rPr lang="en-US" sz="5400" b="1" u="sng" dirty="0" smtClean="0">
                <a:solidFill>
                  <a:schemeClr val="accent1"/>
                </a:solidFill>
              </a:rPr>
              <a:t>WORD OF THE DAY :</a:t>
            </a:r>
            <a:endParaRPr lang="en-US" sz="5400" b="1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8534400" cy="5791200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MATTER</a:t>
            </a:r>
            <a:r>
              <a:rPr lang="en-US" sz="3200" dirty="0" smtClean="0"/>
              <a:t>: Anything that has a mass and takes up space.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b="1" u="sng" dirty="0" smtClean="0"/>
              <a:t>PHYSICAL PROPERTIES</a:t>
            </a:r>
            <a:r>
              <a:rPr lang="en-US" sz="3200" dirty="0" smtClean="0"/>
              <a:t>: </a:t>
            </a:r>
            <a:r>
              <a:rPr lang="en-US" altLang="en-US" sz="3200" dirty="0" smtClean="0"/>
              <a:t>a property that can be observed without changing the identity of the substance.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b="1" u="sng" dirty="0" smtClean="0"/>
              <a:t>CHEMICAL PROPERTIES</a:t>
            </a:r>
            <a:r>
              <a:rPr lang="en-US" sz="3200" dirty="0" smtClean="0"/>
              <a:t>: characteristics of a material that cannot be observed without causing a chemical change.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85344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u="sng" dirty="0" smtClean="0">
                <a:latin typeface="+mj-lt"/>
              </a:rPr>
              <a:t>PURE SUBSTANCE: </a:t>
            </a:r>
            <a:r>
              <a:rPr lang="en-US" sz="3000" dirty="0" smtClean="0"/>
              <a:t>A sample of matter that has definite chemical and physical properties and cannot be changed into a simpler substance.</a:t>
            </a:r>
          </a:p>
          <a:p>
            <a:endParaRPr lang="en-US" sz="3000" dirty="0" smtClean="0"/>
          </a:p>
          <a:p>
            <a:r>
              <a:rPr lang="en-US" sz="3000" b="1" u="sng" dirty="0" smtClean="0">
                <a:latin typeface="+mj-lt"/>
              </a:rPr>
              <a:t>MIXTURE</a:t>
            </a:r>
            <a:r>
              <a:rPr lang="en-US" sz="3000" dirty="0" smtClean="0"/>
              <a:t>: Combination of two or more pure substances that are NOT chemically combined</a:t>
            </a:r>
          </a:p>
          <a:p>
            <a:endParaRPr lang="en-US" sz="30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sz="3000" b="1" u="sng" dirty="0" smtClean="0">
                <a:latin typeface="+mj-lt"/>
              </a:rPr>
              <a:t>HOMOGENEOUS</a:t>
            </a:r>
            <a:r>
              <a:rPr lang="en-US" sz="3000" b="1" u="sng" dirty="0" smtClean="0"/>
              <a:t>: </a:t>
            </a:r>
            <a:r>
              <a:rPr lang="en-US" sz="3000" dirty="0" smtClean="0"/>
              <a:t>Molecules are mixed up in an even distribution</a:t>
            </a:r>
          </a:p>
          <a:p>
            <a:endParaRPr lang="en-US" sz="30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sz="3000" b="1" u="sng" dirty="0" smtClean="0">
                <a:latin typeface="+mj-lt"/>
              </a:rPr>
              <a:t>HETEROGENEOUS: </a:t>
            </a:r>
            <a:r>
              <a:rPr lang="en-US" sz="3000" dirty="0" smtClean="0"/>
              <a:t>Molecules are NOT mixed up in an even distribution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762000"/>
            <a:ext cx="9144000" cy="5867400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ELEMENT</a:t>
            </a:r>
            <a:r>
              <a:rPr lang="en-US" sz="3200" dirty="0" smtClean="0"/>
              <a:t>: Pure substances that cannot be separated into simpler substances</a:t>
            </a:r>
          </a:p>
          <a:p>
            <a:pPr>
              <a:buNone/>
            </a:pPr>
            <a:endParaRPr lang="en-US" sz="1100" dirty="0" smtClean="0"/>
          </a:p>
          <a:p>
            <a:r>
              <a:rPr lang="en-US" sz="3200" b="1" u="sng" dirty="0" smtClean="0"/>
              <a:t>MOLECULE</a:t>
            </a:r>
            <a:r>
              <a:rPr lang="en-US" sz="3200" dirty="0" smtClean="0"/>
              <a:t>: Composed of two or more elements that are joined by a chemical bond. </a:t>
            </a:r>
          </a:p>
          <a:p>
            <a:pPr>
              <a:buNone/>
            </a:pPr>
            <a:endParaRPr lang="en-US" sz="500" dirty="0" smtClean="0"/>
          </a:p>
          <a:p>
            <a:r>
              <a:rPr lang="en-US" sz="3200" b="1" u="sng" dirty="0" smtClean="0"/>
              <a:t>COMPOUND</a:t>
            </a:r>
            <a:r>
              <a:rPr lang="en-US" sz="3200" dirty="0" smtClean="0"/>
              <a:t>: Pure substance composed of two or more different elements joined by chemical bonds</a:t>
            </a:r>
          </a:p>
          <a:p>
            <a:pPr>
              <a:buNone/>
            </a:pPr>
            <a:endParaRPr lang="en-US" sz="1100" dirty="0" smtClean="0"/>
          </a:p>
          <a:p>
            <a:r>
              <a:rPr lang="en-US" sz="3200" b="1" u="sng" dirty="0" smtClean="0"/>
              <a:t>SOLUTE</a:t>
            </a:r>
            <a:r>
              <a:rPr lang="en-US" sz="3200" dirty="0" smtClean="0"/>
              <a:t>: Substance being dissolved</a:t>
            </a:r>
          </a:p>
          <a:p>
            <a:pPr>
              <a:buNone/>
            </a:pPr>
            <a:endParaRPr lang="en-US" sz="1100" dirty="0" smtClean="0"/>
          </a:p>
          <a:p>
            <a:r>
              <a:rPr lang="en-US" sz="3200" b="1" u="sng" dirty="0" smtClean="0"/>
              <a:t>SOLVENT</a:t>
            </a:r>
            <a:r>
              <a:rPr lang="en-US" sz="3200" dirty="0" smtClean="0"/>
              <a:t>: Substance the solute is dissolved in</a:t>
            </a:r>
            <a:endParaRPr lang="en-US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-22860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-1143000"/>
            <a:ext cx="7924800" cy="1894362"/>
          </a:xfrm>
        </p:spPr>
        <p:txBody>
          <a:bodyPr>
            <a:normAutofit/>
          </a:bodyPr>
          <a:lstStyle/>
          <a:p>
            <a:pPr algn="ctr"/>
            <a:r>
              <a:rPr lang="en-US" sz="4400" u="sng" dirty="0" smtClean="0">
                <a:solidFill>
                  <a:schemeClr val="accent1"/>
                </a:solidFill>
              </a:rPr>
              <a:t>Chemistry week 2: words</a:t>
            </a:r>
            <a:endParaRPr lang="en-US" sz="4400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971800" y="762000"/>
            <a:ext cx="6553200" cy="6096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Physical Change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Chemical Change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Sublimation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Precipitate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Periodic Table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Atom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Proton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Neutron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Electron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Nucleus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Electron Cloud/Shell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Particle Charge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8839200" cy="5791200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Physical Change</a:t>
            </a:r>
            <a:r>
              <a:rPr lang="en-US" sz="3200" dirty="0" smtClean="0"/>
              <a:t>: A change to a substance that does not destroy a substance, but changes what it looks like</a:t>
            </a:r>
          </a:p>
          <a:p>
            <a:r>
              <a:rPr lang="en-US" sz="3200" b="1" u="sng" dirty="0" smtClean="0"/>
              <a:t>Chemical Change</a:t>
            </a:r>
            <a:r>
              <a:rPr lang="en-US" sz="3200" dirty="0" smtClean="0"/>
              <a:t>: Occurs after a reaction when what is formed/left over is not the same as the stuff that was started with.</a:t>
            </a:r>
          </a:p>
          <a:p>
            <a:r>
              <a:rPr lang="en-US" sz="3200" b="1" u="sng" dirty="0" smtClean="0"/>
              <a:t>Sublimation</a:t>
            </a:r>
            <a:r>
              <a:rPr lang="en-US" sz="3200" dirty="0" smtClean="0"/>
              <a:t>: Transition directly from a solid to a gas phase.</a:t>
            </a:r>
          </a:p>
          <a:p>
            <a:r>
              <a:rPr lang="en-US" sz="3200" b="1" u="sng" dirty="0" smtClean="0"/>
              <a:t>Precipitate</a:t>
            </a:r>
            <a:r>
              <a:rPr lang="en-US" sz="3200" dirty="0" smtClean="0"/>
              <a:t>: A solid that is formed when two liquids are mixed</a:t>
            </a:r>
            <a:endParaRPr lang="en-US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8763000" cy="5638800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Periodic Table</a:t>
            </a:r>
            <a:r>
              <a:rPr lang="en-US" sz="3200" dirty="0" smtClean="0"/>
              <a:t>: a chart used to organize the elements</a:t>
            </a:r>
          </a:p>
          <a:p>
            <a:r>
              <a:rPr lang="en-US" sz="3200" b="1" u="sng" dirty="0" smtClean="0"/>
              <a:t>Atom</a:t>
            </a:r>
            <a:r>
              <a:rPr lang="en-US" sz="3200" dirty="0" smtClean="0"/>
              <a:t>:  smallest unit of matter</a:t>
            </a:r>
          </a:p>
          <a:p>
            <a:r>
              <a:rPr lang="en-US" sz="3200" b="1" u="sng" dirty="0" smtClean="0"/>
              <a:t>Proton</a:t>
            </a:r>
            <a:r>
              <a:rPr lang="en-US" sz="3200" dirty="0" smtClean="0"/>
              <a:t>: positively charged particle in an atom’s nucleus</a:t>
            </a:r>
          </a:p>
          <a:p>
            <a:r>
              <a:rPr lang="en-US" sz="3200" b="1" u="sng" dirty="0" smtClean="0"/>
              <a:t>Neutron</a:t>
            </a:r>
            <a:r>
              <a:rPr lang="en-US" sz="3200" dirty="0" smtClean="0"/>
              <a:t>: a neutrally charged particle found in the nucleus of an atom</a:t>
            </a:r>
          </a:p>
          <a:p>
            <a:r>
              <a:rPr lang="en-US" sz="3200" b="1" u="sng" dirty="0" smtClean="0"/>
              <a:t>Electron</a:t>
            </a:r>
            <a:r>
              <a:rPr lang="en-US" sz="3200" dirty="0" smtClean="0"/>
              <a:t>: a negatively charged particle found in shells orbiting the nucleus of an atom</a:t>
            </a:r>
            <a:endParaRPr lang="en-US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b="1" u="sng" dirty="0" smtClean="0"/>
              <a:t>Electron Cloud/Shell: </a:t>
            </a:r>
            <a:r>
              <a:rPr lang="en-US" sz="3600" dirty="0" smtClean="0"/>
              <a:t>the area around the nucleus of an atom where the electrons can be found</a:t>
            </a:r>
          </a:p>
          <a:p>
            <a:r>
              <a:rPr lang="en-US" sz="3600" b="1" u="sng" dirty="0" smtClean="0"/>
              <a:t>Particle Charge: </a:t>
            </a:r>
            <a:r>
              <a:rPr lang="en-US" sz="3600" dirty="0" smtClean="0"/>
              <a:t>A particle with an electric charge; Any particle with a deficit or excess electrons.</a:t>
            </a:r>
            <a:endParaRPr lang="en-US" sz="3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838200"/>
            <a:ext cx="6172200" cy="6019800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n-US" sz="2900" dirty="0" smtClean="0"/>
              <a:t>Mendeleev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Moseley</a:t>
            </a:r>
          </a:p>
          <a:p>
            <a:pPr marL="342900" indent="-342900">
              <a:buFont typeface="Wingdings"/>
              <a:buAutoNum type="arabicPeriod"/>
            </a:pPr>
            <a:r>
              <a:rPr lang="en-US" sz="2900" dirty="0" smtClean="0"/>
              <a:t>Periods</a:t>
            </a:r>
          </a:p>
          <a:p>
            <a:pPr marL="342900" indent="-342900">
              <a:buFont typeface="Wingdings"/>
              <a:buAutoNum type="arabicPeriod"/>
            </a:pPr>
            <a:r>
              <a:rPr lang="en-US" sz="2900" dirty="0" smtClean="0"/>
              <a:t>Groups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Atomic Mass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Atomic Number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Mass Number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Metalloid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Noble Gases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Non-Metals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Ion</a:t>
            </a:r>
          </a:p>
          <a:p>
            <a:pPr marL="342900" indent="-342900">
              <a:buAutoNum type="arabicPeriod"/>
            </a:pPr>
            <a:r>
              <a:rPr lang="en-US" sz="2900" dirty="0" smtClean="0"/>
              <a:t>Ionic Bond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/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7620000" cy="838200"/>
          </a:xfrm>
        </p:spPr>
        <p:txBody>
          <a:bodyPr>
            <a:normAutofit/>
          </a:bodyPr>
          <a:lstStyle/>
          <a:p>
            <a:pPr algn="ctr"/>
            <a:r>
              <a:rPr lang="en-US" sz="4400" u="sng" dirty="0" smtClean="0">
                <a:solidFill>
                  <a:schemeClr val="accent1"/>
                </a:solidFill>
              </a:rPr>
              <a:t>Chemistry week 3: words</a:t>
            </a:r>
            <a:endParaRPr lang="en-US" sz="4400" u="sng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/>
            <a:r>
              <a:rPr lang="en-US" sz="3200" b="1" u="sng" dirty="0" smtClean="0"/>
              <a:t>Mendeleev</a:t>
            </a:r>
            <a:r>
              <a:rPr lang="en-US" sz="3200" dirty="0" smtClean="0"/>
              <a:t>: Scientist known for constructing the first periodic table, arranged by atomic mass</a:t>
            </a:r>
          </a:p>
          <a:p>
            <a:pPr marL="342900" indent="-342900"/>
            <a:r>
              <a:rPr lang="en-US" sz="3200" b="1" u="sng" dirty="0" smtClean="0"/>
              <a:t>Moseley</a:t>
            </a:r>
            <a:r>
              <a:rPr lang="en-US" sz="3200" dirty="0" smtClean="0"/>
              <a:t>: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b="1" dirty="0" smtClean="0">
                <a:latin typeface="Century Schoolbook" pitchFamily="18" charset="0"/>
              </a:rPr>
              <a:t>later</a:t>
            </a:r>
            <a:r>
              <a:rPr lang="en-US" sz="3200" dirty="0" smtClean="0">
                <a:latin typeface="Century Schoolbook" pitchFamily="18" charset="0"/>
              </a:rPr>
              <a:t> discovered that the periodic table was associated with atomic number, not atomic mass</a:t>
            </a:r>
          </a:p>
          <a:p>
            <a:pPr marL="342900" indent="-342900"/>
            <a:r>
              <a:rPr lang="en-US" sz="3200" b="1" u="sng" dirty="0" smtClean="0"/>
              <a:t>Periods</a:t>
            </a:r>
            <a:r>
              <a:rPr lang="en-US" sz="3200" dirty="0" smtClean="0"/>
              <a:t>: Horizontal row of elements in the Periodic Table</a:t>
            </a:r>
          </a:p>
          <a:p>
            <a:pPr marL="342900" indent="-342900"/>
            <a:r>
              <a:rPr lang="en-US" sz="3200" b="1" u="sng" dirty="0" smtClean="0"/>
              <a:t>Groups</a:t>
            </a:r>
            <a:r>
              <a:rPr lang="en-US" sz="3200" dirty="0" smtClean="0"/>
              <a:t>: (Family) elements in the same vertical column of the Periodic Table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533400"/>
            <a:ext cx="8534400" cy="6324600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sz="2800" b="1" u="sng" dirty="0" smtClean="0"/>
              <a:t>Atomic Mass</a:t>
            </a:r>
            <a:r>
              <a:rPr lang="en-US" sz="2800" dirty="0" smtClean="0"/>
              <a:t>: Total mass of an atom; The rational (decimal) number in the element box</a:t>
            </a:r>
          </a:p>
          <a:p>
            <a:pPr marL="342900" indent="-342900"/>
            <a:r>
              <a:rPr lang="en-US" sz="2800" b="1" u="sng" dirty="0" smtClean="0"/>
              <a:t>Atomic Number: </a:t>
            </a:r>
            <a:r>
              <a:rPr lang="en-US" sz="2800" dirty="0" smtClean="0"/>
              <a:t>Number of protons in an atom</a:t>
            </a:r>
          </a:p>
          <a:p>
            <a:pPr marL="342900" indent="-342900"/>
            <a:r>
              <a:rPr lang="en-US" sz="2800" b="1" u="sng" dirty="0" smtClean="0"/>
              <a:t>Mass Number: </a:t>
            </a:r>
            <a:r>
              <a:rPr lang="en-US" sz="2800" dirty="0" smtClean="0"/>
              <a:t>Number of protons plus Number of Neutrons (Protons + Neutrons)</a:t>
            </a:r>
          </a:p>
          <a:p>
            <a:pPr marL="342900" indent="-342900"/>
            <a:r>
              <a:rPr lang="en-US" sz="2800" b="1" u="sng" dirty="0" smtClean="0"/>
              <a:t>Metalloid</a:t>
            </a:r>
            <a:r>
              <a:rPr lang="en-US" sz="2800" dirty="0" smtClean="0"/>
              <a:t>: Elements that have properties of both metals and non-metals; found along the stair-step of the periodic table.</a:t>
            </a:r>
          </a:p>
          <a:p>
            <a:pPr marL="342900" indent="-342900"/>
            <a:r>
              <a:rPr lang="en-US" sz="2800" b="1" u="sng" dirty="0" smtClean="0"/>
              <a:t>Noble Gases</a:t>
            </a:r>
            <a:r>
              <a:rPr lang="en-US" sz="2800" dirty="0" smtClean="0"/>
              <a:t>: Group 18 on the periodic table; these elements are gases that do not usually combine or react with other elements</a:t>
            </a:r>
          </a:p>
          <a:p>
            <a:pPr marL="342900" indent="-342900"/>
            <a:r>
              <a:rPr lang="en-US" sz="2800" b="1" u="sng" dirty="0" smtClean="0"/>
              <a:t>Non-Metals:</a:t>
            </a:r>
            <a:r>
              <a:rPr lang="en-US" sz="2800" dirty="0" smtClean="0"/>
              <a:t> Elements that have dull surfaces and are poor conductors of electricity, found on the right of the periodic table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43000" y="-571500"/>
            <a:ext cx="7467600" cy="114300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accent1"/>
                </a:solidFill>
              </a:rPr>
              <a:t>WORD OF THE DAY:</a:t>
            </a:r>
            <a:endParaRPr lang="en-US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610600" cy="4873752"/>
          </a:xfrm>
        </p:spPr>
        <p:txBody>
          <a:bodyPr/>
          <a:lstStyle/>
          <a:p>
            <a:pPr marL="342900" indent="-342900"/>
            <a:r>
              <a:rPr lang="en-US" sz="4000" b="1" u="sng" dirty="0" smtClean="0"/>
              <a:t>Ion</a:t>
            </a:r>
            <a:r>
              <a:rPr lang="en-US" sz="4000" dirty="0" smtClean="0"/>
              <a:t>: An atom that has a charge because it added or lost an electron</a:t>
            </a:r>
          </a:p>
          <a:p>
            <a:pPr marL="342900" indent="-342900"/>
            <a:r>
              <a:rPr lang="en-US" sz="4000" b="1" u="sng" dirty="0" smtClean="0"/>
              <a:t>Ionic Bond</a:t>
            </a:r>
            <a:r>
              <a:rPr lang="en-US" sz="4000" dirty="0" smtClean="0"/>
              <a:t>: A magnetic connection formed between two or more atoms as a result of giving and receiving atoms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838200"/>
            <a:ext cx="5486400" cy="6019800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Law of Conservation of Mass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Reactants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Products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Reaction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Reactivity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Yields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Endothermic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Exothermic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Flammability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Malleability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Natural Substance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Potency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295400" y="0"/>
            <a:ext cx="7848600" cy="838200"/>
          </a:xfrm>
        </p:spPr>
        <p:txBody>
          <a:bodyPr>
            <a:normAutofit/>
          </a:bodyPr>
          <a:lstStyle/>
          <a:p>
            <a:pPr algn="ctr"/>
            <a:r>
              <a:rPr lang="en-US" sz="4400" u="sng" dirty="0" smtClean="0">
                <a:solidFill>
                  <a:schemeClr val="accent1"/>
                </a:solidFill>
              </a:rPr>
              <a:t>Chemistry week 4: words</a:t>
            </a:r>
            <a:endParaRPr lang="en-US" sz="4400" u="sng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/>
            <a:r>
              <a:rPr lang="en-US" sz="3200" b="1" u="sng" dirty="0" smtClean="0"/>
              <a:t>Law of Conservation of Mass</a:t>
            </a:r>
            <a:r>
              <a:rPr lang="en-US" sz="3200" dirty="0" smtClean="0"/>
              <a:t>: In a chemical reaction, matter cannot be created or destroyed; you have what you started with, it just looks different</a:t>
            </a:r>
          </a:p>
          <a:p>
            <a:pPr marL="342900" indent="-342900"/>
            <a:r>
              <a:rPr lang="en-US" sz="3200" b="1" u="sng" dirty="0" smtClean="0"/>
              <a:t>Reactants</a:t>
            </a:r>
            <a:r>
              <a:rPr lang="en-US" sz="3200" dirty="0" smtClean="0"/>
              <a:t>: Substances going in to a reaction (The starting “ingredients”)</a:t>
            </a:r>
          </a:p>
          <a:p>
            <a:pPr marL="342900" indent="-342900"/>
            <a:r>
              <a:rPr lang="en-US" sz="3200" b="1" u="sng" dirty="0" smtClean="0"/>
              <a:t>Products</a:t>
            </a:r>
            <a:r>
              <a:rPr lang="en-US" sz="3200" dirty="0" smtClean="0"/>
              <a:t>: What is made during a reaction (The ending substance)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382000" cy="6096000"/>
          </a:xfrm>
        </p:spPr>
        <p:txBody>
          <a:bodyPr>
            <a:noAutofit/>
          </a:bodyPr>
          <a:lstStyle/>
          <a:p>
            <a:pPr marL="342900" indent="-342900"/>
            <a:r>
              <a:rPr lang="en-US" sz="3600" b="1" u="sng" dirty="0" smtClean="0"/>
              <a:t>Reaction</a:t>
            </a:r>
            <a:r>
              <a:rPr lang="en-US" sz="3600" dirty="0" smtClean="0"/>
              <a:t>: A change to substance based on the chemical properties of the other substances it is exposed to</a:t>
            </a:r>
          </a:p>
          <a:p>
            <a:pPr marL="342900" indent="-342900"/>
            <a:r>
              <a:rPr lang="en-US" sz="3600" b="1" u="sng" dirty="0" smtClean="0"/>
              <a:t>Reactivity</a:t>
            </a:r>
            <a:r>
              <a:rPr lang="en-US" sz="3600" dirty="0" smtClean="0"/>
              <a:t>: How likely an element is to bong or change when exposed to another element</a:t>
            </a:r>
          </a:p>
          <a:p>
            <a:pPr marL="342900" indent="-342900"/>
            <a:r>
              <a:rPr lang="en-US" sz="3600" b="1" u="sng" dirty="0" smtClean="0"/>
              <a:t>Yields</a:t>
            </a:r>
            <a:r>
              <a:rPr lang="en-US" sz="3600" dirty="0" smtClean="0"/>
              <a:t>: Results in, or becomes</a:t>
            </a:r>
          </a:p>
          <a:p>
            <a:pPr marL="342900" indent="-342900"/>
            <a:r>
              <a:rPr lang="en-US" sz="3600" b="1" u="sng" dirty="0" smtClean="0"/>
              <a:t>Endothermic</a:t>
            </a:r>
            <a:r>
              <a:rPr lang="en-US" sz="3600" dirty="0" smtClean="0"/>
              <a:t>: Taking in energy</a:t>
            </a:r>
          </a:p>
          <a:p>
            <a:pPr marL="342900" indent="-342900"/>
            <a:r>
              <a:rPr lang="en-US" sz="3600" b="1" u="sng" dirty="0" smtClean="0"/>
              <a:t>Exothermic</a:t>
            </a:r>
            <a:r>
              <a:rPr lang="en-US" sz="3600" dirty="0" smtClean="0"/>
              <a:t>: Giving off or producing energy (releases heat)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8686800" cy="57150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sz="3600" b="1" u="sng" dirty="0" smtClean="0"/>
              <a:t>Flammability</a:t>
            </a:r>
            <a:r>
              <a:rPr lang="en-US" sz="3600" dirty="0" smtClean="0"/>
              <a:t>: The ability of something to burn</a:t>
            </a:r>
          </a:p>
          <a:p>
            <a:pPr marL="342900" indent="-342900">
              <a:buAutoNum type="arabicPeriod"/>
            </a:pPr>
            <a:r>
              <a:rPr lang="en-US" sz="3600" b="1" u="sng" dirty="0" smtClean="0"/>
              <a:t>Malleability</a:t>
            </a:r>
            <a:r>
              <a:rPr lang="en-US" sz="3600" dirty="0" smtClean="0"/>
              <a:t>: Ability of something to be hammered or flattened without breaking</a:t>
            </a:r>
          </a:p>
          <a:p>
            <a:pPr marL="342900" indent="-342900">
              <a:buAutoNum type="arabicPeriod"/>
            </a:pPr>
            <a:r>
              <a:rPr lang="en-US" sz="3600" b="1" u="sng" dirty="0" smtClean="0"/>
              <a:t>Natural Substance</a:t>
            </a:r>
            <a:r>
              <a:rPr lang="en-US" sz="3600" dirty="0" smtClean="0"/>
              <a:t>: Any substance that can be found in nature, that man does not have to make</a:t>
            </a:r>
          </a:p>
          <a:p>
            <a:pPr marL="342900" indent="-342900">
              <a:buAutoNum type="arabicPeriod"/>
            </a:pPr>
            <a:r>
              <a:rPr lang="en-US" sz="3600" b="1" u="sng" dirty="0" smtClean="0"/>
              <a:t>Potency</a:t>
            </a:r>
            <a:r>
              <a:rPr lang="en-US" sz="3600" dirty="0" smtClean="0"/>
              <a:t>: How strong a chemical is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/>
                </a:solidFill>
              </a:rPr>
              <a:t>WORD OF THE DAY: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8443</TotalTime>
  <Words>825</Words>
  <Application>Microsoft Office PowerPoint</Application>
  <PresentationFormat>On-screen Show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Chemistry week 2: words</vt:lpstr>
      <vt:lpstr>WORD OF THE DAY :</vt:lpstr>
      <vt:lpstr>WORD OF THE DAY:</vt:lpstr>
      <vt:lpstr>WORD OF THE DAY:</vt:lpstr>
      <vt:lpstr>Chemistry week 2: words</vt:lpstr>
      <vt:lpstr>WORD OF THE DAY:</vt:lpstr>
      <vt:lpstr>WORD OF THE DAY:</vt:lpstr>
      <vt:lpstr>WORD OF THE DAY:</vt:lpstr>
      <vt:lpstr>Chemistry week 3: words</vt:lpstr>
      <vt:lpstr>WORD OF THE DAY:</vt:lpstr>
      <vt:lpstr>WORD OF THE DAY:</vt:lpstr>
      <vt:lpstr>WORD OF THE DAY:</vt:lpstr>
      <vt:lpstr>Chemistry week 4: words</vt:lpstr>
      <vt:lpstr>WORD OF THE DAY:</vt:lpstr>
      <vt:lpstr>WORD OF THE DAY:</vt:lpstr>
      <vt:lpstr>WORD OF THE DAY: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week 1: words</dc:title>
  <dc:creator>jlshore</dc:creator>
  <cp:lastModifiedBy>kfagg</cp:lastModifiedBy>
  <cp:revision>133</cp:revision>
  <dcterms:created xsi:type="dcterms:W3CDTF">2014-09-09T19:20:02Z</dcterms:created>
  <dcterms:modified xsi:type="dcterms:W3CDTF">2014-10-08T16:38:29Z</dcterms:modified>
</cp:coreProperties>
</file>