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11" r:id="rId2"/>
    <p:sldId id="325" r:id="rId3"/>
    <p:sldId id="300" r:id="rId4"/>
    <p:sldId id="329" r:id="rId5"/>
    <p:sldId id="336" r:id="rId6"/>
    <p:sldId id="331" r:id="rId7"/>
    <p:sldId id="296" r:id="rId8"/>
    <p:sldId id="297" r:id="rId9"/>
    <p:sldId id="322" r:id="rId10"/>
    <p:sldId id="332" r:id="rId11"/>
    <p:sldId id="333" r:id="rId12"/>
    <p:sldId id="323" r:id="rId13"/>
    <p:sldId id="299" r:id="rId14"/>
    <p:sldId id="295" r:id="rId15"/>
    <p:sldId id="337" r:id="rId1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b="1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4D4D4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 varScale="1">
        <p:scale>
          <a:sx n="74" d="100"/>
          <a:sy n="74" d="100"/>
        </p:scale>
        <p:origin x="3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fld id="{638A347C-43BF-49BB-AAB8-C5884930D2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378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102" y="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76AA8E4-CD88-437E-BFD3-98E3C6925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4199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1122" indent="-288893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5573" indent="-231115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7802" indent="-231115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0031" indent="-231115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DE90B4-7619-4B67-9AFB-10939BDBD2A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46" tIns="46223" rIns="92446" bIns="46223" anchor="b"/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F7A8472-4178-40B0-BC5D-A6F367F96F11}" type="slidenum">
              <a:rPr lang="en-US" altLang="en-US" sz="1200" b="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415790"/>
            <a:ext cx="5046663" cy="4183380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12491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1122" indent="-288893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5573" indent="-231115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7802" indent="-231115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0031" indent="-231115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42261" indent="-231115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4490" indent="-231115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66719" indent="-231115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28948" indent="-231115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17B1BE-33EB-4BCD-BC01-E2C8290F0A5A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46" tIns="46223" rIns="92446" bIns="46223" anchor="b"/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7E75CC8-62FA-45C4-8448-1FF14C9923FE}" type="slidenum">
              <a:rPr lang="en-US" altLang="en-US" sz="1200" b="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415790"/>
            <a:ext cx="5046663" cy="4183380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85905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20750-E60A-497C-A63E-DA27AC21DD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26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95C61-8B84-4394-8B76-4A0821E27D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25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CF590-8109-4C36-BF19-DA3AD20EE6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707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3382D-8922-459C-93A3-3487AA409F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900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F06FA-000A-4666-B3AC-CBBCAB04CF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203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C9555-72E8-45C4-A0E1-23C2FD7514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07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B879D-5003-4856-9973-7701B0DE3D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623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AA4DD-1CFA-4BD2-A854-1FBDB345D7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609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3DCE3-51D0-468E-B662-BA9CC7C4B5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41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4131E-A93F-4047-8938-7053F6A2A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829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138B9-2AEF-45C9-BD60-481EBCA6CA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338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A7516C2-DF1E-4AA4-B046-3A56A060B3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1029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04800"/>
            <a:ext cx="7467600" cy="1371600"/>
          </a:xfrm>
        </p:spPr>
        <p:txBody>
          <a:bodyPr/>
          <a:lstStyle/>
          <a:p>
            <a:pPr>
              <a:defRPr/>
            </a:pPr>
            <a:r>
              <a:rPr lang="en-US" altLang="en-US" sz="4800" dirty="0" smtClean="0">
                <a:solidFill>
                  <a:srgbClr val="FFFF00"/>
                </a:solidFill>
              </a:rPr>
              <a:t>Social Security Numbers</a:t>
            </a:r>
          </a:p>
          <a:p>
            <a:pPr>
              <a:defRPr/>
            </a:pPr>
            <a:r>
              <a:rPr lang="en-US" altLang="en-US" sz="2800" dirty="0" smtClean="0">
                <a:solidFill>
                  <a:srgbClr val="FFFF00"/>
                </a:solidFill>
              </a:rPr>
              <a:t>…the hidden meaning!</a:t>
            </a:r>
          </a:p>
        </p:txBody>
      </p:sp>
      <p:sp>
        <p:nvSpPr>
          <p:cNvPr id="115718" name="Rectangle 1030"/>
          <p:cNvSpPr>
            <a:spLocks noChangeArrowheads="1"/>
          </p:cNvSpPr>
          <p:nvPr/>
        </p:nvSpPr>
        <p:spPr bwMode="auto">
          <a:xfrm>
            <a:off x="762000" y="1752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1pPr>
            <a:lvl2pPr algn="ctr">
              <a:spcBef>
                <a:spcPct val="20000"/>
              </a:spcBef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3pPr>
            <a:lvl4pPr algn="ctr">
              <a:spcBef>
                <a:spcPct val="20000"/>
              </a:spcBef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4pPr>
            <a:lvl5pPr algn="ctr">
              <a:spcBef>
                <a:spcPct val="20000"/>
              </a:spcBef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5pPr>
            <a:lvl6pPr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6pPr>
            <a:lvl7pPr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7pPr>
            <a:lvl8pPr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8pPr>
            <a:lvl9pPr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en-US" altLang="en-US" sz="3600" b="0" smtClean="0"/>
              <a:t>XXX – XX - XXXX</a:t>
            </a:r>
          </a:p>
        </p:txBody>
      </p:sp>
      <p:sp>
        <p:nvSpPr>
          <p:cNvPr id="115719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304800" y="2514600"/>
            <a:ext cx="8686800" cy="990600"/>
          </a:xfrm>
        </p:spPr>
        <p:txBody>
          <a:bodyPr anchor="ctr"/>
          <a:lstStyle/>
          <a:p>
            <a:pPr algn="l">
              <a:defRPr/>
            </a:pPr>
            <a:r>
              <a:rPr lang="en-US" altLang="en-US" sz="3600" dirty="0" smtClean="0">
                <a:solidFill>
                  <a:srgbClr val="FFFF00"/>
                </a:solidFill>
              </a:rPr>
              <a:t>XXX – Area # </a:t>
            </a:r>
            <a:r>
              <a:rPr lang="en-US" altLang="en-US" sz="3600" dirty="0" smtClean="0"/>
              <a:t/>
            </a:r>
            <a:br>
              <a:rPr lang="en-US" altLang="en-US" sz="3600" dirty="0" smtClean="0"/>
            </a:br>
            <a:r>
              <a:rPr lang="en-US" altLang="en-US" sz="2000" dirty="0" smtClean="0"/>
              <a:t>State, DC, Guam Puerto Rico, Virgin Islands, RR Board &amp; “outside” </a:t>
            </a:r>
          </a:p>
        </p:txBody>
      </p:sp>
      <p:sp>
        <p:nvSpPr>
          <p:cNvPr id="115720" name="Rectangle 1032"/>
          <p:cNvSpPr>
            <a:spLocks noChangeArrowheads="1"/>
          </p:cNvSpPr>
          <p:nvPr/>
        </p:nvSpPr>
        <p:spPr bwMode="auto">
          <a:xfrm>
            <a:off x="304800" y="358140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1pPr>
            <a:lvl2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2pPr>
            <a:lvl3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3pPr>
            <a:lvl4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4pPr>
            <a:lvl5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9pPr>
          </a:lstStyle>
          <a:p>
            <a:pPr algn="l">
              <a:defRPr/>
            </a:pPr>
            <a:r>
              <a:rPr lang="en-US" altLang="en-US" dirty="0" smtClean="0">
                <a:solidFill>
                  <a:srgbClr val="FFFF00"/>
                </a:solidFill>
              </a:rPr>
              <a:t>XX – Group # </a:t>
            </a:r>
            <a:r>
              <a:rPr lang="en-US" altLang="en-US" sz="2000" dirty="0" smtClean="0"/>
              <a:t>assigned in blocks to each state</a:t>
            </a:r>
          </a:p>
        </p:txBody>
      </p:sp>
      <p:sp>
        <p:nvSpPr>
          <p:cNvPr id="115721" name="Rectangle 1033"/>
          <p:cNvSpPr>
            <a:spLocks noChangeArrowheads="1"/>
          </p:cNvSpPr>
          <p:nvPr/>
        </p:nvSpPr>
        <p:spPr bwMode="auto">
          <a:xfrm>
            <a:off x="228600" y="4267200"/>
            <a:ext cx="8382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1pPr>
            <a:lvl2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2pPr>
            <a:lvl3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3pPr>
            <a:lvl4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4pPr>
            <a:lvl5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9pPr>
          </a:lstStyle>
          <a:p>
            <a:pPr algn="l">
              <a:defRPr/>
            </a:pPr>
            <a:r>
              <a:rPr lang="en-US" altLang="en-US" dirty="0" smtClean="0">
                <a:solidFill>
                  <a:srgbClr val="FFFF00"/>
                </a:solidFill>
              </a:rPr>
              <a:t>XXXX – Serial # </a:t>
            </a:r>
            <a:r>
              <a:rPr lang="en-US" altLang="en-US" sz="2000" dirty="0" smtClean="0"/>
              <a:t>assigned in blocks to each state</a:t>
            </a:r>
          </a:p>
        </p:txBody>
      </p:sp>
      <p:sp>
        <p:nvSpPr>
          <p:cNvPr id="115722" name="Rectangle 1034"/>
          <p:cNvSpPr>
            <a:spLocks noChangeArrowheads="1"/>
          </p:cNvSpPr>
          <p:nvPr/>
        </p:nvSpPr>
        <p:spPr bwMode="auto">
          <a:xfrm>
            <a:off x="304800" y="5334000"/>
            <a:ext cx="83820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1pPr>
            <a:lvl2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2pPr>
            <a:lvl3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3pPr>
            <a:lvl4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4pPr>
            <a:lvl5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9pPr>
          </a:lstStyle>
          <a:p>
            <a:pPr algn="l">
              <a:defRPr/>
            </a:pPr>
            <a:r>
              <a:rPr lang="en-US" altLang="en-US" sz="2000" smtClean="0"/>
              <a:t>SSN = capacity of nearly 1 billion numbers</a:t>
            </a:r>
            <a:br>
              <a:rPr lang="en-US" altLang="en-US" sz="2000" smtClean="0"/>
            </a:br>
            <a:r>
              <a:rPr lang="en-US" altLang="en-US" sz="2000" smtClean="0"/>
              <a:t>        …as of November 1982 = ~ 277 million number issued</a:t>
            </a:r>
            <a:br>
              <a:rPr lang="en-US" altLang="en-US" sz="2000" smtClean="0"/>
            </a:br>
            <a:r>
              <a:rPr lang="en-US" altLang="en-US" sz="2000" smtClean="0"/>
              <a:t>                  leaving 75% still available.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utoUpdateAnimBg="0"/>
      <p:bldP spid="115720" grpId="0" autoUpdateAnimBg="0"/>
      <p:bldP spid="115721" grpId="0" autoUpdateAnimBg="0"/>
      <p:bldP spid="11572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 anchor="ctr"/>
          <a:lstStyle/>
          <a:p>
            <a:pPr>
              <a:defRPr/>
            </a:pPr>
            <a:r>
              <a:rPr lang="en-US" altLang="en-US" sz="3600" dirty="0" smtClean="0"/>
              <a:t>Section 4.2</a:t>
            </a:r>
          </a:p>
        </p:txBody>
      </p:sp>
      <p:sp>
        <p:nvSpPr>
          <p:cNvPr id="13312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1497013"/>
            <a:ext cx="6400800" cy="1752600"/>
          </a:xfrm>
        </p:spPr>
        <p:txBody>
          <a:bodyPr/>
          <a:lstStyle/>
          <a:p>
            <a:pPr>
              <a:defRPr/>
            </a:pPr>
            <a:r>
              <a:rPr lang="en-US" altLang="en-US" sz="4800" dirty="0" smtClean="0"/>
              <a:t>Quantum Numbers</a:t>
            </a:r>
          </a:p>
          <a:p>
            <a:pPr>
              <a:defRPr/>
            </a:pPr>
            <a:r>
              <a:rPr lang="en-US" altLang="en-US" sz="4800" dirty="0" smtClean="0"/>
              <a:t>(</a:t>
            </a:r>
            <a:r>
              <a:rPr lang="en-US" altLang="en-US" sz="4800" dirty="0" smtClean="0">
                <a:solidFill>
                  <a:srgbClr val="FFFF00"/>
                </a:solidFill>
              </a:rPr>
              <a:t>SSN</a:t>
            </a:r>
            <a:r>
              <a:rPr lang="en-US" altLang="en-US" sz="4800" dirty="0" smtClean="0"/>
              <a:t> for Electrons)</a:t>
            </a:r>
          </a:p>
        </p:txBody>
      </p:sp>
      <p:sp>
        <p:nvSpPr>
          <p:cNvPr id="133124" name="Text Box 1028"/>
          <p:cNvSpPr txBox="1">
            <a:spLocks noChangeArrowheads="1"/>
          </p:cNvSpPr>
          <p:nvPr/>
        </p:nvSpPr>
        <p:spPr bwMode="auto">
          <a:xfrm>
            <a:off x="495300" y="3532188"/>
            <a:ext cx="80391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Comic Sans MS" panose="030F0702030302020204" pitchFamily="66" charset="0"/>
              </a:rPr>
              <a:t>Each electron in an atom has a unique set of </a:t>
            </a:r>
            <a:r>
              <a:rPr lang="en-US" altLang="en-US" sz="2800">
                <a:solidFill>
                  <a:srgbClr val="FFFF00"/>
                </a:solidFill>
                <a:latin typeface="Comic Sans MS" panose="030F0702030302020204" pitchFamily="66" charset="0"/>
              </a:rPr>
              <a:t>FOUR</a:t>
            </a:r>
            <a:r>
              <a:rPr lang="en-US" altLang="en-US" sz="2800">
                <a:latin typeface="Comic Sans MS" panose="030F0702030302020204" pitchFamily="66" charset="0"/>
              </a:rPr>
              <a:t> quantum numbers which describe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pPr>
              <a:defRPr/>
            </a:pPr>
            <a:r>
              <a:rPr lang="en-US" alt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Pauli Exclusion Principle</a:t>
            </a:r>
          </a:p>
        </p:txBody>
      </p:sp>
      <p:pic>
        <p:nvPicPr>
          <p:cNvPr id="6147" name="Picture 4" descr="nobelpauli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247808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AutoShape 5"/>
          <p:cNvSpPr>
            <a:spLocks noChangeArrowheads="1"/>
          </p:cNvSpPr>
          <p:nvPr/>
        </p:nvSpPr>
        <p:spPr bwMode="auto">
          <a:xfrm>
            <a:off x="3048000" y="1371600"/>
            <a:ext cx="4800600" cy="1447800"/>
          </a:xfrm>
          <a:prstGeom prst="wedgeRoundRectCallout">
            <a:avLst>
              <a:gd name="adj1" fmla="val -45338"/>
              <a:gd name="adj2" fmla="val 71162"/>
              <a:gd name="adj3" fmla="val 16667"/>
            </a:avLst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latin typeface="Comic Sans MS" panose="030F0702030302020204" pitchFamily="66" charset="0"/>
              </a:rPr>
              <a:t>No two electrons in an atom can have the same </a:t>
            </a:r>
            <a:r>
              <a:rPr lang="en-US" altLang="en-US">
                <a:solidFill>
                  <a:srgbClr val="FFFF00"/>
                </a:solidFill>
                <a:latin typeface="Comic Sans MS" panose="030F0702030302020204" pitchFamily="66" charset="0"/>
              </a:rPr>
              <a:t>four quantum numbers.</a:t>
            </a:r>
          </a:p>
          <a:p>
            <a:pPr algn="ctr">
              <a:spcBef>
                <a:spcPct val="0"/>
              </a:spcBef>
            </a:pP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838200" y="4648200"/>
            <a:ext cx="16875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>
                <a:latin typeface="Comic Sans MS" panose="030F0702030302020204" pitchFamily="66" charset="0"/>
              </a:rPr>
              <a:t>Wolfgang </a:t>
            </a:r>
          </a:p>
          <a:p>
            <a:pPr algn="ctr">
              <a:spcBef>
                <a:spcPct val="0"/>
              </a:spcBef>
            </a:pPr>
            <a:r>
              <a:rPr lang="en-US" altLang="en-US">
                <a:latin typeface="Comic Sans MS" panose="030F0702030302020204" pitchFamily="66" charset="0"/>
              </a:rPr>
              <a:t>Pauli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pPr>
              <a:defRPr/>
            </a:pPr>
            <a:r>
              <a:rPr lang="en-US" alt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Aufbau Principle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304800" y="4648200"/>
            <a:ext cx="3886200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32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Layman Terms</a:t>
            </a:r>
            <a:r>
              <a:rPr lang="en-US" altLang="en-US" sz="3200" dirty="0">
                <a:latin typeface="Comic Sans MS" panose="030F0702030302020204" pitchFamily="66" charset="0"/>
              </a:rPr>
              <a:t>: </a:t>
            </a:r>
            <a:br>
              <a:rPr lang="en-US" altLang="en-US" sz="3200" dirty="0">
                <a:latin typeface="Comic Sans MS" panose="030F0702030302020204" pitchFamily="66" charset="0"/>
              </a:rPr>
            </a:br>
            <a:r>
              <a:rPr lang="en-US" altLang="en-US" sz="3200" dirty="0">
                <a:latin typeface="Comic Sans MS" panose="030F0702030302020204" pitchFamily="66" charset="0"/>
              </a:rPr>
              <a:t> </a:t>
            </a:r>
            <a:r>
              <a:rPr lang="en-US" altLang="en-US" b="0" dirty="0"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rPr>
              <a:t>“Lazy Tenant Rule”</a:t>
            </a:r>
          </a:p>
          <a:p>
            <a:pPr lvl="1">
              <a:spcBef>
                <a:spcPct val="50000"/>
              </a:spcBef>
              <a:buFontTx/>
              <a:buChar char="–"/>
              <a:defRPr/>
            </a:pPr>
            <a:endParaRPr lang="en-US" altLang="en-US" sz="3200" dirty="0">
              <a:latin typeface="Comic Sans MS" panose="030F0702030302020204" pitchFamily="66" charset="0"/>
            </a:endParaRP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533400" y="1143000"/>
            <a:ext cx="78486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u="sng">
                <a:solidFill>
                  <a:srgbClr val="FF0000"/>
                </a:solidFill>
                <a:latin typeface="Comic Sans MS" panose="030F0702030302020204" pitchFamily="66" charset="0"/>
              </a:rPr>
              <a:t>Scientific Terms</a:t>
            </a:r>
            <a:r>
              <a:rPr lang="en-US" altLang="en-US" sz="3200">
                <a:latin typeface="Comic Sans MS" panose="030F0702030302020204" pitchFamily="66" charset="0"/>
              </a:rPr>
              <a:t>:</a:t>
            </a:r>
            <a:br>
              <a:rPr lang="en-US" altLang="en-US" sz="3200">
                <a:latin typeface="Comic Sans MS" panose="030F0702030302020204" pitchFamily="66" charset="0"/>
              </a:rPr>
            </a:br>
            <a:r>
              <a:rPr lang="en-US" altLang="en-US" sz="3200">
                <a:latin typeface="Comic Sans MS" panose="030F0702030302020204" pitchFamily="66" charset="0"/>
              </a:rPr>
              <a:t>  Electrons fill the </a:t>
            </a:r>
            <a:r>
              <a:rPr lang="en-US" altLang="en-US" sz="3200">
                <a:solidFill>
                  <a:srgbClr val="FFFF00"/>
                </a:solidFill>
                <a:latin typeface="Comic Sans MS" panose="030F0702030302020204" pitchFamily="66" charset="0"/>
              </a:rPr>
              <a:t>lowest energy </a:t>
            </a:r>
            <a:r>
              <a:rPr lang="en-US" altLang="en-US" sz="3200">
                <a:latin typeface="Comic Sans MS" panose="030F0702030302020204" pitchFamily="66" charset="0"/>
              </a:rPr>
              <a:t>orbital first.</a:t>
            </a:r>
          </a:p>
        </p:txBody>
      </p:sp>
      <p:pic>
        <p:nvPicPr>
          <p:cNvPr id="7173" name="Picture 8" descr="orbital energy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38400"/>
            <a:ext cx="4338638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Line 2"/>
          <p:cNvSpPr>
            <a:spLocks noChangeAspect="1" noChangeShapeType="1"/>
          </p:cNvSpPr>
          <p:nvPr/>
        </p:nvSpPr>
        <p:spPr bwMode="auto">
          <a:xfrm flipV="1">
            <a:off x="5410200" y="3762375"/>
            <a:ext cx="0" cy="8239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1" name="Line 3"/>
          <p:cNvSpPr>
            <a:spLocks noChangeAspect="1" noChangeShapeType="1"/>
          </p:cNvSpPr>
          <p:nvPr/>
        </p:nvSpPr>
        <p:spPr bwMode="auto">
          <a:xfrm>
            <a:off x="5867400" y="3762375"/>
            <a:ext cx="0" cy="8239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2" name="Line 4"/>
          <p:cNvSpPr>
            <a:spLocks noChangeAspect="1" noChangeShapeType="1"/>
          </p:cNvSpPr>
          <p:nvPr/>
        </p:nvSpPr>
        <p:spPr bwMode="auto">
          <a:xfrm flipV="1">
            <a:off x="6629400" y="3762375"/>
            <a:ext cx="0" cy="8239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3" name="Line 5"/>
          <p:cNvSpPr>
            <a:spLocks noChangeAspect="1" noChangeShapeType="1"/>
          </p:cNvSpPr>
          <p:nvPr/>
        </p:nvSpPr>
        <p:spPr bwMode="auto">
          <a:xfrm flipV="1">
            <a:off x="7772400" y="3762375"/>
            <a:ext cx="0" cy="8239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4" name="Line 6"/>
          <p:cNvSpPr>
            <a:spLocks noChangeAspect="1" noChangeShapeType="1"/>
          </p:cNvSpPr>
          <p:nvPr/>
        </p:nvSpPr>
        <p:spPr bwMode="auto">
          <a:xfrm flipV="1">
            <a:off x="2057400" y="3846513"/>
            <a:ext cx="0" cy="823912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5" name="Line 7"/>
          <p:cNvSpPr>
            <a:spLocks noChangeAspect="1" noChangeShapeType="1"/>
          </p:cNvSpPr>
          <p:nvPr/>
        </p:nvSpPr>
        <p:spPr bwMode="auto">
          <a:xfrm>
            <a:off x="2438400" y="3846513"/>
            <a:ext cx="0" cy="823912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6" name="Line 8"/>
          <p:cNvSpPr>
            <a:spLocks noChangeAspect="1" noChangeShapeType="1"/>
          </p:cNvSpPr>
          <p:nvPr/>
        </p:nvSpPr>
        <p:spPr bwMode="auto">
          <a:xfrm flipV="1">
            <a:off x="868363" y="3786188"/>
            <a:ext cx="0" cy="823912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7" name="Line 9"/>
          <p:cNvSpPr>
            <a:spLocks noChangeAspect="1" noChangeShapeType="1"/>
          </p:cNvSpPr>
          <p:nvPr/>
        </p:nvSpPr>
        <p:spPr bwMode="auto">
          <a:xfrm>
            <a:off x="1277938" y="3762375"/>
            <a:ext cx="0" cy="8239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8" name="Text Box 10"/>
          <p:cNvSpPr txBox="1">
            <a:spLocks noChangeArrowheads="1"/>
          </p:cNvSpPr>
          <p:nvPr/>
        </p:nvSpPr>
        <p:spPr bwMode="auto">
          <a:xfrm>
            <a:off x="5657850" y="4830763"/>
            <a:ext cx="253047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3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4000" b="0">
                <a:solidFill>
                  <a:schemeClr val="tx1"/>
                </a:solidFill>
              </a:rPr>
              <a:t>RIGHT</a:t>
            </a:r>
          </a:p>
        </p:txBody>
      </p:sp>
      <p:sp>
        <p:nvSpPr>
          <p:cNvPr id="155659" name="Text Box 11"/>
          <p:cNvSpPr txBox="1">
            <a:spLocks noChangeArrowheads="1"/>
          </p:cNvSpPr>
          <p:nvPr/>
        </p:nvSpPr>
        <p:spPr bwMode="auto">
          <a:xfrm>
            <a:off x="720725" y="4911725"/>
            <a:ext cx="2847975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3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4000" b="0">
                <a:solidFill>
                  <a:schemeClr val="tx1"/>
                </a:solidFill>
              </a:rPr>
              <a:t>WRONG</a:t>
            </a:r>
          </a:p>
        </p:txBody>
      </p:sp>
      <p:sp>
        <p:nvSpPr>
          <p:cNvPr id="155660" name="Rectangle 1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>
              <a:defRPr/>
            </a:pPr>
            <a:r>
              <a:rPr lang="en-US" alt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Hund’s Rule (Principle)</a:t>
            </a:r>
            <a:endParaRPr lang="en-US" altLang="en-US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55661" name="Group 13"/>
          <p:cNvGrpSpPr>
            <a:grpSpLocks/>
          </p:cNvGrpSpPr>
          <p:nvPr/>
        </p:nvGrpSpPr>
        <p:grpSpPr bwMode="auto">
          <a:xfrm>
            <a:off x="457200" y="3613150"/>
            <a:ext cx="8189913" cy="1127125"/>
            <a:chOff x="313" y="3056"/>
            <a:chExt cx="5159" cy="710"/>
          </a:xfrm>
        </p:grpSpPr>
        <p:grpSp>
          <p:nvGrpSpPr>
            <p:cNvPr id="8210" name="Group 14"/>
            <p:cNvGrpSpPr>
              <a:grpSpLocks/>
            </p:cNvGrpSpPr>
            <p:nvPr/>
          </p:nvGrpSpPr>
          <p:grpSpPr bwMode="auto">
            <a:xfrm>
              <a:off x="313" y="3059"/>
              <a:ext cx="2261" cy="707"/>
              <a:chOff x="247" y="3043"/>
              <a:chExt cx="2261" cy="707"/>
            </a:xfrm>
          </p:grpSpPr>
          <p:sp>
            <p:nvSpPr>
              <p:cNvPr id="8215" name="Rectangle 15"/>
              <p:cNvSpPr>
                <a:spLocks noChangeArrowheads="1"/>
              </p:cNvSpPr>
              <p:nvPr/>
            </p:nvSpPr>
            <p:spPr bwMode="auto">
              <a:xfrm>
                <a:off x="247" y="3043"/>
                <a:ext cx="756" cy="707"/>
              </a:xfrm>
              <a:prstGeom prst="rect">
                <a:avLst/>
              </a:prstGeom>
              <a:noFill/>
              <a:ln w="762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216" name="Rectangle 16"/>
              <p:cNvSpPr>
                <a:spLocks noChangeArrowheads="1"/>
              </p:cNvSpPr>
              <p:nvPr/>
            </p:nvSpPr>
            <p:spPr bwMode="auto">
              <a:xfrm>
                <a:off x="1000" y="3043"/>
                <a:ext cx="756" cy="707"/>
              </a:xfrm>
              <a:prstGeom prst="rect">
                <a:avLst/>
              </a:prstGeom>
              <a:noFill/>
              <a:ln w="762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217" name="Rectangle 17"/>
              <p:cNvSpPr>
                <a:spLocks noChangeArrowheads="1"/>
              </p:cNvSpPr>
              <p:nvPr/>
            </p:nvSpPr>
            <p:spPr bwMode="auto">
              <a:xfrm>
                <a:off x="1752" y="3043"/>
                <a:ext cx="756" cy="707"/>
              </a:xfrm>
              <a:prstGeom prst="rect">
                <a:avLst/>
              </a:prstGeom>
              <a:noFill/>
              <a:ln w="762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8211" name="Group 18"/>
            <p:cNvGrpSpPr>
              <a:grpSpLocks/>
            </p:cNvGrpSpPr>
            <p:nvPr/>
          </p:nvGrpSpPr>
          <p:grpSpPr bwMode="auto">
            <a:xfrm>
              <a:off x="3211" y="3056"/>
              <a:ext cx="2261" cy="707"/>
              <a:chOff x="247" y="3043"/>
              <a:chExt cx="2261" cy="707"/>
            </a:xfrm>
          </p:grpSpPr>
          <p:sp>
            <p:nvSpPr>
              <p:cNvPr id="8212" name="Rectangle 19"/>
              <p:cNvSpPr>
                <a:spLocks noChangeArrowheads="1"/>
              </p:cNvSpPr>
              <p:nvPr/>
            </p:nvSpPr>
            <p:spPr bwMode="auto">
              <a:xfrm>
                <a:off x="247" y="3043"/>
                <a:ext cx="756" cy="707"/>
              </a:xfrm>
              <a:prstGeom prst="rect">
                <a:avLst/>
              </a:prstGeom>
              <a:noFill/>
              <a:ln w="762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213" name="Rectangle 20"/>
              <p:cNvSpPr>
                <a:spLocks noChangeArrowheads="1"/>
              </p:cNvSpPr>
              <p:nvPr/>
            </p:nvSpPr>
            <p:spPr bwMode="auto">
              <a:xfrm>
                <a:off x="1000" y="3043"/>
                <a:ext cx="756" cy="707"/>
              </a:xfrm>
              <a:prstGeom prst="rect">
                <a:avLst/>
              </a:prstGeom>
              <a:noFill/>
              <a:ln w="762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214" name="Rectangle 21"/>
              <p:cNvSpPr>
                <a:spLocks noChangeArrowheads="1"/>
              </p:cNvSpPr>
              <p:nvPr/>
            </p:nvSpPr>
            <p:spPr bwMode="auto">
              <a:xfrm>
                <a:off x="1752" y="3043"/>
                <a:ext cx="756" cy="707"/>
              </a:xfrm>
              <a:prstGeom prst="rect">
                <a:avLst/>
              </a:prstGeom>
              <a:noFill/>
              <a:ln w="762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50000"/>
                  </a:spcBef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155670" name="Group 22"/>
          <p:cNvGrpSpPr>
            <a:grpSpLocks noChangeAspect="1"/>
          </p:cNvGrpSpPr>
          <p:nvPr/>
        </p:nvGrpSpPr>
        <p:grpSpPr bwMode="auto">
          <a:xfrm>
            <a:off x="1277938" y="3005138"/>
            <a:ext cx="2055812" cy="2066925"/>
            <a:chOff x="1531" y="1900"/>
            <a:chExt cx="1347" cy="1355"/>
          </a:xfrm>
        </p:grpSpPr>
        <p:sp>
          <p:nvSpPr>
            <p:cNvPr id="8208" name="Oval 23"/>
            <p:cNvSpPr>
              <a:spLocks noChangeAspect="1" noChangeArrowheads="1"/>
            </p:cNvSpPr>
            <p:nvPr/>
          </p:nvSpPr>
          <p:spPr bwMode="auto">
            <a:xfrm>
              <a:off x="1531" y="1900"/>
              <a:ext cx="1347" cy="1355"/>
            </a:xfrm>
            <a:prstGeom prst="ellipse">
              <a:avLst/>
            </a:prstGeom>
            <a:noFill/>
            <a:ln w="254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50000"/>
                </a:spcBef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50000"/>
                </a:spcBef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50000"/>
                </a:spcBef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50000"/>
                </a:spcBef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09" name="Line 24"/>
            <p:cNvSpPr>
              <a:spLocks noChangeAspect="1" noChangeShapeType="1"/>
            </p:cNvSpPr>
            <p:nvPr/>
          </p:nvSpPr>
          <p:spPr bwMode="auto">
            <a:xfrm flipV="1">
              <a:off x="1677" y="2200"/>
              <a:ext cx="1084" cy="792"/>
            </a:xfrm>
            <a:prstGeom prst="line">
              <a:avLst/>
            </a:prstGeom>
            <a:noFill/>
            <a:ln w="254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5673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686800" cy="160020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Within a </a:t>
            </a:r>
            <a:r>
              <a:rPr lang="en-US" altLang="en-US" b="1" dirty="0" smtClean="0">
                <a:solidFill>
                  <a:srgbClr val="FF0000"/>
                </a:solidFill>
                <a:effectLst/>
              </a:rPr>
              <a:t>sublevel</a:t>
            </a:r>
            <a:r>
              <a:rPr lang="en-US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place </a:t>
            </a: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one electron </a:t>
            </a:r>
            <a:r>
              <a:rPr lang="en-US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per orbital before </a:t>
            </a: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pairing</a:t>
            </a:r>
            <a:r>
              <a:rPr lang="en-US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them.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Spread out before doubling up!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5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5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5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 animBg="1"/>
      <p:bldP spid="155651" grpId="0" animBg="1"/>
      <p:bldP spid="155652" grpId="0" animBg="1"/>
      <p:bldP spid="155653" grpId="0" animBg="1"/>
      <p:bldP spid="155654" grpId="0" animBg="1"/>
      <p:bldP spid="155655" grpId="0" animBg="1"/>
      <p:bldP spid="155656" grpId="0" animBg="1"/>
      <p:bldP spid="155657" grpId="0" animBg="1"/>
      <p:bldP spid="155658" grpId="0" autoUpdateAnimBg="0"/>
      <p:bldP spid="155659" grpId="0" autoUpdateAnimBg="0"/>
      <p:bldP spid="155673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538"/>
            <a:ext cx="7772400" cy="762000"/>
          </a:xfrm>
        </p:spPr>
        <p:txBody>
          <a:bodyPr/>
          <a:lstStyle/>
          <a:p>
            <a:pPr>
              <a:defRPr/>
            </a:pPr>
            <a:r>
              <a:rPr lang="en-US" altLang="en-US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Octet</a:t>
            </a:r>
            <a:r>
              <a:rPr lang="en-US" altLang="en-US" dirty="0" smtClean="0"/>
              <a:t> Rule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52212" y="4039260"/>
            <a:ext cx="7848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u="sng" dirty="0">
                <a:solidFill>
                  <a:srgbClr val="FFFF00"/>
                </a:solidFill>
                <a:latin typeface="Comic Sans MS" panose="030F0702030302020204" pitchFamily="66" charset="0"/>
              </a:rPr>
              <a:t>Layman Terms</a:t>
            </a:r>
            <a:r>
              <a:rPr lang="en-US" altLang="en-US" sz="3200" dirty="0">
                <a:latin typeface="Comic Sans MS" panose="030F0702030302020204" pitchFamily="66" charset="0"/>
              </a:rPr>
              <a:t>: </a:t>
            </a:r>
            <a:br>
              <a:rPr lang="en-US" altLang="en-US" sz="3200" dirty="0">
                <a:latin typeface="Comic Sans MS" panose="030F0702030302020204" pitchFamily="66" charset="0"/>
              </a:rPr>
            </a:br>
            <a:r>
              <a:rPr lang="en-US" altLang="en-US" sz="3200" dirty="0">
                <a:latin typeface="Comic Sans MS" panose="030F0702030302020204" pitchFamily="66" charset="0"/>
              </a:rPr>
              <a:t>    Magic “8” – </a:t>
            </a:r>
            <a:r>
              <a:rPr lang="en-US" altLang="en-US" sz="3200" dirty="0" smtClean="0">
                <a:latin typeface="Comic Sans MS" panose="030F0702030302020204" pitchFamily="66" charset="0"/>
              </a:rPr>
              <a:t>count major 8 columns</a:t>
            </a:r>
            <a:endParaRPr lang="en-US" altLang="en-US" sz="3200" dirty="0">
              <a:latin typeface="Comic Sans MS" panose="030F0702030302020204" pitchFamily="66" charset="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17868" y="3081340"/>
            <a:ext cx="854513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000" dirty="0" smtClean="0">
                <a:latin typeface="Comic Sans MS" panose="030F0702030302020204" pitchFamily="66" charset="0"/>
              </a:rPr>
              <a:t>Filled </a:t>
            </a:r>
            <a:r>
              <a:rPr lang="en-US" altLang="en-US" sz="3000" dirty="0" smtClean="0">
                <a:latin typeface="Comic Sans MS" panose="030F0702030302020204" pitchFamily="66" charset="0"/>
              </a:rPr>
              <a:t>octets have </a:t>
            </a:r>
            <a:r>
              <a:rPr lang="en-US" altLang="en-US" sz="3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noble gas </a:t>
            </a:r>
            <a:r>
              <a:rPr lang="en-US" altLang="en-US" sz="3000" dirty="0" smtClean="0">
                <a:latin typeface="Comic Sans MS" panose="030F0702030302020204" pitchFamily="66" charset="0"/>
              </a:rPr>
              <a:t>characteristics.</a:t>
            </a:r>
            <a:endParaRPr lang="en-US" altLang="en-US" sz="3000" dirty="0">
              <a:latin typeface="Comic Sans MS" panose="030F0702030302020204" pitchFamily="66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02843" y="1015425"/>
            <a:ext cx="7848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Octet</a:t>
            </a:r>
            <a:r>
              <a:rPr lang="en-US" altLang="en-US" sz="3200" dirty="0" smtClean="0">
                <a:latin typeface="Comic Sans MS" panose="030F0702030302020204" pitchFamily="66" charset="0"/>
              </a:rPr>
              <a:t> means </a:t>
            </a:r>
            <a:r>
              <a:rPr lang="en-US" alt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EIGHT</a:t>
            </a:r>
            <a:r>
              <a:rPr lang="en-US" altLang="en-US" sz="3200" dirty="0" smtClean="0">
                <a:latin typeface="Comic Sans MS" panose="030F0702030302020204" pitchFamily="66" charset="0"/>
              </a:rPr>
              <a:t> valence electrons</a:t>
            </a:r>
            <a:endParaRPr lang="en-US" altLang="en-US" sz="3200" dirty="0">
              <a:latin typeface="Comic Sans MS" panose="030F0702030302020204" pitchFamily="66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17868" y="1802161"/>
            <a:ext cx="842922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Valence Electrons  </a:t>
            </a:r>
            <a:r>
              <a:rPr lang="en-US" altLang="en-US" sz="3200" dirty="0" smtClean="0">
                <a:latin typeface="Comic Sans MS" panose="030F0702030302020204" pitchFamily="66" charset="0"/>
              </a:rPr>
              <a:t>are located in the highest </a:t>
            </a:r>
            <a:r>
              <a:rPr lang="en-US" alt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</a:t>
            </a:r>
            <a:r>
              <a:rPr lang="en-US" altLang="en-US" sz="3200" dirty="0" smtClean="0">
                <a:latin typeface="Comic Sans MS" panose="030F0702030302020204" pitchFamily="66" charset="0"/>
              </a:rPr>
              <a:t> &amp; </a:t>
            </a:r>
            <a:r>
              <a:rPr lang="en-US" alt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P</a:t>
            </a:r>
            <a:r>
              <a:rPr lang="en-US" altLang="en-US" sz="3200" dirty="0" smtClean="0">
                <a:latin typeface="Comic Sans MS" panose="030F0702030302020204" pitchFamily="66" charset="0"/>
              </a:rPr>
              <a:t> energy level</a:t>
            </a:r>
            <a:endParaRPr lang="en-US" altLang="en-US" sz="32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  <a:effectLst/>
              </a:rPr>
              <a:t>Principal Quantum Number</a:t>
            </a:r>
          </a:p>
        </p:txBody>
      </p:sp>
      <p:sp>
        <p:nvSpPr>
          <p:cNvPr id="80899" name="Text Box 2051"/>
          <p:cNvSpPr txBox="1">
            <a:spLocks noChangeArrowheads="1"/>
          </p:cNvSpPr>
          <p:nvPr/>
        </p:nvSpPr>
        <p:spPr bwMode="auto">
          <a:xfrm>
            <a:off x="304800" y="1143000"/>
            <a:ext cx="73310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>
                <a:latin typeface="Comic Sans MS" panose="030F0702030302020204" pitchFamily="66" charset="0"/>
              </a:rPr>
              <a:t>-symbolized by “ </a:t>
            </a:r>
            <a:r>
              <a:rPr lang="en-US" alt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n</a:t>
            </a:r>
            <a:r>
              <a:rPr lang="en-US" altLang="en-US" dirty="0">
                <a:latin typeface="Comic Sans MS" panose="030F0702030302020204" pitchFamily="66" charset="0"/>
              </a:rPr>
              <a:t> ” 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altLang="en-US" dirty="0">
                <a:latin typeface="Comic Sans MS" panose="030F0702030302020204" pitchFamily="66" charset="0"/>
              </a:rPr>
              <a:t>denotes the </a:t>
            </a:r>
            <a:r>
              <a:rPr lang="en-US" alt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SHELL</a:t>
            </a:r>
            <a:r>
              <a:rPr lang="en-US" altLang="en-US" dirty="0" smtClean="0"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latin typeface="Comic Sans MS" panose="030F0702030302020204" pitchFamily="66" charset="0"/>
              </a:rPr>
              <a:t>(ENERGY level) in which</a:t>
            </a:r>
            <a:br>
              <a:rPr lang="en-US" altLang="en-US" dirty="0">
                <a:latin typeface="Comic Sans MS" panose="030F0702030302020204" pitchFamily="66" charset="0"/>
              </a:rPr>
            </a:br>
            <a:r>
              <a:rPr lang="en-US" altLang="en-US" dirty="0">
                <a:latin typeface="Comic Sans MS" panose="030F0702030302020204" pitchFamily="66" charset="0"/>
              </a:rPr>
              <a:t>      the electron is located. </a:t>
            </a:r>
            <a:br>
              <a:rPr lang="en-US" altLang="en-US" dirty="0">
                <a:latin typeface="Comic Sans MS" panose="030F0702030302020204" pitchFamily="66" charset="0"/>
              </a:rPr>
            </a:br>
            <a:r>
              <a:rPr lang="en-US" altLang="en-US" dirty="0">
                <a:latin typeface="Comic Sans MS" panose="030F0702030302020204" pitchFamily="66" charset="0"/>
              </a:rPr>
              <a:t>- </a:t>
            </a:r>
            <a:r>
              <a:rPr lang="en-US" altLang="en-US" b="0" dirty="0">
                <a:latin typeface="Comic Sans MS" panose="030F0702030302020204" pitchFamily="66" charset="0"/>
              </a:rPr>
              <a:t>Orbitals with the same value of</a:t>
            </a:r>
            <a:r>
              <a:rPr lang="en-US" altLang="en-US" b="0" i="1" dirty="0">
                <a:latin typeface="Comic Sans MS" panose="030F0702030302020204" pitchFamily="66" charset="0"/>
              </a:rPr>
              <a:t> </a:t>
            </a:r>
            <a:br>
              <a:rPr lang="en-US" altLang="en-US" b="0" i="1" dirty="0">
                <a:latin typeface="Comic Sans MS" panose="030F0702030302020204" pitchFamily="66" charset="0"/>
              </a:rPr>
            </a:br>
            <a:r>
              <a:rPr lang="en-US" altLang="en-US" b="0" i="1" dirty="0">
                <a:latin typeface="Comic Sans MS" panose="030F0702030302020204" pitchFamily="66" charset="0"/>
              </a:rPr>
              <a:t>      </a:t>
            </a:r>
            <a:r>
              <a:rPr lang="en-US" altLang="en-US" b="0" i="1" dirty="0">
                <a:solidFill>
                  <a:srgbClr val="FFFF00"/>
                </a:solidFill>
                <a:latin typeface="Comic Sans MS" panose="030F0702030302020204" pitchFamily="66" charset="0"/>
              </a:rPr>
              <a:t>n</a:t>
            </a:r>
            <a:r>
              <a:rPr lang="en-US" altLang="en-US" b="0" dirty="0">
                <a:latin typeface="Comic Sans MS" panose="030F0702030302020204" pitchFamily="66" charset="0"/>
              </a:rPr>
              <a:t> are said to be in the </a:t>
            </a:r>
            <a:br>
              <a:rPr lang="en-US" altLang="en-US" b="0" dirty="0">
                <a:latin typeface="Comic Sans MS" panose="030F0702030302020204" pitchFamily="66" charset="0"/>
              </a:rPr>
            </a:br>
            <a:r>
              <a:rPr lang="en-US" altLang="en-US" b="0" dirty="0">
                <a:latin typeface="Comic Sans MS" panose="030F0702030302020204" pitchFamily="66" charset="0"/>
              </a:rPr>
              <a:t>      same</a:t>
            </a:r>
            <a:r>
              <a:rPr lang="en-US" altLang="en-US" b="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i="1" dirty="0">
                <a:solidFill>
                  <a:srgbClr val="FFFF00"/>
                </a:solidFill>
                <a:latin typeface="Comic Sans MS" panose="030F0702030302020204" pitchFamily="66" charset="0"/>
              </a:rPr>
              <a:t>principal shell</a:t>
            </a:r>
            <a:r>
              <a:rPr lang="en-US" altLang="en-US" b="0" dirty="0">
                <a:solidFill>
                  <a:srgbClr val="FFFF00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80900" name="Picture 2052" descr="energylev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3108325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1" name="Text Box 2053"/>
          <p:cNvSpPr txBox="1">
            <a:spLocks noChangeArrowheads="1"/>
          </p:cNvSpPr>
          <p:nvPr/>
        </p:nvSpPr>
        <p:spPr bwMode="auto">
          <a:xfrm>
            <a:off x="838200" y="4343400"/>
            <a:ext cx="3902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latin typeface="Comic Sans MS" panose="030F0702030302020204" pitchFamily="66" charset="0"/>
              </a:rPr>
              <a:t>Number of electrons that can fit in a shell:</a:t>
            </a:r>
          </a:p>
        </p:txBody>
      </p:sp>
      <p:sp>
        <p:nvSpPr>
          <p:cNvPr id="80902" name="Text Box 2054"/>
          <p:cNvSpPr txBox="1">
            <a:spLocks noChangeArrowheads="1"/>
          </p:cNvSpPr>
          <p:nvPr/>
        </p:nvSpPr>
        <p:spPr bwMode="auto">
          <a:xfrm>
            <a:off x="457200" y="5486400"/>
            <a:ext cx="6816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600">
                <a:solidFill>
                  <a:srgbClr val="FFFF00"/>
                </a:solidFill>
                <a:latin typeface="Comic Sans MS" panose="030F0702030302020204" pitchFamily="66" charset="0"/>
              </a:rPr>
              <a:t># electron/energy level = 2n</a:t>
            </a:r>
            <a:r>
              <a:rPr lang="en-US" altLang="en-US" sz="3600" baseline="3000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autoUpdateAnimBg="0"/>
      <p:bldP spid="80901" grpId="0" autoUpdateAnimBg="0"/>
      <p:bldP spid="8090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  <a:effectLst/>
              </a:rPr>
              <a:t>Angular Momentum Quantum Number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533400" y="1524000"/>
            <a:ext cx="78644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-"/>
            </a:pPr>
            <a:r>
              <a:rPr lang="en-US" altLang="en-US">
                <a:latin typeface="Comic Sans MS" panose="030F0702030302020204" pitchFamily="66" charset="0"/>
              </a:rPr>
              <a:t>symbolized by </a:t>
            </a:r>
            <a:r>
              <a:rPr lang="en-US" altLang="en-US" sz="3600" i="1">
                <a:latin typeface="Times New Roman" panose="02020603050405020304" pitchFamily="18" charset="0"/>
              </a:rPr>
              <a:t>“ </a:t>
            </a:r>
            <a:r>
              <a:rPr lang="en-US" altLang="en-US" sz="3600" i="1">
                <a:solidFill>
                  <a:srgbClr val="FFFF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 sz="3600" i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i="1">
                <a:latin typeface="Times New Roman" panose="02020603050405020304" pitchFamily="18" charset="0"/>
              </a:rPr>
              <a:t>”</a:t>
            </a:r>
            <a:endParaRPr lang="en-US" altLang="en-US" sz="3600" i="1"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Char char="-"/>
            </a:pPr>
            <a:r>
              <a:rPr lang="en-US" altLang="en-US">
                <a:latin typeface="Comic Sans MS" panose="030F0702030302020204" pitchFamily="66" charset="0"/>
              </a:rPr>
              <a:t>denotes the orbital SHAPE (subshell) in which the</a:t>
            </a:r>
            <a:br>
              <a:rPr lang="en-US" altLang="en-US">
                <a:latin typeface="Comic Sans MS" panose="030F0702030302020204" pitchFamily="66" charset="0"/>
              </a:rPr>
            </a:br>
            <a:r>
              <a:rPr lang="en-US" altLang="en-US">
                <a:latin typeface="Comic Sans MS" panose="030F0702030302020204" pitchFamily="66" charset="0"/>
              </a:rPr>
              <a:t>    electron is located. </a:t>
            </a:r>
          </a:p>
        </p:txBody>
      </p:sp>
      <p:pic>
        <p:nvPicPr>
          <p:cNvPr id="11268" name="Picture 6" descr="orbital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2971800"/>
            <a:ext cx="6553200" cy="307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09600" y="5715000"/>
            <a:ext cx="7975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latin typeface="Comic Sans MS" panose="030F0702030302020204" pitchFamily="66" charset="0"/>
              </a:rPr>
              <a:t>The </a:t>
            </a:r>
            <a:r>
              <a:rPr lang="en-US" altLang="en-US" i="1">
                <a:latin typeface="Comic Sans MS" panose="030F0702030302020204" pitchFamily="66" charset="0"/>
              </a:rPr>
              <a:t>s</a:t>
            </a:r>
            <a:r>
              <a:rPr lang="en-US" altLang="en-US">
                <a:latin typeface="Comic Sans MS" panose="030F0702030302020204" pitchFamily="66" charset="0"/>
              </a:rPr>
              <a:t> orbital has a spherical shape centered around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Comic Sans MS" panose="030F0702030302020204" pitchFamily="66" charset="0"/>
              </a:rPr>
              <a:t>the origin of the three axes in space.</a:t>
            </a:r>
          </a:p>
        </p:txBody>
      </p:sp>
      <p:pic>
        <p:nvPicPr>
          <p:cNvPr id="12291" name="Picture 4" descr="sorbita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3657600"/>
            <a:ext cx="3324225" cy="2066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1pPr>
            <a:lvl2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2pPr>
            <a:lvl3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3pPr>
            <a:lvl4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4pPr>
            <a:lvl5pPr algn="ctr">
              <a:spcBef>
                <a:spcPct val="0"/>
              </a:spcBef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  <a:effectLst/>
              </a:rPr>
              <a:t>Magnetic Quantum Number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609600" y="1371600"/>
            <a:ext cx="7940675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-"/>
              <a:defRPr/>
            </a:pPr>
            <a:r>
              <a:rPr lang="en-US" altLang="en-US" dirty="0">
                <a:latin typeface="Comic Sans MS" panose="030F0702030302020204" pitchFamily="66" charset="0"/>
              </a:rPr>
              <a:t>symbolized by “</a:t>
            </a:r>
            <a:r>
              <a:rPr lang="en-US" altLang="en-US" sz="3200" i="1" dirty="0">
                <a:solidFill>
                  <a:srgbClr val="FFFF00"/>
                </a:solidFill>
                <a:latin typeface="Times New Roman" panose="02020603050405020304" pitchFamily="18" charset="0"/>
              </a:rPr>
              <a:t>m</a:t>
            </a:r>
            <a:r>
              <a:rPr lang="en-US" altLang="en-US" sz="3200" i="1" baseline="-25000" dirty="0">
                <a:solidFill>
                  <a:srgbClr val="FFFF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 i="1" dirty="0">
                <a:latin typeface="Comic Sans MS" panose="030F0702030302020204" pitchFamily="66" charset="0"/>
              </a:rPr>
              <a:t>”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</a:p>
          <a:p>
            <a:pPr>
              <a:buFontTx/>
              <a:buChar char="-"/>
              <a:defRPr/>
            </a:pPr>
            <a:r>
              <a:rPr lang="en-US" altLang="en-US" dirty="0">
                <a:latin typeface="Comic Sans MS" panose="030F0702030302020204" pitchFamily="66" charset="0"/>
              </a:rPr>
              <a:t>denotes the orientation (AXIS) of the electron’s</a:t>
            </a:r>
            <a:br>
              <a:rPr lang="en-US" altLang="en-US" dirty="0">
                <a:latin typeface="Comic Sans MS" panose="030F0702030302020204" pitchFamily="66" charset="0"/>
              </a:rPr>
            </a:br>
            <a:r>
              <a:rPr lang="en-US" altLang="en-US" dirty="0">
                <a:latin typeface="Comic Sans MS" panose="030F0702030302020204" pitchFamily="66" charset="0"/>
              </a:rPr>
              <a:t>  orbital with respect to the three axes (X,Y &amp; Z)</a:t>
            </a:r>
            <a:br>
              <a:rPr lang="en-US" altLang="en-US" dirty="0">
                <a:latin typeface="Comic Sans MS" panose="030F0702030302020204" pitchFamily="66" charset="0"/>
              </a:rPr>
            </a:br>
            <a:r>
              <a:rPr lang="en-US" altLang="en-US" dirty="0">
                <a:latin typeface="Comic Sans MS" panose="030F0702030302020204" pitchFamily="66" charset="0"/>
              </a:rPr>
              <a:t>   in space.</a:t>
            </a:r>
            <a:br>
              <a:rPr lang="en-US" altLang="en-US" dirty="0">
                <a:latin typeface="Comic Sans MS" panose="030F0702030302020204" pitchFamily="66" charset="0"/>
              </a:rPr>
            </a:br>
            <a:r>
              <a:rPr lang="en-US" altLang="en-US" dirty="0">
                <a:latin typeface="Comic Sans MS" panose="030F0702030302020204" pitchFamily="66" charset="0"/>
              </a:rPr>
              <a:t>-A</a:t>
            </a:r>
            <a:r>
              <a:rPr lang="en-US" altLang="en-US" b="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ny integer from </a:t>
            </a:r>
            <a:r>
              <a:rPr lang="en-US" altLang="en-US" b="0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–</a:t>
            </a:r>
            <a:r>
              <a:rPr lang="en-US" altLang="en-US" b="0" i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L</a:t>
            </a:r>
            <a:r>
              <a:rPr lang="en-US" altLang="en-US" b="0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 to +</a:t>
            </a:r>
            <a:r>
              <a:rPr lang="en-US" altLang="en-US" b="0" i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L</a:t>
            </a:r>
          </a:p>
          <a:p>
            <a:pPr>
              <a:defRPr/>
            </a:pPr>
            <a:r>
              <a:rPr lang="en-US" altLang="en-US" dirty="0"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1371600"/>
            <a:ext cx="46386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 type="none" w="sm" len="lg"/>
              </a14:hiddenLine>
            </a:ext>
          </a:extLst>
        </p:spPr>
      </p:pic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962400"/>
            <a:ext cx="45720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 type="none" w="sm" len="lg"/>
              </a14:hiddenLine>
            </a:ext>
          </a:extLst>
        </p:spPr>
      </p:pic>
      <p:sp>
        <p:nvSpPr>
          <p:cNvPr id="13316" name="AutoShape 5"/>
          <p:cNvSpPr>
            <a:spLocks noChangeArrowheads="1"/>
          </p:cNvSpPr>
          <p:nvPr/>
        </p:nvSpPr>
        <p:spPr bwMode="auto">
          <a:xfrm>
            <a:off x="6324600" y="3352800"/>
            <a:ext cx="2286000" cy="990600"/>
          </a:xfrm>
          <a:prstGeom prst="wedgeRectCallout">
            <a:avLst>
              <a:gd name="adj1" fmla="val -70278"/>
              <a:gd name="adj2" fmla="val 115384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Three values of </a:t>
            </a:r>
            <a:r>
              <a:rPr lang="en-US" altLang="en-US" sz="1800" i="1">
                <a:latin typeface="Times New Roman" panose="02020603050405020304" pitchFamily="18" charset="0"/>
              </a:rPr>
              <a:t>m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l</a:t>
            </a:r>
            <a:r>
              <a:rPr lang="en-US" altLang="en-US" sz="1800" i="1"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</a:rPr>
              <a:t>gives three </a:t>
            </a:r>
            <a:r>
              <a:rPr lang="en-US" altLang="en-US" sz="1800" i="1">
                <a:latin typeface="Times New Roman" panose="02020603050405020304" pitchFamily="18" charset="0"/>
              </a:rPr>
              <a:t>p </a:t>
            </a:r>
            <a:r>
              <a:rPr lang="en-US" altLang="en-US" sz="1800">
                <a:latin typeface="Times New Roman" panose="02020603050405020304" pitchFamily="18" charset="0"/>
              </a:rPr>
              <a:t>orbitals in the </a:t>
            </a:r>
            <a:r>
              <a:rPr lang="en-US" altLang="en-US" sz="1800" i="1">
                <a:latin typeface="Times New Roman" panose="02020603050405020304" pitchFamily="18" charset="0"/>
              </a:rPr>
              <a:t>p </a:t>
            </a:r>
            <a:r>
              <a:rPr lang="en-US" altLang="en-US" sz="1800">
                <a:latin typeface="Times New Roman" panose="02020603050405020304" pitchFamily="18" charset="0"/>
              </a:rPr>
              <a:t>subshell.</a:t>
            </a:r>
          </a:p>
        </p:txBody>
      </p:sp>
      <p:sp>
        <p:nvSpPr>
          <p:cNvPr id="505862" name="Rectangle 6"/>
          <p:cNvSpPr>
            <a:spLocks noChangeArrowheads="1"/>
          </p:cNvSpPr>
          <p:nvPr/>
        </p:nvSpPr>
        <p:spPr bwMode="auto">
          <a:xfrm>
            <a:off x="76200" y="76200"/>
            <a:ext cx="8991600" cy="9144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The Three p Orbitals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6477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 type="none" w="sm" len="lg"/>
              </a14:hiddenLine>
            </a:ext>
          </a:extLst>
        </p:spPr>
      </p:pic>
      <p:sp>
        <p:nvSpPr>
          <p:cNvPr id="15363" name="AutoShape 4"/>
          <p:cNvSpPr>
            <a:spLocks noChangeArrowheads="1"/>
          </p:cNvSpPr>
          <p:nvPr/>
        </p:nvSpPr>
        <p:spPr bwMode="auto">
          <a:xfrm>
            <a:off x="6553200" y="3048000"/>
            <a:ext cx="2362200" cy="1219200"/>
          </a:xfrm>
          <a:prstGeom prst="wedgeRectCallout">
            <a:avLst>
              <a:gd name="adj1" fmla="val -62769"/>
              <a:gd name="adj2" fmla="val 61199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Five values of </a:t>
            </a:r>
            <a:r>
              <a:rPr lang="en-US" altLang="en-US" sz="1800" i="1">
                <a:latin typeface="Times New Roman" panose="02020603050405020304" pitchFamily="18" charset="0"/>
              </a:rPr>
              <a:t>m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l</a:t>
            </a:r>
            <a:r>
              <a:rPr lang="en-US" altLang="en-US" sz="1800" i="1"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</a:rPr>
              <a:t>(–2, –1, 0, 1, 2) gives five  </a:t>
            </a:r>
            <a:r>
              <a:rPr lang="en-US" altLang="en-US" sz="1800" i="1">
                <a:latin typeface="Times New Roman" panose="02020603050405020304" pitchFamily="18" charset="0"/>
              </a:rPr>
              <a:t>d </a:t>
            </a:r>
            <a:r>
              <a:rPr lang="en-US" altLang="en-US" sz="1800">
                <a:latin typeface="Times New Roman" panose="02020603050405020304" pitchFamily="18" charset="0"/>
              </a:rPr>
              <a:t>orbitals in the </a:t>
            </a:r>
            <a:r>
              <a:rPr lang="en-US" altLang="en-US" sz="1800" i="1">
                <a:latin typeface="Times New Roman" panose="02020603050405020304" pitchFamily="18" charset="0"/>
              </a:rPr>
              <a:t>d </a:t>
            </a:r>
            <a:r>
              <a:rPr lang="en-US" altLang="en-US" sz="1800">
                <a:latin typeface="Times New Roman" panose="02020603050405020304" pitchFamily="18" charset="0"/>
              </a:rPr>
              <a:t>subshell.</a:t>
            </a:r>
          </a:p>
        </p:txBody>
      </p:sp>
      <p:sp>
        <p:nvSpPr>
          <p:cNvPr id="507909" name="Rectangle 5"/>
          <p:cNvSpPr>
            <a:spLocks noChangeArrowheads="1"/>
          </p:cNvSpPr>
          <p:nvPr/>
        </p:nvSpPr>
        <p:spPr bwMode="auto">
          <a:xfrm>
            <a:off x="76200" y="76200"/>
            <a:ext cx="8991600" cy="9144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The Five d Orbitals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4876800" cy="457200"/>
          </a:xfrm>
        </p:spPr>
        <p:txBody>
          <a:bodyPr/>
          <a:lstStyle/>
          <a:p>
            <a:pPr>
              <a:defRPr/>
            </a:pPr>
            <a:r>
              <a:rPr lang="en-US" altLang="en-US" sz="3200" u="sng" smtClean="0"/>
              <a:t>Shape of f orbitals</a:t>
            </a:r>
          </a:p>
        </p:txBody>
      </p:sp>
      <p:pic>
        <p:nvPicPr>
          <p:cNvPr id="17411" name="Picture 3" descr="f_orbit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altLang="en-US" smtClean="0"/>
              <a:t>Assigning the Numbers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04800" y="1066800"/>
            <a:ext cx="8610600" cy="55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3600">
                <a:latin typeface="Comic Sans MS" panose="030F0702030302020204" pitchFamily="66" charset="0"/>
              </a:rPr>
              <a:t> n = </a:t>
            </a:r>
            <a:r>
              <a:rPr lang="en-US" altLang="en-US" sz="2800">
                <a:latin typeface="Comic Sans MS" panose="030F0702030302020204" pitchFamily="66" charset="0"/>
              </a:rPr>
              <a:t>principal quantum number</a:t>
            </a:r>
            <a:r>
              <a:rPr lang="en-US" altLang="en-US" sz="3600">
                <a:latin typeface="Comic Sans MS" panose="030F0702030302020204" pitchFamily="66" charset="0"/>
              </a:rPr>
              <a:t>= </a:t>
            </a:r>
            <a:r>
              <a:rPr lang="en-US" altLang="en-US" sz="3600">
                <a:solidFill>
                  <a:srgbClr val="FFFF00"/>
                </a:solidFill>
                <a:latin typeface="Comic Sans MS" panose="030F0702030302020204" pitchFamily="66" charset="0"/>
              </a:rPr>
              <a:t>row #</a:t>
            </a:r>
            <a:r>
              <a:rPr lang="en-US" altLang="en-US" sz="3600">
                <a:latin typeface="Comic Sans MS" panose="030F0702030302020204" pitchFamily="66" charset="0"/>
              </a:rPr>
              <a:t/>
            </a:r>
            <a:br>
              <a:rPr lang="en-US" altLang="en-US" sz="3600">
                <a:latin typeface="Comic Sans MS" panose="030F0702030302020204" pitchFamily="66" charset="0"/>
              </a:rPr>
            </a:br>
            <a:r>
              <a:rPr lang="en-US" altLang="en-US" sz="3600">
                <a:latin typeface="Comic Sans MS" panose="030F0702030302020204" pitchFamily="66" charset="0"/>
              </a:rPr>
              <a:t> 		 </a:t>
            </a:r>
            <a:r>
              <a:rPr lang="en-US" altLang="en-US" sz="2800">
                <a:latin typeface="Comic Sans MS" panose="030F0702030302020204" pitchFamily="66" charset="0"/>
              </a:rPr>
              <a:t>DISTANCE from Nucleus</a:t>
            </a:r>
            <a:r>
              <a:rPr lang="en-US" altLang="en-US" sz="3600">
                <a:latin typeface="Comic Sans MS" panose="030F0702030302020204" pitchFamily="66" charset="0"/>
              </a:rPr>
              <a:t/>
            </a:r>
            <a:br>
              <a:rPr lang="en-US" altLang="en-US" sz="3600">
                <a:latin typeface="Comic Sans MS" panose="030F0702030302020204" pitchFamily="66" charset="0"/>
              </a:rPr>
            </a:br>
            <a:endParaRPr lang="en-US" altLang="en-US" sz="3600"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3600">
                <a:latin typeface="Times New Roman" panose="02020603050405020304" pitchFamily="18" charset="0"/>
              </a:rPr>
              <a:t> </a:t>
            </a:r>
            <a:r>
              <a:rPr lang="en-US" altLang="en-US" sz="3600" i="1">
                <a:latin typeface="Times New Roman" panose="02020603050405020304" pitchFamily="18" charset="0"/>
              </a:rPr>
              <a:t>l </a:t>
            </a:r>
            <a:r>
              <a:rPr lang="en-US" altLang="en-US" sz="3600">
                <a:latin typeface="Comic Sans MS" panose="030F0702030302020204" pitchFamily="66" charset="0"/>
              </a:rPr>
              <a:t>=</a:t>
            </a:r>
            <a:r>
              <a:rPr lang="en-US" altLang="en-US" sz="2800">
                <a:latin typeface="Comic Sans MS" panose="030F0702030302020204" pitchFamily="66" charset="0"/>
              </a:rPr>
              <a:t>angular momentum quantum</a:t>
            </a:r>
            <a:r>
              <a:rPr lang="en-US" altLang="en-US" sz="3200">
                <a:latin typeface="Comic Sans MS" panose="030F0702030302020204" pitchFamily="66" charset="0"/>
              </a:rPr>
              <a:t> </a:t>
            </a:r>
            <a:r>
              <a:rPr lang="en-US" altLang="en-US" sz="3600">
                <a:latin typeface="Comic Sans MS" panose="030F0702030302020204" pitchFamily="66" charset="0"/>
              </a:rPr>
              <a:t>= </a:t>
            </a:r>
            <a:r>
              <a:rPr lang="en-US" altLang="en-US" sz="3600">
                <a:solidFill>
                  <a:srgbClr val="FFFF00"/>
                </a:solidFill>
                <a:latin typeface="Comic Sans MS" panose="030F0702030302020204" pitchFamily="66" charset="0"/>
              </a:rPr>
              <a:t>0</a:t>
            </a:r>
            <a:r>
              <a:rPr lang="en-US" altLang="en-US" sz="3600">
                <a:latin typeface="Comic Sans MS" panose="030F0702030302020204" pitchFamily="66" charset="0"/>
              </a:rPr>
              <a:t> &amp; </a:t>
            </a:r>
            <a:r>
              <a:rPr lang="en-US" altLang="en-US" sz="3600">
                <a:solidFill>
                  <a:srgbClr val="FFFF00"/>
                </a:solidFill>
                <a:latin typeface="Comic Sans MS" panose="030F0702030302020204" pitchFamily="66" charset="0"/>
              </a:rPr>
              <a:t>n-1</a:t>
            </a:r>
            <a:r>
              <a:rPr lang="en-US" altLang="en-US" sz="3600">
                <a:latin typeface="Comic Sans MS" panose="030F0702030302020204" pitchFamily="66" charset="0"/>
              </a:rPr>
              <a:t/>
            </a:r>
            <a:br>
              <a:rPr lang="en-US" altLang="en-US" sz="3600">
                <a:latin typeface="Comic Sans MS" panose="030F0702030302020204" pitchFamily="66" charset="0"/>
              </a:rPr>
            </a:br>
            <a:r>
              <a:rPr lang="en-US" altLang="en-US" sz="3600">
                <a:latin typeface="Comic Sans MS" panose="030F0702030302020204" pitchFamily="66" charset="0"/>
              </a:rPr>
              <a:t> 		    </a:t>
            </a:r>
            <a:r>
              <a:rPr lang="en-US" altLang="en-US" sz="2800">
                <a:latin typeface="Comic Sans MS" panose="030F0702030302020204" pitchFamily="66" charset="0"/>
              </a:rPr>
              <a:t>SHAPE</a:t>
            </a:r>
            <a:br>
              <a:rPr lang="en-US" altLang="en-US" sz="2800">
                <a:latin typeface="Comic Sans MS" panose="030F0702030302020204" pitchFamily="66" charset="0"/>
              </a:rPr>
            </a:br>
            <a:r>
              <a:rPr lang="en-US" altLang="en-US" sz="3600">
                <a:latin typeface="Comic Sans MS" panose="030F0702030302020204" pitchFamily="66" charset="0"/>
              </a:rPr>
              <a:t> 	 </a:t>
            </a:r>
            <a:r>
              <a:rPr lang="en-US" altLang="en-US" sz="3600" i="1">
                <a:latin typeface="Comic Sans MS" panose="030F0702030302020204" pitchFamily="66" charset="0"/>
              </a:rPr>
              <a:t>n</a:t>
            </a:r>
            <a:r>
              <a:rPr lang="en-US" altLang="en-US" sz="3600">
                <a:latin typeface="Comic Sans MS" panose="030F0702030302020204" pitchFamily="66" charset="0"/>
              </a:rPr>
              <a:t> = 3, </a:t>
            </a:r>
            <a:r>
              <a:rPr lang="en-US" altLang="en-US" sz="3600" i="1">
                <a:solidFill>
                  <a:srgbClr val="FFFF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 sz="360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>
                <a:solidFill>
                  <a:srgbClr val="FFFF00"/>
                </a:solidFill>
                <a:latin typeface="Comic Sans MS" panose="030F0702030302020204" pitchFamily="66" charset="0"/>
              </a:rPr>
              <a:t>= 0, 1, or 2</a:t>
            </a:r>
            <a:r>
              <a:rPr lang="en-US" altLang="en-US" sz="3600">
                <a:latin typeface="Comic Sans MS" panose="030F0702030302020204" pitchFamily="66" charset="0"/>
              </a:rPr>
              <a:t>.</a:t>
            </a:r>
            <a:br>
              <a:rPr lang="en-US" altLang="en-US" sz="3600">
                <a:latin typeface="Comic Sans MS" panose="030F0702030302020204" pitchFamily="66" charset="0"/>
              </a:rPr>
            </a:br>
            <a:endParaRPr lang="en-US" altLang="en-US" sz="3600"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3600">
                <a:latin typeface="Comic Sans MS" panose="030F0702030302020204" pitchFamily="66" charset="0"/>
              </a:rPr>
              <a:t> m</a:t>
            </a:r>
            <a:r>
              <a:rPr lang="en-US" altLang="en-US" sz="3200" i="1" baseline="-25000">
                <a:latin typeface="Times New Roman" panose="02020603050405020304" pitchFamily="18" charset="0"/>
              </a:rPr>
              <a:t>l</a:t>
            </a:r>
            <a:r>
              <a:rPr lang="en-US" altLang="en-US" sz="3600">
                <a:latin typeface="Comic Sans MS" panose="030F0702030302020204" pitchFamily="66" charset="0"/>
              </a:rPr>
              <a:t> = </a:t>
            </a:r>
            <a:r>
              <a:rPr lang="en-US" altLang="en-US" sz="2800">
                <a:latin typeface="Comic Sans MS" panose="030F0702030302020204" pitchFamily="66" charset="0"/>
              </a:rPr>
              <a:t>magnetic quantum number</a:t>
            </a:r>
            <a:r>
              <a:rPr lang="en-US" altLang="en-US" sz="3600">
                <a:latin typeface="Comic Sans MS" panose="030F0702030302020204" pitchFamily="66" charset="0"/>
              </a:rPr>
              <a:t>= -</a:t>
            </a:r>
            <a:r>
              <a:rPr lang="en-US" altLang="en-US" sz="3600" i="1">
                <a:latin typeface="Times New Roman" panose="02020603050405020304" pitchFamily="18" charset="0"/>
              </a:rPr>
              <a:t>l</a:t>
            </a:r>
            <a:r>
              <a:rPr lang="en-US" altLang="en-US" sz="3600">
                <a:latin typeface="Times New Roman" panose="02020603050405020304" pitchFamily="18" charset="0"/>
              </a:rPr>
              <a:t>  to </a:t>
            </a:r>
            <a:r>
              <a:rPr lang="en-US" altLang="en-US" sz="3600">
                <a:latin typeface="Comic Sans MS" panose="030F0702030302020204" pitchFamily="66" charset="0"/>
              </a:rPr>
              <a:t>+</a:t>
            </a:r>
            <a:r>
              <a:rPr lang="en-US" altLang="en-US" sz="3600" i="1">
                <a:latin typeface="Times New Roman" panose="02020603050405020304" pitchFamily="18" charset="0"/>
              </a:rPr>
              <a:t>l</a:t>
            </a:r>
            <a:br>
              <a:rPr lang="en-US" altLang="en-US" sz="3600" i="1">
                <a:latin typeface="Times New Roman" panose="02020603050405020304" pitchFamily="18" charset="0"/>
              </a:rPr>
            </a:br>
            <a:r>
              <a:rPr lang="en-US" altLang="en-US" sz="3600" i="1">
                <a:latin typeface="Comic Sans MS" panose="030F0702030302020204" pitchFamily="66" charset="0"/>
              </a:rPr>
              <a:t> 		ORIENTATION (axis)</a:t>
            </a:r>
          </a:p>
          <a:p>
            <a:pPr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  	 </a:t>
            </a:r>
            <a:r>
              <a:rPr lang="en-US" altLang="en-US" sz="3600" i="1">
                <a:latin typeface="Times New Roman" panose="02020603050405020304" pitchFamily="18" charset="0"/>
              </a:rPr>
              <a:t>l</a:t>
            </a:r>
            <a:r>
              <a:rPr lang="en-US" altLang="en-US" sz="3600">
                <a:latin typeface="Times New Roman" panose="02020603050405020304" pitchFamily="18" charset="0"/>
              </a:rPr>
              <a:t> </a:t>
            </a:r>
            <a:r>
              <a:rPr lang="en-US" altLang="en-US" sz="3600">
                <a:latin typeface="Comic Sans MS" panose="030F0702030302020204" pitchFamily="66" charset="0"/>
              </a:rPr>
              <a:t>= 2, </a:t>
            </a:r>
            <a:r>
              <a:rPr lang="en-US" altLang="en-US" sz="3600" i="1">
                <a:solidFill>
                  <a:srgbClr val="FFFF00"/>
                </a:solidFill>
                <a:latin typeface="Comic Sans MS" panose="030F0702030302020204" pitchFamily="66" charset="0"/>
              </a:rPr>
              <a:t>m</a:t>
            </a:r>
            <a:r>
              <a:rPr lang="en-US" altLang="en-US" sz="3600">
                <a:solidFill>
                  <a:srgbClr val="FFFF00"/>
                </a:solidFill>
                <a:latin typeface="Comic Sans MS" panose="030F0702030302020204" pitchFamily="66" charset="0"/>
              </a:rPr>
              <a:t> = -2, -1, 0, +1, +2</a:t>
            </a:r>
            <a:r>
              <a:rPr lang="en-US" altLang="en-US" sz="3600">
                <a:latin typeface="Comic Sans MS" panose="030F0702030302020204" pitchFamily="66" charset="0"/>
              </a:rPr>
              <a:t>.</a:t>
            </a:r>
            <a:r>
              <a:rPr lang="en-US" altLang="en-US"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  <a:effectLst/>
              </a:rPr>
              <a:t>Spin Quantum Number, </a:t>
            </a:r>
            <a:r>
              <a:rPr lang="en-US" altLang="en-US" dirty="0" err="1" smtClean="0">
                <a:solidFill>
                  <a:srgbClr val="FFFF00"/>
                </a:solidFill>
                <a:effectLst/>
              </a:rPr>
              <a:t>m</a:t>
            </a:r>
            <a:r>
              <a:rPr lang="en-US" altLang="en-US" baseline="-25000" dirty="0" err="1" smtClean="0">
                <a:solidFill>
                  <a:srgbClr val="FFFF00"/>
                </a:solidFill>
                <a:effectLst/>
              </a:rPr>
              <a:t>s</a:t>
            </a:r>
            <a:endParaRPr lang="en-US" altLang="en-US" baseline="-25000" dirty="0" smtClean="0">
              <a:solidFill>
                <a:srgbClr val="FFFF00"/>
              </a:solidFill>
              <a:effectLst/>
            </a:endParaRP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142875" y="1066800"/>
            <a:ext cx="90011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latin typeface="Comic Sans MS" panose="030F0702030302020204" pitchFamily="66" charset="0"/>
              </a:rPr>
              <a:t>-symbolized by “ </a:t>
            </a:r>
            <a:r>
              <a:rPr lang="en-US" altLang="en-US">
                <a:solidFill>
                  <a:srgbClr val="FFFF00"/>
                </a:solidFill>
                <a:latin typeface="Comic Sans MS" panose="030F0702030302020204" pitchFamily="66" charset="0"/>
              </a:rPr>
              <a:t>m</a:t>
            </a:r>
            <a:r>
              <a:rPr lang="en-US" altLang="en-US" baseline="-25000">
                <a:solidFill>
                  <a:srgbClr val="FFFF00"/>
                </a:solidFill>
                <a:latin typeface="Comic Sans MS" panose="030F0702030302020204" pitchFamily="66" charset="0"/>
              </a:rPr>
              <a:t>s</a:t>
            </a:r>
            <a:r>
              <a:rPr lang="en-US" altLang="en-US" baseline="-25000">
                <a:latin typeface="Comic Sans MS" panose="030F0702030302020204" pitchFamily="66" charset="0"/>
              </a:rPr>
              <a:t> </a:t>
            </a:r>
            <a:r>
              <a:rPr lang="en-US" altLang="en-US">
                <a:latin typeface="Comic Sans MS" panose="030F0702030302020204" pitchFamily="66" charset="0"/>
              </a:rPr>
              <a:t>“ 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Comic Sans MS" panose="030F0702030302020204" pitchFamily="66" charset="0"/>
              </a:rPr>
              <a:t>-denotes the behavior (direction of </a:t>
            </a:r>
            <a:r>
              <a:rPr lang="en-US" altLang="en-US">
                <a:solidFill>
                  <a:srgbClr val="FFFF00"/>
                </a:solidFill>
                <a:latin typeface="Comic Sans MS" panose="030F0702030302020204" pitchFamily="66" charset="0"/>
              </a:rPr>
              <a:t>spin</a:t>
            </a:r>
            <a:r>
              <a:rPr lang="en-US" altLang="en-US">
                <a:latin typeface="Comic Sans MS" panose="030F0702030302020204" pitchFamily="66" charset="0"/>
              </a:rPr>
              <a:t>) of an electron</a:t>
            </a:r>
            <a:br>
              <a:rPr lang="en-US" altLang="en-US">
                <a:latin typeface="Comic Sans MS" panose="030F0702030302020204" pitchFamily="66" charset="0"/>
              </a:rPr>
            </a:br>
            <a:r>
              <a:rPr lang="en-US" altLang="en-US">
                <a:latin typeface="Comic Sans MS" panose="030F0702030302020204" pitchFamily="66" charset="0"/>
              </a:rPr>
              <a:t>        within a magnetic field.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457200" y="2325688"/>
            <a:ext cx="71786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200">
                <a:latin typeface="Comic Sans MS" panose="030F0702030302020204" pitchFamily="66" charset="0"/>
              </a:rPr>
              <a:t>Possibilities for electron spin:</a:t>
            </a:r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965450"/>
            <a:ext cx="5486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 type="none" w="sm" len="lg"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982662" y="5330031"/>
            <a:ext cx="7178675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200" dirty="0">
                <a:latin typeface="Comic Sans MS" panose="030F0702030302020204" pitchFamily="66" charset="0"/>
              </a:rPr>
              <a:t>       </a:t>
            </a:r>
            <a:r>
              <a:rPr lang="en-US" alt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200" dirty="0" smtClean="0">
                <a:latin typeface="Comic Sans MS" panose="030F0702030302020204" pitchFamily="66" charset="0"/>
              </a:rPr>
              <a:t> </a:t>
            </a:r>
            <a:r>
              <a:rPr lang="en-US" altLang="en-US" sz="4400" dirty="0">
                <a:solidFill>
                  <a:srgbClr val="FFFF00"/>
                </a:solidFill>
                <a:latin typeface="Comic Sans MS" panose="030F0702030302020204" pitchFamily="66" charset="0"/>
              </a:rPr>
              <a:t>+ ½    </a:t>
            </a:r>
            <a:r>
              <a:rPr lang="en-US" altLang="en-US" sz="4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    </a:t>
            </a:r>
            <a:r>
              <a:rPr lang="en-US" altLang="en-US" sz="4400" dirty="0">
                <a:solidFill>
                  <a:srgbClr val="FFFF00"/>
                </a:solidFill>
                <a:latin typeface="Comic Sans MS" panose="030F0702030302020204" pitchFamily="66" charset="0"/>
              </a:rPr>
              <a:t>- ½ 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1828800" y="5181600"/>
            <a:ext cx="0" cy="5334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Up Arrow 8"/>
          <p:cNvSpPr/>
          <p:nvPr/>
        </p:nvSpPr>
        <p:spPr bwMode="auto">
          <a:xfrm>
            <a:off x="2286000" y="5143500"/>
            <a:ext cx="304800" cy="1143000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own Arrow 3"/>
          <p:cNvSpPr/>
          <p:nvPr/>
        </p:nvSpPr>
        <p:spPr bwMode="auto">
          <a:xfrm>
            <a:off x="5257800" y="5181600"/>
            <a:ext cx="381000" cy="11049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 autoUpdateAnimBg="0"/>
      <p:bldP spid="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00600" y="3657600"/>
            <a:ext cx="317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343400" y="2133600"/>
            <a:ext cx="76200" cy="1985665"/>
          </a:xfrm>
          <a:prstGeom prst="straightConnector1">
            <a:avLst/>
          </a:prstGeom>
          <a:noFill/>
          <a:ln>
            <a:noFill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endCxn id="3" idx="3"/>
          </p:cNvCxnSpPr>
          <p:nvPr/>
        </p:nvCxnSpPr>
        <p:spPr bwMode="auto">
          <a:xfrm flipH="1">
            <a:off x="5118316" y="1371600"/>
            <a:ext cx="215684" cy="25168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>
            <a:off x="6553200" y="1600200"/>
            <a:ext cx="152400" cy="251906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Up Arrow 10"/>
          <p:cNvSpPr/>
          <p:nvPr/>
        </p:nvSpPr>
        <p:spPr bwMode="auto">
          <a:xfrm>
            <a:off x="7772400" y="2514600"/>
            <a:ext cx="304800" cy="1143000"/>
          </a:xfrm>
          <a:prstGeom prst="up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 Presentation.pot</Template>
  <TotalTime>2341</TotalTime>
  <Words>340</Words>
  <Application>Microsoft Office PowerPoint</Application>
  <PresentationFormat>On-screen Show (4:3)</PresentationFormat>
  <Paragraphs>62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Comic Sans MS</vt:lpstr>
      <vt:lpstr>Monotype Sorts</vt:lpstr>
      <vt:lpstr>Times New Roman</vt:lpstr>
      <vt:lpstr>Wingdings</vt:lpstr>
      <vt:lpstr>Blank Presentation</vt:lpstr>
      <vt:lpstr>XXX – Area #  State, DC, Guam Puerto Rico, Virgin Islands, RR Board &amp; “outside” </vt:lpstr>
      <vt:lpstr>Section 4.2</vt:lpstr>
      <vt:lpstr>Pauli Exclusion Principle</vt:lpstr>
      <vt:lpstr>Aufbau Principle</vt:lpstr>
      <vt:lpstr>Hund’s Rule (Principle)</vt:lpstr>
      <vt:lpstr>Octet Rule</vt:lpstr>
      <vt:lpstr>Principal Quantum Number</vt:lpstr>
      <vt:lpstr>Angular Momentum Quantum Number</vt:lpstr>
      <vt:lpstr>PowerPoint Presentation</vt:lpstr>
      <vt:lpstr>PowerPoint Presentation</vt:lpstr>
      <vt:lpstr>PowerPoint Presentation</vt:lpstr>
      <vt:lpstr>Shape of f orbitals</vt:lpstr>
      <vt:lpstr>Assigning the Numbers</vt:lpstr>
      <vt:lpstr>Spin Quantum Number, ms</vt:lpstr>
      <vt:lpstr>PowerPoint Presentation</vt:lpstr>
    </vt:vector>
  </TitlesOfParts>
  <Company>Mt. Whitney High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Chemistry Chapter 7</dc:title>
  <dc:creator>Andy Allan</dc:creator>
  <cp:lastModifiedBy>profilesetup</cp:lastModifiedBy>
  <cp:revision>236</cp:revision>
  <cp:lastPrinted>2016-10-10T14:35:15Z</cp:lastPrinted>
  <dcterms:created xsi:type="dcterms:W3CDTF">1999-11-29T02:06:50Z</dcterms:created>
  <dcterms:modified xsi:type="dcterms:W3CDTF">2016-10-11T14:16:16Z</dcterms:modified>
</cp:coreProperties>
</file>