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76" r:id="rId3"/>
    <p:sldId id="259" r:id="rId4"/>
    <p:sldId id="280" r:id="rId5"/>
    <p:sldId id="279" r:id="rId6"/>
    <p:sldId id="273" r:id="rId7"/>
    <p:sldId id="277" r:id="rId8"/>
    <p:sldId id="274" r:id="rId9"/>
    <p:sldId id="275" r:id="rId10"/>
    <p:sldId id="278" r:id="rId11"/>
    <p:sldId id="260" r:id="rId12"/>
    <p:sldId id="268" r:id="rId13"/>
    <p:sldId id="261" r:id="rId14"/>
    <p:sldId id="262" r:id="rId15"/>
    <p:sldId id="269" r:id="rId16"/>
    <p:sldId id="267" r:id="rId17"/>
    <p:sldId id="270" r:id="rId18"/>
    <p:sldId id="271" r:id="rId19"/>
    <p:sldId id="263" r:id="rId20"/>
    <p:sldId id="266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378B0-842A-4C02-B13E-B77ACC2A80F2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31192-FD3A-43B1-867B-5377663E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5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59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3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54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66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2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9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3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49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37A45-E49D-4961-AC0B-AC5695E3C264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2D09-1B78-4188-B5B2-AC97F0735F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4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7772400" cy="1470025"/>
          </a:xfrm>
        </p:spPr>
        <p:txBody>
          <a:bodyPr/>
          <a:lstStyle/>
          <a:p>
            <a:r>
              <a:rPr lang="en-US" dirty="0" smtClean="0"/>
              <a:t>Periodicity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60" y="2590800"/>
            <a:ext cx="650120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7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term periodicity comes from the term periodic.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Periodicity</a:t>
            </a:r>
            <a:r>
              <a:rPr lang="en-US" dirty="0" smtClean="0"/>
              <a:t> </a:t>
            </a:r>
            <a:r>
              <a:rPr lang="en-US" dirty="0" smtClean="0"/>
              <a:t>refers to the tendency of elements to have similar </a:t>
            </a:r>
            <a:r>
              <a:rPr lang="en-US" dirty="0" smtClean="0"/>
              <a:t>properties.  It leads to the emergence of trends on </a:t>
            </a:r>
            <a:r>
              <a:rPr lang="en-US" dirty="0" smtClean="0"/>
              <a:t>the periodic table.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314576"/>
            <a:ext cx="4793682" cy="26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6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repeating pattern of electron configuration is a major factor for the trends.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32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Electron Configuration and 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 noted earlier, in each family the general ending electron configuration is the same.  </a:t>
            </a:r>
          </a:p>
          <a:p>
            <a:pPr marL="0" indent="0">
              <a:buNone/>
            </a:pPr>
            <a:r>
              <a:rPr lang="en-US" dirty="0" smtClean="0"/>
              <a:t>The alkali metals all have 1 electron in the “s” orbital.</a:t>
            </a:r>
          </a:p>
          <a:p>
            <a:pPr marL="0" indent="0">
              <a:buNone/>
            </a:pPr>
            <a:r>
              <a:rPr lang="en-US" dirty="0" smtClean="0"/>
              <a:t>The alkaline earth metals all have 2 electrons in the “s” orbital.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40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Valence Electrons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For the main group (s and p block), the number of valence electrons starts at 1 and ends with 8 (octet, noble gas configuration).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Every column has the same number of valence electrons.</a:t>
            </a:r>
          </a:p>
          <a:p>
            <a:pPr marL="0" indent="0">
              <a:buNone/>
            </a:pPr>
            <a:r>
              <a:rPr lang="en-US" dirty="0" smtClean="0"/>
              <a:t>Column 1 = 1 valence electron (Alkali)</a:t>
            </a:r>
          </a:p>
          <a:p>
            <a:pPr marL="0" indent="0">
              <a:buNone/>
            </a:pPr>
            <a:r>
              <a:rPr lang="en-US" dirty="0" smtClean="0"/>
              <a:t>Column 2 = 2 valence electrons (Alkaline </a:t>
            </a:r>
            <a:r>
              <a:rPr lang="en-US" dirty="0"/>
              <a:t>E</a:t>
            </a:r>
            <a:r>
              <a:rPr lang="en-US" dirty="0" smtClean="0"/>
              <a:t>arth)</a:t>
            </a:r>
          </a:p>
          <a:p>
            <a:pPr marL="0" indent="0">
              <a:buNone/>
            </a:pPr>
            <a:r>
              <a:rPr lang="en-US" dirty="0" smtClean="0"/>
              <a:t>Column 13 = 3 valence electrons</a:t>
            </a:r>
          </a:p>
          <a:p>
            <a:pPr marL="0" indent="0">
              <a:buNone/>
            </a:pPr>
            <a:r>
              <a:rPr lang="en-US" dirty="0" smtClean="0"/>
              <a:t>Column 14 = 4 valence electrons</a:t>
            </a:r>
          </a:p>
          <a:p>
            <a:pPr marL="0" indent="0">
              <a:buNone/>
            </a:pPr>
            <a:r>
              <a:rPr lang="en-US" dirty="0" smtClean="0"/>
              <a:t>Column 15 = 5 valence electrons</a:t>
            </a:r>
          </a:p>
          <a:p>
            <a:pPr marL="0" indent="0">
              <a:buNone/>
            </a:pPr>
            <a:r>
              <a:rPr lang="en-US" dirty="0" smtClean="0"/>
              <a:t>Column 16 = 6 valence electrons (</a:t>
            </a:r>
            <a:r>
              <a:rPr lang="en-US" dirty="0" err="1"/>
              <a:t>C</a:t>
            </a:r>
            <a:r>
              <a:rPr lang="en-US" dirty="0" err="1" smtClean="0"/>
              <a:t>halogens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Column 17 = 7 valence electrons  (Halogens)</a:t>
            </a:r>
          </a:p>
          <a:p>
            <a:pPr marL="0" indent="0">
              <a:buNone/>
            </a:pPr>
            <a:r>
              <a:rPr lang="en-US" dirty="0" smtClean="0"/>
              <a:t>Column 18 = 8 valence electrons (Noble Gases)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64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How many valence electrons does: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Ca</a:t>
            </a:r>
          </a:p>
          <a:p>
            <a:pPr>
              <a:buNone/>
            </a:pPr>
            <a:r>
              <a:rPr lang="en-US" dirty="0" smtClean="0"/>
              <a:t>As</a:t>
            </a:r>
          </a:p>
          <a:p>
            <a:pPr>
              <a:buNone/>
            </a:pPr>
            <a:r>
              <a:rPr lang="en-US" dirty="0" smtClean="0"/>
              <a:t>I</a:t>
            </a:r>
          </a:p>
          <a:p>
            <a:pPr>
              <a:buNone/>
            </a:pPr>
            <a:r>
              <a:rPr lang="en-US" dirty="0" smtClean="0"/>
              <a:t>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</a:t>
            </a:r>
          </a:p>
          <a:p>
            <a:pPr>
              <a:buNone/>
            </a:pPr>
            <a:r>
              <a:rPr lang="en-US" dirty="0" smtClean="0"/>
              <a:t>5</a:t>
            </a:r>
          </a:p>
          <a:p>
            <a:pPr>
              <a:buNone/>
            </a:pPr>
            <a:r>
              <a:rPr lang="en-US" dirty="0" smtClean="0"/>
              <a:t>7</a:t>
            </a:r>
          </a:p>
          <a:p>
            <a:pPr>
              <a:buNone/>
            </a:pPr>
            <a:r>
              <a:rPr lang="en-US" dirty="0" smtClean="0"/>
              <a:t>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Oxidation Numbers – main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Oxidation numbers are the charges as a result of the gain or loss of electrons.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Generally, the rule is to try to have 8 electrons in the outer layer (valence).</a:t>
            </a:r>
          </a:p>
          <a:p>
            <a:pPr marL="0" indent="0">
              <a:buNone/>
            </a:pPr>
            <a:r>
              <a:rPr lang="en-US" dirty="0" smtClean="0"/>
              <a:t>It is possible to gain or loose electrons.  Atoms can be thought of as lazy.</a:t>
            </a:r>
          </a:p>
        </p:txBody>
      </p:sp>
    </p:spTree>
    <p:extLst>
      <p:ext uri="{BB962C8B-B14F-4D97-AF65-F5344CB8AC3E}">
        <p14:creationId xmlns:p14="http://schemas.microsoft.com/office/powerpoint/2010/main" val="131321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Oxidation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Column 1 = </a:t>
            </a:r>
            <a:r>
              <a:rPr lang="en-US" dirty="0" smtClean="0"/>
              <a:t>+1  (Alkali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Column 2 = </a:t>
            </a:r>
            <a:r>
              <a:rPr lang="en-US" dirty="0" smtClean="0"/>
              <a:t>+2 (Alkaline Earth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Column 13 = </a:t>
            </a:r>
            <a:r>
              <a:rPr lang="en-US" dirty="0" smtClean="0"/>
              <a:t>+3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Column 14 = </a:t>
            </a:r>
            <a:r>
              <a:rPr lang="en-US" dirty="0" smtClean="0"/>
              <a:t>±4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Column 15 = </a:t>
            </a:r>
            <a:r>
              <a:rPr lang="en-US" dirty="0" smtClean="0"/>
              <a:t>-3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Column 16 = </a:t>
            </a:r>
            <a:r>
              <a:rPr lang="en-US" dirty="0" smtClean="0"/>
              <a:t>-2 (</a:t>
            </a:r>
            <a:r>
              <a:rPr lang="en-US" dirty="0" err="1" smtClean="0"/>
              <a:t>Chalogens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Column 17 = </a:t>
            </a:r>
            <a:r>
              <a:rPr lang="en-US" dirty="0" smtClean="0"/>
              <a:t>-1 (</a:t>
            </a:r>
            <a:r>
              <a:rPr lang="en-US" dirty="0"/>
              <a:t>H</a:t>
            </a:r>
            <a:r>
              <a:rPr lang="en-US" dirty="0" smtClean="0"/>
              <a:t>alogens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Column 18 = </a:t>
            </a:r>
            <a:r>
              <a:rPr lang="en-US" dirty="0" smtClean="0"/>
              <a:t>0 </a:t>
            </a:r>
            <a:r>
              <a:rPr lang="en-US" dirty="0"/>
              <a:t>(Noble </a:t>
            </a:r>
            <a:r>
              <a:rPr lang="en-US" dirty="0" smtClean="0"/>
              <a:t>Gases)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oxidation number for: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Si</a:t>
            </a:r>
          </a:p>
          <a:p>
            <a:pPr>
              <a:buNone/>
            </a:pPr>
            <a:r>
              <a:rPr lang="en-US" dirty="0" smtClean="0"/>
              <a:t>Se</a:t>
            </a:r>
          </a:p>
          <a:p>
            <a:pPr>
              <a:buNone/>
            </a:pPr>
            <a:r>
              <a:rPr lang="en-US" dirty="0" err="1" smtClean="0"/>
              <a:t>Rb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Sr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+ or – 4</a:t>
            </a:r>
          </a:p>
          <a:p>
            <a:pPr>
              <a:buNone/>
            </a:pPr>
            <a:r>
              <a:rPr lang="en-US" dirty="0" smtClean="0"/>
              <a:t>-2</a:t>
            </a:r>
          </a:p>
          <a:p>
            <a:pPr>
              <a:buNone/>
            </a:pPr>
            <a:r>
              <a:rPr lang="en-US" dirty="0" smtClean="0"/>
              <a:t>+1</a:t>
            </a:r>
          </a:p>
          <a:p>
            <a:pPr>
              <a:buNone/>
            </a:pPr>
            <a:r>
              <a:rPr lang="en-US" dirty="0" smtClean="0"/>
              <a:t>+2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 Radius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One of the many trends that emerged from the modern periodic table is atomic radius.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://periodictable.com/Properties/A/AtomicRadius.s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0" y="838200"/>
            <a:ext cx="879551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96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First as you travel down the column (family), the radius increases.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Why?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More layers of electrons on each level which block some of the positive charge pull from the nucleus.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39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atomic radius decreases across a period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Why?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 smtClean="0"/>
              <a:t>you travel across the periodic table </a:t>
            </a:r>
            <a:r>
              <a:rPr lang="en-US" dirty="0" smtClean="0"/>
              <a:t>(in a </a:t>
            </a:r>
            <a:r>
              <a:rPr lang="en-US" dirty="0" smtClean="0"/>
              <a:t>period), the </a:t>
            </a:r>
            <a:r>
              <a:rPr lang="en-US" dirty="0" smtClean="0"/>
              <a:t>number of layers does not change.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 smtClean="0"/>
              <a:t>you move from one box to the next </a:t>
            </a:r>
            <a:r>
              <a:rPr lang="en-US" dirty="0" smtClean="0"/>
              <a:t>box, </a:t>
            </a:r>
            <a:r>
              <a:rPr lang="en-US" dirty="0" smtClean="0"/>
              <a:t>the number of protons increases, and the electrons are going to the same outer energy level.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362200" y="1143000"/>
            <a:ext cx="4038600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43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intro.chem.okstate.edu/1314F00/Lecture/Chapter7/ATRADIID.DIR_PICT000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28600"/>
            <a:ext cx="80264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73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smaller? 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Ar</a:t>
            </a:r>
            <a:r>
              <a:rPr lang="en-US" dirty="0" smtClean="0"/>
              <a:t> or Ne</a:t>
            </a:r>
          </a:p>
          <a:p>
            <a:pPr marL="0" indent="0">
              <a:buNone/>
            </a:pPr>
            <a:r>
              <a:rPr lang="en-US" dirty="0" smtClean="0"/>
              <a:t>O or N</a:t>
            </a:r>
          </a:p>
          <a:p>
            <a:pPr marL="0" indent="0">
              <a:buNone/>
            </a:pPr>
            <a:r>
              <a:rPr lang="en-US" dirty="0" err="1" smtClean="0"/>
              <a:t>Ru</a:t>
            </a:r>
            <a:r>
              <a:rPr lang="en-US" dirty="0" smtClean="0"/>
              <a:t> or 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7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t1.gstatic.com/images?q=tbn:ANd9GcT5qHyBEBXw6c9FH7wS4tQyd7i2DNP2QnbbBxDL4ht-IdjZZMW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19" y="457200"/>
            <a:ext cx="8215671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7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0.gstatic.com/images?q=tbn:ANd9GcRTCPGZfSg1gERRlNDUNp1WpZBZgt3YVhvqeXzMCyAvtO18UPv0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40" y="635185"/>
            <a:ext cx="7337560" cy="492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37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Ionic Radii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Cation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More </a:t>
            </a:r>
            <a:r>
              <a:rPr lang="en-US" dirty="0" smtClean="0"/>
              <a:t>protons in the center, pulling on fewer </a:t>
            </a:r>
            <a:r>
              <a:rPr lang="en-US" dirty="0" smtClean="0"/>
              <a:t>electrons leads to the </a:t>
            </a:r>
            <a:r>
              <a:rPr lang="en-US" dirty="0" smtClean="0"/>
              <a:t>radius of an element </a:t>
            </a:r>
            <a:r>
              <a:rPr lang="en-US" dirty="0" smtClean="0"/>
              <a:t>decreasing.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Anion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 smtClean="0"/>
              <a:t>More </a:t>
            </a:r>
            <a:r>
              <a:rPr lang="en-US" dirty="0" smtClean="0"/>
              <a:t>electrons on the outside, so the pull from the nucleus </a:t>
            </a:r>
            <a:r>
              <a:rPr lang="en-US" dirty="0" smtClean="0"/>
              <a:t>decreases leads to the radius increasing.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3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is larger?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 or F</a:t>
            </a:r>
            <a:r>
              <a:rPr lang="en-US" baseline="30000" dirty="0" smtClean="0"/>
              <a:t>-</a:t>
            </a:r>
          </a:p>
          <a:p>
            <a:pPr marL="0" indent="0">
              <a:buNone/>
            </a:pPr>
            <a:r>
              <a:rPr lang="en-US" dirty="0" err="1" smtClean="0"/>
              <a:t>Ca</a:t>
            </a:r>
            <a:r>
              <a:rPr lang="en-US" dirty="0" smtClean="0"/>
              <a:t> or Ca</a:t>
            </a:r>
            <a:r>
              <a:rPr lang="en-US" baseline="30000" dirty="0" smtClean="0"/>
              <a:t>2+</a:t>
            </a:r>
          </a:p>
          <a:p>
            <a:pPr marL="0" indent="0">
              <a:buNone/>
            </a:pPr>
            <a:r>
              <a:rPr lang="en-US" dirty="0" smtClean="0"/>
              <a:t>K or K</a:t>
            </a:r>
            <a:r>
              <a:rPr lang="en-US" baseline="30000" dirty="0" smtClean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22443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542</Words>
  <Application>Microsoft Office PowerPoint</Application>
  <PresentationFormat>On-screen Show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Periodicity</vt:lpstr>
      <vt:lpstr>PowerPoint Presentation</vt:lpstr>
      <vt:lpstr>Trends</vt:lpstr>
      <vt:lpstr>PowerPoint Presentation</vt:lpstr>
      <vt:lpstr>Electron Configuration and Valence</vt:lpstr>
      <vt:lpstr>Valence Electrons</vt:lpstr>
      <vt:lpstr>Practice</vt:lpstr>
      <vt:lpstr>Oxidation Numbers – main group</vt:lpstr>
      <vt:lpstr>Oxidation Numbers</vt:lpstr>
      <vt:lpstr>What is the oxidation number for:</vt:lpstr>
      <vt:lpstr>Atomic Radius</vt:lpstr>
      <vt:lpstr>PowerPoint Presentation</vt:lpstr>
      <vt:lpstr>PowerPoint Presentation</vt:lpstr>
      <vt:lpstr>PowerPoint Presentation</vt:lpstr>
      <vt:lpstr>PowerPoint Presentation</vt:lpstr>
      <vt:lpstr>Which is smaller?  Why?</vt:lpstr>
      <vt:lpstr>PowerPoint Presentation</vt:lpstr>
      <vt:lpstr>PowerPoint Presentation</vt:lpstr>
      <vt:lpstr>Ionic Radii Trends</vt:lpstr>
      <vt:lpstr>Which is larger? Why?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Periodicity</dc:title>
  <dc:creator>Elizabeth</dc:creator>
  <cp:lastModifiedBy>Elizabeth</cp:lastModifiedBy>
  <cp:revision>76</cp:revision>
  <cp:lastPrinted>2017-12-12T15:16:42Z</cp:lastPrinted>
  <dcterms:created xsi:type="dcterms:W3CDTF">2012-09-26T22:24:02Z</dcterms:created>
  <dcterms:modified xsi:type="dcterms:W3CDTF">2018-07-20T20:58:32Z</dcterms:modified>
</cp:coreProperties>
</file>